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 id="2147483657"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GoogleSlidesCustomDataVersion2">
      <go:slidesCustomData xmlns:go="http://customooxmlschemas.google.com/" r:id="rId63" roundtripDataSignature="AMtx7mg78dwXl+cOWOnMsiNxj3a0Fr3UU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62" Type="http://schemas.openxmlformats.org/officeDocument/2006/relationships/slide" Target="slides/slide56.xml"/><Relationship Id="rId61" Type="http://schemas.openxmlformats.org/officeDocument/2006/relationships/slide" Target="slides/slide55.xml"/><Relationship Id="rId20" Type="http://schemas.openxmlformats.org/officeDocument/2006/relationships/slide" Target="slides/slide14.xml"/><Relationship Id="rId63" Type="http://customschemas.google.com/relationships/presentationmetadata" Target="metadata"/><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60" Type="http://schemas.openxmlformats.org/officeDocument/2006/relationships/slide" Target="slides/slide54.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11" Type="http://schemas.openxmlformats.org/officeDocument/2006/relationships/slide" Target="slides/slide5.xml"/><Relationship Id="rId55" Type="http://schemas.openxmlformats.org/officeDocument/2006/relationships/slide" Target="slides/slide49.xml"/><Relationship Id="rId10" Type="http://schemas.openxmlformats.org/officeDocument/2006/relationships/slide" Target="slides/slide4.xml"/><Relationship Id="rId54" Type="http://schemas.openxmlformats.org/officeDocument/2006/relationships/slide" Target="slides/slide48.xml"/><Relationship Id="rId13" Type="http://schemas.openxmlformats.org/officeDocument/2006/relationships/slide" Target="slides/slide7.xml"/><Relationship Id="rId57" Type="http://schemas.openxmlformats.org/officeDocument/2006/relationships/slide" Target="slides/slide51.xml"/><Relationship Id="rId12" Type="http://schemas.openxmlformats.org/officeDocument/2006/relationships/slide" Target="slides/slide6.xml"/><Relationship Id="rId56" Type="http://schemas.openxmlformats.org/officeDocument/2006/relationships/slide" Target="slides/slide50.xml"/><Relationship Id="rId15" Type="http://schemas.openxmlformats.org/officeDocument/2006/relationships/slide" Target="slides/slide9.xml"/><Relationship Id="rId59" Type="http://schemas.openxmlformats.org/officeDocument/2006/relationships/slide" Target="slides/slide53.xml"/><Relationship Id="rId14" Type="http://schemas.openxmlformats.org/officeDocument/2006/relationships/slide" Target="slides/slide8.xml"/><Relationship Id="rId58" Type="http://schemas.openxmlformats.org/officeDocument/2006/relationships/slide" Target="slides/slide52.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 name="Shape 52"/>
        <p:cNvGrpSpPr/>
        <p:nvPr/>
      </p:nvGrpSpPr>
      <p:grpSpPr>
        <a:xfrm>
          <a:off x="0" y="0"/>
          <a:ext cx="0" cy="0"/>
          <a:chOff x="0" y="0"/>
          <a:chExt cx="0" cy="0"/>
        </a:xfrm>
      </p:grpSpPr>
      <p:sp>
        <p:nvSpPr>
          <p:cNvPr id="53" name="Google Shape;53;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4" name="Google Shape;54;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3" name="Shape 433"/>
        <p:cNvGrpSpPr/>
        <p:nvPr/>
      </p:nvGrpSpPr>
      <p:grpSpPr>
        <a:xfrm>
          <a:off x="0" y="0"/>
          <a:ext cx="0" cy="0"/>
          <a:chOff x="0" y="0"/>
          <a:chExt cx="0" cy="0"/>
        </a:xfrm>
      </p:grpSpPr>
      <p:sp>
        <p:nvSpPr>
          <p:cNvPr id="434" name="Google Shape;434;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5" name="Google Shape;435;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notifications</a:t>
            </a:r>
            <a:endParaRPr/>
          </a:p>
          <a:p>
            <a:pPr indent="0" lvl="0" marL="0" rtl="0" algn="l">
              <a:lnSpc>
                <a:spcPct val="100000"/>
              </a:lnSpc>
              <a:spcBef>
                <a:spcPts val="0"/>
              </a:spcBef>
              <a:spcAft>
                <a:spcPts val="0"/>
              </a:spcAft>
              <a:buSzPts val="1400"/>
              <a:buNone/>
            </a:pPr>
            <a:r>
              <a:rPr lang="en-GB"/>
              <a:t>nurse call system</a:t>
            </a:r>
            <a:endParaRPr/>
          </a:p>
          <a:p>
            <a:pPr indent="0" lvl="0" marL="0" rtl="0" algn="l">
              <a:lnSpc>
                <a:spcPct val="100000"/>
              </a:lnSpc>
              <a:spcBef>
                <a:spcPts val="0"/>
              </a:spcBef>
              <a:spcAft>
                <a:spcPts val="0"/>
              </a:spcAft>
              <a:buSzPts val="1400"/>
              <a:buNone/>
            </a:pPr>
            <a:r>
              <a:rPr lang="en-GB"/>
              <a:t>opt</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Also via ipv</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2" name="Shape 452"/>
        <p:cNvGrpSpPr/>
        <p:nvPr/>
      </p:nvGrpSpPr>
      <p:grpSpPr>
        <a:xfrm>
          <a:off x="0" y="0"/>
          <a:ext cx="0" cy="0"/>
          <a:chOff x="0" y="0"/>
          <a:chExt cx="0" cy="0"/>
        </a:xfrm>
      </p:grpSpPr>
      <p:sp>
        <p:nvSpPr>
          <p:cNvPr id="453" name="Google Shape;453;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4" name="Google Shape;454;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telephone call</a:t>
            </a:r>
            <a:endParaRPr/>
          </a:p>
          <a:p>
            <a:pPr indent="0" lvl="0" marL="0" rtl="0" algn="l">
              <a:lnSpc>
                <a:spcPct val="100000"/>
              </a:lnSpc>
              <a:spcBef>
                <a:spcPts val="0"/>
              </a:spcBef>
              <a:spcAft>
                <a:spcPts val="0"/>
              </a:spcAft>
              <a:buSzPts val="1400"/>
              <a:buNone/>
            </a:pPr>
            <a:r>
              <a:rPr lang="en-GB"/>
              <a:t>room</a:t>
            </a:r>
            <a:endParaRPr/>
          </a:p>
          <a:p>
            <a:pPr indent="0" lvl="0" marL="0" rtl="0" algn="l">
              <a:lnSpc>
                <a:spcPct val="100000"/>
              </a:lnSpc>
              <a:spcBef>
                <a:spcPts val="0"/>
              </a:spcBef>
              <a:spcAft>
                <a:spcPts val="0"/>
              </a:spcAft>
              <a:buSzPts val="1400"/>
              <a:buNone/>
            </a:pPr>
            <a:r>
              <a:rPr lang="en-GB"/>
              <a:t>resident</a:t>
            </a:r>
            <a:endParaRPr/>
          </a:p>
          <a:p>
            <a:pPr indent="0" lvl="0" marL="0" rtl="0" algn="l">
              <a:lnSpc>
                <a:spcPct val="100000"/>
              </a:lnSpc>
              <a:spcBef>
                <a:spcPts val="0"/>
              </a:spcBef>
              <a:spcAft>
                <a:spcPts val="0"/>
              </a:spcAft>
              <a:buSzPts val="1400"/>
              <a:buNone/>
            </a:pPr>
            <a:r>
              <a:rPr lang="en-GB"/>
              <a:t>fallen person</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0" name="Shape 470"/>
        <p:cNvGrpSpPr/>
        <p:nvPr/>
      </p:nvGrpSpPr>
      <p:grpSpPr>
        <a:xfrm>
          <a:off x="0" y="0"/>
          <a:ext cx="0" cy="0"/>
          <a:chOff x="0" y="0"/>
          <a:chExt cx="0" cy="0"/>
        </a:xfrm>
      </p:grpSpPr>
      <p:sp>
        <p:nvSpPr>
          <p:cNvPr id="471" name="Google Shape;471;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72" name="Google Shape;472;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priority list</a:t>
            </a:r>
            <a:endParaRPr/>
          </a:p>
          <a:p>
            <a:pPr indent="0" lvl="0" marL="0" rtl="0" algn="l">
              <a:lnSpc>
                <a:spcPct val="100000"/>
              </a:lnSpc>
              <a:spcBef>
                <a:spcPts val="0"/>
              </a:spcBef>
              <a:spcAft>
                <a:spcPts val="0"/>
              </a:spcAft>
              <a:buSzPts val="1400"/>
              <a:buNone/>
            </a:pPr>
            <a:r>
              <a:rPr lang="en-GB"/>
              <a:t>emergency contacts</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2" name="Shape 492"/>
        <p:cNvGrpSpPr/>
        <p:nvPr/>
      </p:nvGrpSpPr>
      <p:grpSpPr>
        <a:xfrm>
          <a:off x="0" y="0"/>
          <a:ext cx="0" cy="0"/>
          <a:chOff x="0" y="0"/>
          <a:chExt cx="0" cy="0"/>
        </a:xfrm>
      </p:grpSpPr>
      <p:sp>
        <p:nvSpPr>
          <p:cNvPr id="493" name="Google Shape;493;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94" name="Google Shape;494;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nurse-call system</a:t>
            </a:r>
            <a:endParaRPr/>
          </a:p>
          <a:p>
            <a:pPr indent="0" lvl="0" marL="0" rtl="0" algn="l">
              <a:lnSpc>
                <a:spcPct val="100000"/>
              </a:lnSpc>
              <a:spcBef>
                <a:spcPts val="0"/>
              </a:spcBef>
              <a:spcAft>
                <a:spcPts val="0"/>
              </a:spcAft>
              <a:buSzPts val="1400"/>
              <a:buNone/>
            </a:pPr>
            <a:r>
              <a:rPr lang="en-GB"/>
              <a:t>integrates</a:t>
            </a:r>
            <a:endParaRPr/>
          </a:p>
          <a:p>
            <a:pPr indent="0" lvl="0" marL="0" rtl="0" algn="l">
              <a:lnSpc>
                <a:spcPct val="100000"/>
              </a:lnSpc>
              <a:spcBef>
                <a:spcPts val="0"/>
              </a:spcBef>
              <a:spcAft>
                <a:spcPts val="0"/>
              </a:spcAft>
              <a:buSzPts val="1400"/>
              <a:buNone/>
            </a:pPr>
            <a:r>
              <a:rPr lang="en-GB"/>
              <a:t>alerts</a:t>
            </a:r>
            <a:endParaRPr/>
          </a:p>
          <a:p>
            <a:pPr indent="0" lvl="0" marL="0" rtl="0" algn="l">
              <a:lnSpc>
                <a:spcPct val="100000"/>
              </a:lnSpc>
              <a:spcBef>
                <a:spcPts val="0"/>
              </a:spcBef>
              <a:spcAft>
                <a:spcPts val="0"/>
              </a:spcAft>
              <a:buSzPts val="1400"/>
              <a:buNone/>
            </a:pPr>
            <a:r>
              <a:rPr lang="en-GB"/>
              <a:t>settings (-- capabilities)</a:t>
            </a:r>
            <a:endParaRPr/>
          </a:p>
          <a:p>
            <a:pPr indent="0" lvl="0" marL="0" rtl="0" algn="l">
              <a:lnSpc>
                <a:spcPct val="100000"/>
              </a:lnSpc>
              <a:spcBef>
                <a:spcPts val="0"/>
              </a:spcBef>
              <a:spcAft>
                <a:spcPts val="0"/>
              </a:spcAft>
              <a:buSzPts val="1400"/>
              <a:buNone/>
            </a:pPr>
            <a:r>
              <a:rPr lang="en-GB"/>
              <a:t>fallen person</a:t>
            </a:r>
            <a:endParaRPr/>
          </a:p>
          <a:p>
            <a:pPr indent="0" lvl="0" marL="0" rtl="0" algn="l">
              <a:lnSpc>
                <a:spcPct val="100000"/>
              </a:lnSpc>
              <a:spcBef>
                <a:spcPts val="0"/>
              </a:spcBef>
              <a:spcAft>
                <a:spcPts val="0"/>
              </a:spcAft>
              <a:buSzPts val="1400"/>
              <a:buNone/>
            </a:pPr>
            <a:r>
              <a:rPr lang="en-GB"/>
              <a:t>method</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2" name="Shape 502"/>
        <p:cNvGrpSpPr/>
        <p:nvPr/>
      </p:nvGrpSpPr>
      <p:grpSpPr>
        <a:xfrm>
          <a:off x="0" y="0"/>
          <a:ext cx="0" cy="0"/>
          <a:chOff x="0" y="0"/>
          <a:chExt cx="0" cy="0"/>
        </a:xfrm>
      </p:grpSpPr>
      <p:sp>
        <p:nvSpPr>
          <p:cNvPr id="503" name="Google Shape;503;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04" name="Google Shape;504;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Nobi-application</a:t>
            </a:r>
            <a:endParaRPr/>
          </a:p>
          <a:p>
            <a:pPr indent="0" lvl="0" marL="0" rtl="0" algn="l">
              <a:lnSpc>
                <a:spcPct val="100000"/>
              </a:lnSpc>
              <a:spcBef>
                <a:spcPts val="0"/>
              </a:spcBef>
              <a:spcAft>
                <a:spcPts val="0"/>
              </a:spcAft>
              <a:buSzPts val="1400"/>
              <a:buNone/>
            </a:pPr>
            <a:r>
              <a:rPr lang="en-GB"/>
              <a:t>Notification</a:t>
            </a:r>
            <a:endParaRPr/>
          </a:p>
          <a:p>
            <a:pPr indent="0" lvl="0" marL="0" rtl="0" algn="l">
              <a:lnSpc>
                <a:spcPct val="100000"/>
              </a:lnSpc>
              <a:spcBef>
                <a:spcPts val="0"/>
              </a:spcBef>
              <a:spcAft>
                <a:spcPts val="0"/>
              </a:spcAft>
              <a:buSzPts val="1400"/>
              <a:buNone/>
            </a:pPr>
            <a:r>
              <a:rPr lang="en-GB"/>
              <a:t>Fallen person</a:t>
            </a:r>
            <a:endParaRPr/>
          </a:p>
          <a:p>
            <a:pPr indent="0" lvl="0" marL="0" rtl="0" algn="l">
              <a:lnSpc>
                <a:spcPct val="100000"/>
              </a:lnSpc>
              <a:spcBef>
                <a:spcPts val="0"/>
              </a:spcBef>
              <a:spcAft>
                <a:spcPts val="0"/>
              </a:spcAft>
              <a:buSzPts val="1400"/>
              <a:buNone/>
            </a:pPr>
            <a:r>
              <a:rPr lang="en-GB"/>
              <a:t>room</a:t>
            </a:r>
            <a:endParaRPr/>
          </a:p>
          <a:p>
            <a:pPr indent="0" lvl="0" marL="0" rtl="0" algn="l">
              <a:lnSpc>
                <a:spcPct val="100000"/>
              </a:lnSpc>
              <a:spcBef>
                <a:spcPts val="0"/>
              </a:spcBef>
              <a:spcAft>
                <a:spcPts val="0"/>
              </a:spcAft>
              <a:buSzPts val="1400"/>
              <a:buNone/>
            </a:pPr>
            <a:r>
              <a:rPr lang="en-GB"/>
              <a:t>caregiver</a:t>
            </a:r>
            <a:endParaRPr/>
          </a:p>
          <a:p>
            <a:pPr indent="0" lvl="0" marL="0" rtl="0" algn="l">
              <a:lnSpc>
                <a:spcPct val="100000"/>
              </a:lnSpc>
              <a:spcBef>
                <a:spcPts val="0"/>
              </a:spcBef>
              <a:spcAft>
                <a:spcPts val="0"/>
              </a:spcAft>
              <a:buSzPts val="1400"/>
              <a:buNone/>
            </a:pPr>
            <a:r>
              <a:rPr lang="en-GB"/>
              <a:t>alert</a:t>
            </a:r>
            <a:endParaRPr/>
          </a:p>
          <a:p>
            <a:pPr indent="0" lvl="0" marL="0" rtl="0" algn="l">
              <a:lnSpc>
                <a:spcPct val="100000"/>
              </a:lnSpc>
              <a:spcBef>
                <a:spcPts val="0"/>
              </a:spcBef>
              <a:spcAft>
                <a:spcPts val="0"/>
              </a:spcAft>
              <a:buSzPts val="1400"/>
              <a:buNone/>
            </a:pPr>
            <a:r>
              <a:rPr lang="en-GB"/>
              <a:t>Mobile device</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9" name="Shape 519"/>
        <p:cNvGrpSpPr/>
        <p:nvPr/>
      </p:nvGrpSpPr>
      <p:grpSpPr>
        <a:xfrm>
          <a:off x="0" y="0"/>
          <a:ext cx="0" cy="0"/>
          <a:chOff x="0" y="0"/>
          <a:chExt cx="0" cy="0"/>
        </a:xfrm>
      </p:grpSpPr>
      <p:sp>
        <p:nvSpPr>
          <p:cNvPr id="520" name="Google Shape;520;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1" name="Google Shape;521;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So now I just want to share some data on how Nobi makes a big impact on the resident’s lives when it comes to fall detection.</a:t>
            </a:r>
            <a:endParaRPr/>
          </a:p>
          <a:p>
            <a:pPr indent="0" lvl="0" marL="0" rtl="0" algn="l">
              <a:lnSpc>
                <a:spcPct val="100000"/>
              </a:lnSpc>
              <a:spcBef>
                <a:spcPts val="0"/>
              </a:spcBef>
              <a:spcAft>
                <a:spcPts val="0"/>
              </a:spcAft>
              <a:buSzPts val="1400"/>
              <a:buNone/>
            </a:pPr>
            <a:r>
              <a:rPr lang="en-GB"/>
              <a:t>long lie falls</a:t>
            </a:r>
            <a:endParaRPr/>
          </a:p>
          <a:p>
            <a:pPr indent="0" lvl="0" marL="0" rtl="0" algn="l">
              <a:lnSpc>
                <a:spcPct val="100000"/>
              </a:lnSpc>
              <a:spcBef>
                <a:spcPts val="0"/>
              </a:spcBef>
              <a:spcAft>
                <a:spcPts val="0"/>
              </a:spcAft>
              <a:buSzPts val="1400"/>
              <a:buNone/>
            </a:pPr>
            <a:r>
              <a:rPr lang="en-GB"/>
              <a:t>data</a:t>
            </a:r>
            <a:endParaRPr/>
          </a:p>
          <a:p>
            <a:pPr indent="0" lvl="0" marL="0" rtl="0" algn="l">
              <a:lnSpc>
                <a:spcPct val="100000"/>
              </a:lnSpc>
              <a:spcBef>
                <a:spcPts val="0"/>
              </a:spcBef>
              <a:spcAft>
                <a:spcPts val="0"/>
              </a:spcAft>
              <a:buSzPts val="1400"/>
              <a:buNone/>
            </a:pPr>
            <a:r>
              <a:rPr lang="en-GB"/>
              <a:t>swift assistance</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8" name="Shape 538"/>
        <p:cNvGrpSpPr/>
        <p:nvPr/>
      </p:nvGrpSpPr>
      <p:grpSpPr>
        <a:xfrm>
          <a:off x="0" y="0"/>
          <a:ext cx="0" cy="0"/>
          <a:chOff x="0" y="0"/>
          <a:chExt cx="0" cy="0"/>
        </a:xfrm>
      </p:grpSpPr>
      <p:sp>
        <p:nvSpPr>
          <p:cNvPr id="539" name="Google Shape;539;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0" name="Google Shape;540;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fall escalation</a:t>
            </a:r>
            <a:endParaRPr/>
          </a:p>
          <a:p>
            <a:pPr indent="0" lvl="0" marL="0" rtl="0" algn="l">
              <a:lnSpc>
                <a:spcPct val="100000"/>
              </a:lnSpc>
              <a:spcBef>
                <a:spcPts val="0"/>
              </a:spcBef>
              <a:spcAft>
                <a:spcPts val="0"/>
              </a:spcAft>
              <a:buSzPts val="1400"/>
              <a:buNone/>
            </a:pPr>
            <a:r>
              <a:rPr lang="en-GB"/>
              <a:t>coworkers</a:t>
            </a:r>
            <a:endParaRPr/>
          </a:p>
          <a:p>
            <a:pPr indent="0" lvl="0" marL="0" rtl="0" algn="l">
              <a:lnSpc>
                <a:spcPct val="100000"/>
              </a:lnSpc>
              <a:spcBef>
                <a:spcPts val="0"/>
              </a:spcBef>
              <a:spcAft>
                <a:spcPts val="0"/>
              </a:spcAft>
              <a:buSzPts val="1400"/>
              <a:buNone/>
            </a:pPr>
            <a:r>
              <a:rPr lang="en-GB"/>
              <a:t>residetn</a:t>
            </a:r>
            <a:endParaRPr/>
          </a:p>
          <a:p>
            <a:pPr indent="0" lvl="0" marL="0" rtl="0" algn="l">
              <a:lnSpc>
                <a:spcPct val="100000"/>
              </a:lnSpc>
              <a:spcBef>
                <a:spcPts val="0"/>
              </a:spcBef>
              <a:spcAft>
                <a:spcPts val="0"/>
              </a:spcAft>
              <a:buSzPts val="1400"/>
              <a:buNone/>
            </a:pPr>
            <a:r>
              <a:rPr lang="en-GB"/>
              <a:t>emergency</a:t>
            </a:r>
            <a:endParaRPr/>
          </a:p>
          <a:p>
            <a:pPr indent="0" lvl="0" marL="0" rtl="0" algn="l">
              <a:lnSpc>
                <a:spcPct val="100000"/>
              </a:lnSpc>
              <a:spcBef>
                <a:spcPts val="0"/>
              </a:spcBef>
              <a:spcAft>
                <a:spcPts val="0"/>
              </a:spcAft>
              <a:buSzPts val="1400"/>
              <a:buNone/>
            </a:pPr>
            <a:r>
              <a:rPr lang="en-GB"/>
              <a:t>snooze button</a:t>
            </a:r>
            <a:endParaRPr/>
          </a:p>
          <a:p>
            <a:pPr indent="0" lvl="0" marL="0" rtl="0" algn="l">
              <a:lnSpc>
                <a:spcPct val="100000"/>
              </a:lnSpc>
              <a:spcBef>
                <a:spcPts val="0"/>
              </a:spcBef>
              <a:spcAft>
                <a:spcPts val="0"/>
              </a:spcAft>
              <a:buSzPts val="1400"/>
              <a:buNone/>
            </a:pPr>
            <a:r>
              <a:rPr lang="en-GB"/>
              <a:t>nurse-call system</a:t>
            </a:r>
            <a:endParaRPr/>
          </a:p>
          <a:p>
            <a:pPr indent="0" lvl="0" marL="0" rtl="0" algn="l">
              <a:lnSpc>
                <a:spcPct val="100000"/>
              </a:lnSpc>
              <a:spcBef>
                <a:spcPts val="0"/>
              </a:spcBef>
              <a:spcAft>
                <a:spcPts val="0"/>
              </a:spcAft>
              <a:buSzPts val="1400"/>
              <a:buNone/>
            </a:pPr>
            <a:r>
              <a:rPr lang="en-GB"/>
              <a:t>settings</a:t>
            </a:r>
            <a:endParaRPr/>
          </a:p>
          <a:p>
            <a:pPr indent="0" lvl="0" marL="0" rtl="0" algn="l">
              <a:lnSpc>
                <a:spcPct val="100000"/>
              </a:lnSpc>
              <a:spcBef>
                <a:spcPts val="0"/>
              </a:spcBef>
              <a:spcAft>
                <a:spcPts val="0"/>
              </a:spcAft>
              <a:buSzPts val="1400"/>
              <a:buNone/>
            </a:pPr>
            <a:r>
              <a:rPr lang="en-GB"/>
              <a:t>dashboard</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0" name="Shape 560"/>
        <p:cNvGrpSpPr/>
        <p:nvPr/>
      </p:nvGrpSpPr>
      <p:grpSpPr>
        <a:xfrm>
          <a:off x="0" y="0"/>
          <a:ext cx="0" cy="0"/>
          <a:chOff x="0" y="0"/>
          <a:chExt cx="0" cy="0"/>
        </a:xfrm>
      </p:grpSpPr>
      <p:sp>
        <p:nvSpPr>
          <p:cNvPr id="561" name="Google Shape;561;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62" name="Google Shape;562;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Snooze Feature</a:t>
            </a:r>
            <a:endParaRPr/>
          </a:p>
          <a:p>
            <a:pPr indent="0" lvl="0" marL="0" rtl="0" algn="l">
              <a:lnSpc>
                <a:spcPct val="100000"/>
              </a:lnSpc>
              <a:spcBef>
                <a:spcPts val="0"/>
              </a:spcBef>
              <a:spcAft>
                <a:spcPts val="0"/>
              </a:spcAft>
              <a:buSzPts val="1400"/>
              <a:buNone/>
            </a:pPr>
            <a:r>
              <a:rPr lang="en-GB"/>
              <a:t>Presence Button</a:t>
            </a:r>
            <a:endParaRPr/>
          </a:p>
          <a:p>
            <a:pPr indent="0" lvl="0" marL="0" rtl="0" algn="l">
              <a:lnSpc>
                <a:spcPct val="100000"/>
              </a:lnSpc>
              <a:spcBef>
                <a:spcPts val="0"/>
              </a:spcBef>
              <a:spcAft>
                <a:spcPts val="0"/>
              </a:spcAft>
              <a:buSzPts val="1400"/>
              <a:buNone/>
            </a:pPr>
            <a:r>
              <a:rPr lang="en-GB"/>
              <a:t>escalation</a:t>
            </a:r>
            <a:endParaRPr/>
          </a:p>
          <a:p>
            <a:pPr indent="0" lvl="0" marL="0" rtl="0" algn="l">
              <a:lnSpc>
                <a:spcPct val="100000"/>
              </a:lnSpc>
              <a:spcBef>
                <a:spcPts val="0"/>
              </a:spcBef>
              <a:spcAft>
                <a:spcPts val="0"/>
              </a:spcAft>
              <a:buSzPts val="1400"/>
              <a:buNone/>
            </a:pPr>
            <a:r>
              <a:rPr lang="en-GB"/>
              <a:t>active escalation</a:t>
            </a:r>
            <a:endParaRPr/>
          </a:p>
          <a:p>
            <a:pPr indent="0" lvl="0" marL="0" rtl="0" algn="l">
              <a:lnSpc>
                <a:spcPct val="100000"/>
              </a:lnSpc>
              <a:spcBef>
                <a:spcPts val="0"/>
              </a:spcBef>
              <a:spcAft>
                <a:spcPts val="0"/>
              </a:spcAft>
              <a:buSzPts val="1400"/>
              <a:buNone/>
            </a:pPr>
            <a:r>
              <a:rPr lang="en-GB"/>
              <a:t>Push / press (for software purposes)</a:t>
            </a:r>
            <a:endParaRPr/>
          </a:p>
          <a:p>
            <a:pPr indent="0" lvl="0" marL="0" rtl="0" algn="l">
              <a:lnSpc>
                <a:spcPct val="100000"/>
              </a:lnSpc>
              <a:spcBef>
                <a:spcPts val="0"/>
              </a:spcBef>
              <a:spcAft>
                <a:spcPts val="0"/>
              </a:spcAft>
              <a:buSzPts val="1400"/>
              <a:buNone/>
            </a:pPr>
            <a:r>
              <a:rPr lang="en-GB"/>
              <a:t>Switch off / Shut down</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9" name="Shape 579"/>
        <p:cNvGrpSpPr/>
        <p:nvPr/>
      </p:nvGrpSpPr>
      <p:grpSpPr>
        <a:xfrm>
          <a:off x="0" y="0"/>
          <a:ext cx="0" cy="0"/>
          <a:chOff x="0" y="0"/>
          <a:chExt cx="0" cy="0"/>
        </a:xfrm>
      </p:grpSpPr>
      <p:sp>
        <p:nvSpPr>
          <p:cNvPr id="580" name="Google Shape;580;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1" name="Google Shape;581;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insights</a:t>
            </a:r>
            <a:endParaRPr/>
          </a:p>
          <a:p>
            <a:pPr indent="0" lvl="0" marL="0" rtl="0" algn="l">
              <a:lnSpc>
                <a:spcPct val="100000"/>
              </a:lnSpc>
              <a:spcBef>
                <a:spcPts val="0"/>
              </a:spcBef>
              <a:spcAft>
                <a:spcPts val="0"/>
              </a:spcAft>
              <a:buSzPts val="1400"/>
              <a:buNone/>
            </a:pPr>
            <a:r>
              <a:rPr lang="en-GB"/>
              <a:t>preventive care</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Deliver insights to facilitate a higher quality of life.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9" name="Shape 599"/>
        <p:cNvGrpSpPr/>
        <p:nvPr/>
      </p:nvGrpSpPr>
      <p:grpSpPr>
        <a:xfrm>
          <a:off x="0" y="0"/>
          <a:ext cx="0" cy="0"/>
          <a:chOff x="0" y="0"/>
          <a:chExt cx="0" cy="0"/>
        </a:xfrm>
      </p:grpSpPr>
      <p:sp>
        <p:nvSpPr>
          <p:cNvPr id="600" name="Google Shape;600;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01" name="Google Shape;601;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Automated lighting</a:t>
            </a:r>
            <a:endParaRPr/>
          </a:p>
          <a:p>
            <a:pPr indent="0" lvl="0" marL="0" rtl="0" algn="l">
              <a:lnSpc>
                <a:spcPct val="100000"/>
              </a:lnSpc>
              <a:spcBef>
                <a:spcPts val="0"/>
              </a:spcBef>
              <a:spcAft>
                <a:spcPts val="0"/>
              </a:spcAft>
              <a:buSzPts val="1400"/>
              <a:buNone/>
            </a:pPr>
            <a:r>
              <a:rPr lang="en-GB"/>
              <a:t>Night light</a:t>
            </a:r>
            <a:endParaRPr/>
          </a:p>
          <a:p>
            <a:pPr indent="0" lvl="0" marL="0" rtl="0" algn="l">
              <a:lnSpc>
                <a:spcPct val="100000"/>
              </a:lnSpc>
              <a:spcBef>
                <a:spcPts val="0"/>
              </a:spcBef>
              <a:spcAft>
                <a:spcPts val="0"/>
              </a:spcAft>
              <a:buSzPts val="1400"/>
              <a:buNone/>
            </a:pPr>
            <a:r>
              <a:rPr lang="en-GB"/>
              <a:t>Monitoring functions</a:t>
            </a:r>
            <a:endParaRPr/>
          </a:p>
          <a:p>
            <a:pPr indent="0" lvl="0" marL="0" rtl="0" algn="l">
              <a:lnSpc>
                <a:spcPct val="100000"/>
              </a:lnSpc>
              <a:spcBef>
                <a:spcPts val="0"/>
              </a:spcBef>
              <a:spcAft>
                <a:spcPts val="0"/>
              </a:spcAft>
              <a:buSzPts val="1400"/>
              <a:buNone/>
            </a:pPr>
            <a:r>
              <a:rPr lang="en-GB"/>
              <a:t>Fall analysis</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p5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5" name="Google Shape;65;p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3" name="Shape 623"/>
        <p:cNvGrpSpPr/>
        <p:nvPr/>
      </p:nvGrpSpPr>
      <p:grpSpPr>
        <a:xfrm>
          <a:off x="0" y="0"/>
          <a:ext cx="0" cy="0"/>
          <a:chOff x="0" y="0"/>
          <a:chExt cx="0" cy="0"/>
        </a:xfrm>
      </p:grpSpPr>
      <p:sp>
        <p:nvSpPr>
          <p:cNvPr id="624" name="Google Shape;624;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25" name="Google Shape;625;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daytime</a:t>
            </a:r>
            <a:endParaRPr/>
          </a:p>
          <a:p>
            <a:pPr indent="0" lvl="0" marL="0" rtl="0" algn="l">
              <a:lnSpc>
                <a:spcPct val="100000"/>
              </a:lnSpc>
              <a:spcBef>
                <a:spcPts val="0"/>
              </a:spcBef>
              <a:spcAft>
                <a:spcPts val="0"/>
              </a:spcAft>
              <a:buSzPts val="1400"/>
              <a:buNone/>
            </a:pPr>
            <a:r>
              <a:rPr lang="en-GB"/>
              <a:t>nighttime</a:t>
            </a:r>
            <a:endParaRPr/>
          </a:p>
          <a:p>
            <a:pPr indent="0" lvl="0" marL="0" rtl="0" algn="l">
              <a:lnSpc>
                <a:spcPct val="100000"/>
              </a:lnSpc>
              <a:spcBef>
                <a:spcPts val="0"/>
              </a:spcBef>
              <a:spcAft>
                <a:spcPts val="0"/>
              </a:spcAft>
              <a:buSzPts val="1400"/>
              <a:buNone/>
            </a:pPr>
            <a:r>
              <a:rPr lang="en-GB"/>
              <a:t>configurable</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5" name="Shape 645"/>
        <p:cNvGrpSpPr/>
        <p:nvPr/>
      </p:nvGrpSpPr>
      <p:grpSpPr>
        <a:xfrm>
          <a:off x="0" y="0"/>
          <a:ext cx="0" cy="0"/>
          <a:chOff x="0" y="0"/>
          <a:chExt cx="0" cy="0"/>
        </a:xfrm>
      </p:grpSpPr>
      <p:sp>
        <p:nvSpPr>
          <p:cNvPr id="646" name="Google Shape;646;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47" name="Google Shape;647;p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less intrusive check-ins</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2" name="Shape 672"/>
        <p:cNvGrpSpPr/>
        <p:nvPr/>
      </p:nvGrpSpPr>
      <p:grpSpPr>
        <a:xfrm>
          <a:off x="0" y="0"/>
          <a:ext cx="0" cy="0"/>
          <a:chOff x="0" y="0"/>
          <a:chExt cx="0" cy="0"/>
        </a:xfrm>
      </p:grpSpPr>
      <p:sp>
        <p:nvSpPr>
          <p:cNvPr id="673" name="Google Shape;673;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74" name="Google Shape;674;p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overrules</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3" name="Shape 693"/>
        <p:cNvGrpSpPr/>
        <p:nvPr/>
      </p:nvGrpSpPr>
      <p:grpSpPr>
        <a:xfrm>
          <a:off x="0" y="0"/>
          <a:ext cx="0" cy="0"/>
          <a:chOff x="0" y="0"/>
          <a:chExt cx="0" cy="0"/>
        </a:xfrm>
      </p:grpSpPr>
      <p:sp>
        <p:nvSpPr>
          <p:cNvPr id="694" name="Google Shape;694;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95" name="Google Shape;695;p2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turn on and off</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0" name="Shape 710"/>
        <p:cNvGrpSpPr/>
        <p:nvPr/>
      </p:nvGrpSpPr>
      <p:grpSpPr>
        <a:xfrm>
          <a:off x="0" y="0"/>
          <a:ext cx="0" cy="0"/>
          <a:chOff x="0" y="0"/>
          <a:chExt cx="0" cy="0"/>
        </a:xfrm>
      </p:grpSpPr>
      <p:sp>
        <p:nvSpPr>
          <p:cNvPr id="711" name="Google Shape;711;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12" name="Google Shape;712;p2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high fall risk</a:t>
            </a:r>
            <a:endParaRPr/>
          </a:p>
          <a:p>
            <a:pPr indent="0" lvl="0" marL="0" rtl="0" algn="l">
              <a:lnSpc>
                <a:spcPct val="100000"/>
              </a:lnSpc>
              <a:spcBef>
                <a:spcPts val="0"/>
              </a:spcBef>
              <a:spcAft>
                <a:spcPts val="0"/>
              </a:spcAft>
              <a:buSzPts val="1400"/>
              <a:buNone/>
            </a:pPr>
            <a:r>
              <a:rPr lang="en-GB"/>
              <a:t>notify</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Extra functie: left the room.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3" name="Shape 733"/>
        <p:cNvGrpSpPr/>
        <p:nvPr/>
      </p:nvGrpSpPr>
      <p:grpSpPr>
        <a:xfrm>
          <a:off x="0" y="0"/>
          <a:ext cx="0" cy="0"/>
          <a:chOff x="0" y="0"/>
          <a:chExt cx="0" cy="0"/>
        </a:xfrm>
      </p:grpSpPr>
      <p:sp>
        <p:nvSpPr>
          <p:cNvPr id="734" name="Google Shape;734;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35" name="Google Shape;735;p2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configure</a:t>
            </a:r>
            <a:endParaRPr/>
          </a:p>
          <a:p>
            <a:pPr indent="0" lvl="0" marL="0" rtl="0" algn="l">
              <a:lnSpc>
                <a:spcPct val="100000"/>
              </a:lnSpc>
              <a:spcBef>
                <a:spcPts val="0"/>
              </a:spcBef>
              <a:spcAft>
                <a:spcPts val="0"/>
              </a:spcAft>
              <a:buSzPts val="1400"/>
              <a:buNone/>
            </a:pPr>
            <a:r>
              <a:rPr lang="en-GB"/>
              <a:t>medical condition</a:t>
            </a:r>
            <a:endParaRPr/>
          </a:p>
          <a:p>
            <a:pPr indent="0" lvl="0" marL="0" rtl="0" algn="l">
              <a:lnSpc>
                <a:spcPct val="100000"/>
              </a:lnSpc>
              <a:spcBef>
                <a:spcPts val="0"/>
              </a:spcBef>
              <a:spcAft>
                <a:spcPts val="0"/>
              </a:spcAft>
              <a:buSzPts val="1400"/>
              <a:buNone/>
            </a:pPr>
            <a:r>
              <a:rPr lang="en-GB"/>
              <a:t>monitoring</a:t>
            </a:r>
            <a:endParaRPr/>
          </a:p>
          <a:p>
            <a:pPr indent="0" lvl="0" marL="0" rtl="0" algn="l">
              <a:lnSpc>
                <a:spcPct val="100000"/>
              </a:lnSpc>
              <a:spcBef>
                <a:spcPts val="0"/>
              </a:spcBef>
              <a:spcAft>
                <a:spcPts val="0"/>
              </a:spcAft>
              <a:buSzPts val="1400"/>
              <a:buNone/>
            </a:pPr>
            <a:r>
              <a:rPr lang="en-GB"/>
              <a:t>receive an alert</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1" name="Shape 751"/>
        <p:cNvGrpSpPr/>
        <p:nvPr/>
      </p:nvGrpSpPr>
      <p:grpSpPr>
        <a:xfrm>
          <a:off x="0" y="0"/>
          <a:ext cx="0" cy="0"/>
          <a:chOff x="0" y="0"/>
          <a:chExt cx="0" cy="0"/>
        </a:xfrm>
      </p:grpSpPr>
      <p:sp>
        <p:nvSpPr>
          <p:cNvPr id="752" name="Google Shape;752;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53" name="Google Shape;753;p2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&gt;&gt; on the edge of bed</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prevent</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5" name="Shape 765"/>
        <p:cNvGrpSpPr/>
        <p:nvPr/>
      </p:nvGrpSpPr>
      <p:grpSpPr>
        <a:xfrm>
          <a:off x="0" y="0"/>
          <a:ext cx="0" cy="0"/>
          <a:chOff x="0" y="0"/>
          <a:chExt cx="0" cy="0"/>
        </a:xfrm>
      </p:grpSpPr>
      <p:sp>
        <p:nvSpPr>
          <p:cNvPr id="766" name="Google Shape;766;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7" name="Google Shape;767;p2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2" name="Shape 782"/>
        <p:cNvGrpSpPr/>
        <p:nvPr/>
      </p:nvGrpSpPr>
      <p:grpSpPr>
        <a:xfrm>
          <a:off x="0" y="0"/>
          <a:ext cx="0" cy="0"/>
          <a:chOff x="0" y="0"/>
          <a:chExt cx="0" cy="0"/>
        </a:xfrm>
      </p:grpSpPr>
      <p:sp>
        <p:nvSpPr>
          <p:cNvPr id="783" name="Google Shape;783;g341cc0672d3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84" name="Google Shape;784;g341cc0672d3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cause </a:t>
            </a:r>
            <a:endParaRPr/>
          </a:p>
          <a:p>
            <a:pPr indent="0" lvl="0" marL="0" rtl="0" algn="l">
              <a:lnSpc>
                <a:spcPct val="100000"/>
              </a:lnSpc>
              <a:spcBef>
                <a:spcPts val="0"/>
              </a:spcBef>
              <a:spcAft>
                <a:spcPts val="0"/>
              </a:spcAft>
              <a:buSzPts val="1400"/>
              <a:buNone/>
            </a:pPr>
            <a:r>
              <a:rPr lang="en-GB"/>
              <a:t>circumstances</a:t>
            </a:r>
            <a:endParaRPr/>
          </a:p>
          <a:p>
            <a:pPr indent="0" lvl="0" marL="0" rtl="0" algn="l">
              <a:lnSpc>
                <a:spcPct val="100000"/>
              </a:lnSpc>
              <a:spcBef>
                <a:spcPts val="0"/>
              </a:spcBef>
              <a:spcAft>
                <a:spcPts val="0"/>
              </a:spcAft>
              <a:buSzPts val="1400"/>
              <a:buNone/>
            </a:pPr>
            <a:r>
              <a:rPr lang="en-GB"/>
              <a:t>anonymised images of a fall</a:t>
            </a:r>
            <a:endParaRPr/>
          </a:p>
          <a:p>
            <a:pPr indent="0" lvl="0" marL="0" rtl="0" algn="l">
              <a:lnSpc>
                <a:spcPct val="100000"/>
              </a:lnSpc>
              <a:spcBef>
                <a:spcPts val="0"/>
              </a:spcBef>
              <a:spcAft>
                <a:spcPts val="0"/>
              </a:spcAft>
              <a:buSzPts val="1400"/>
              <a:buNone/>
            </a:pPr>
            <a:r>
              <a:rPr lang="en-GB"/>
              <a:t>incident</a:t>
            </a:r>
            <a:endParaRPr/>
          </a:p>
          <a:p>
            <a:pPr indent="0" lvl="0" marL="0" rtl="0" algn="l">
              <a:lnSpc>
                <a:spcPct val="100000"/>
              </a:lnSpc>
              <a:spcBef>
                <a:spcPts val="0"/>
              </a:spcBef>
              <a:spcAft>
                <a:spcPts val="0"/>
              </a:spcAft>
              <a:buSzPts val="1400"/>
              <a:buNone/>
            </a:pPr>
            <a:r>
              <a:rPr lang="en-GB"/>
              <a:t>event</a:t>
            </a:r>
            <a:endParaRPr/>
          </a:p>
          <a:p>
            <a:pPr indent="0" lvl="0" marL="0" rtl="0" algn="l">
              <a:lnSpc>
                <a:spcPct val="100000"/>
              </a:lnSpc>
              <a:spcBef>
                <a:spcPts val="0"/>
              </a:spcBef>
              <a:spcAft>
                <a:spcPts val="0"/>
              </a:spcAft>
              <a:buSzPts val="1400"/>
              <a:buNone/>
            </a:pPr>
            <a:r>
              <a:rPr lang="en-GB"/>
              <a:t>real images</a:t>
            </a:r>
            <a:endParaRPr/>
          </a:p>
          <a:p>
            <a:pPr indent="0" lvl="0" marL="0" rtl="0" algn="l">
              <a:lnSpc>
                <a:spcPct val="100000"/>
              </a:lnSpc>
              <a:spcBef>
                <a:spcPts val="0"/>
              </a:spcBef>
              <a:spcAft>
                <a:spcPts val="0"/>
              </a:spcAft>
              <a:buSzPts val="1400"/>
              <a:buNone/>
            </a:pPr>
            <a:r>
              <a:rPr lang="en-GB"/>
              <a:t>consent</a:t>
            </a:r>
            <a:endParaRPr/>
          </a:p>
          <a:p>
            <a:pPr indent="0" lvl="0" marL="0" rtl="0" algn="l">
              <a:lnSpc>
                <a:spcPct val="100000"/>
              </a:lnSpc>
              <a:spcBef>
                <a:spcPts val="0"/>
              </a:spcBef>
              <a:spcAft>
                <a:spcPts val="0"/>
              </a:spcAft>
              <a:buSzPts val="1400"/>
              <a:buNone/>
            </a:pPr>
            <a:r>
              <a:rPr lang="en-GB"/>
              <a:t>fall escalation</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5" name="Shape 805"/>
        <p:cNvGrpSpPr/>
        <p:nvPr/>
      </p:nvGrpSpPr>
      <p:grpSpPr>
        <a:xfrm>
          <a:off x="0" y="0"/>
          <a:ext cx="0" cy="0"/>
          <a:chOff x="0" y="0"/>
          <a:chExt cx="0" cy="0"/>
        </a:xfrm>
      </p:grpSpPr>
      <p:sp>
        <p:nvSpPr>
          <p:cNvPr id="806" name="Google Shape;806;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07" name="Google Shape;807;p2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TITEL AANPASSEN</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feature</a:t>
            </a:r>
            <a:endParaRPr/>
          </a:p>
          <a:p>
            <a:pPr indent="0" lvl="0" marL="0" rtl="0" algn="l">
              <a:lnSpc>
                <a:spcPct val="100000"/>
              </a:lnSpc>
              <a:spcBef>
                <a:spcPts val="0"/>
              </a:spcBef>
              <a:spcAft>
                <a:spcPts val="0"/>
              </a:spcAft>
              <a:buSzPts val="1400"/>
              <a:buNone/>
            </a:pPr>
            <a:r>
              <a:rPr lang="en-GB"/>
              <a:t>insights</a:t>
            </a:r>
            <a:endParaRPr/>
          </a:p>
          <a:p>
            <a:pPr indent="0" lvl="0" marL="0" rtl="0" algn="l">
              <a:lnSpc>
                <a:spcPct val="100000"/>
              </a:lnSpc>
              <a:spcBef>
                <a:spcPts val="0"/>
              </a:spcBef>
              <a:spcAft>
                <a:spcPts val="0"/>
              </a:spcAft>
              <a:buSzPts val="1400"/>
              <a:buNone/>
            </a:pPr>
            <a:r>
              <a:rPr lang="en-GB"/>
              <a:t>indivualised care (zorg op maat)</a:t>
            </a:r>
            <a:endParaRPr/>
          </a:p>
          <a:p>
            <a:pPr indent="0" lvl="0" marL="0" rtl="0" algn="l">
              <a:lnSpc>
                <a:spcPct val="100000"/>
              </a:lnSpc>
              <a:spcBef>
                <a:spcPts val="0"/>
              </a:spcBef>
              <a:spcAft>
                <a:spcPts val="0"/>
              </a:spcAft>
              <a:buSzPts val="1400"/>
              <a:buNone/>
            </a:pPr>
            <a:r>
              <a:rPr lang="en-GB"/>
              <a:t>Live view</a:t>
            </a:r>
            <a:endParaRPr/>
          </a:p>
          <a:p>
            <a:pPr indent="0" lvl="0" marL="0" rtl="0" algn="l">
              <a:lnSpc>
                <a:spcPct val="100000"/>
              </a:lnSpc>
              <a:spcBef>
                <a:spcPts val="0"/>
              </a:spcBef>
              <a:spcAft>
                <a:spcPts val="0"/>
              </a:spcAft>
              <a:buSzPts val="1400"/>
              <a:buNone/>
            </a:pPr>
            <a:r>
              <a:rPr lang="en-GB"/>
              <a:t>sleep report</a:t>
            </a:r>
            <a:endParaRPr/>
          </a:p>
          <a:p>
            <a:pPr indent="0" lvl="0" marL="0" rtl="0" algn="l">
              <a:lnSpc>
                <a:spcPct val="100000"/>
              </a:lnSpc>
              <a:spcBef>
                <a:spcPts val="0"/>
              </a:spcBef>
              <a:spcAft>
                <a:spcPts val="0"/>
              </a:spcAft>
              <a:buSzPts val="1400"/>
              <a:buNone/>
            </a:pPr>
            <a:r>
              <a:rPr lang="en-GB"/>
              <a:t>escalation report of fall analyzes</a:t>
            </a:r>
            <a:endParaRPr/>
          </a:p>
          <a:p>
            <a:pPr indent="0" lvl="0" marL="0" rtl="0" algn="l">
              <a:lnSpc>
                <a:spcPct val="100000"/>
              </a:lnSpc>
              <a:spcBef>
                <a:spcPts val="0"/>
              </a:spcBef>
              <a:spcAft>
                <a:spcPts val="0"/>
              </a:spcAft>
              <a:buSzPts val="1400"/>
              <a:buNone/>
            </a:pPr>
            <a:r>
              <a:rPr lang="en-GB"/>
              <a:t>Behavior monitoring report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g2dfe1cc30da_1_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8" name="Google Shape;238;g2dfe1cc30da_1_4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Titel: Agenda</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Feature ENG, Functie NL</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Fall detection</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Fall prevention (3-step prevention program)</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Better care + dignified lives</a:t>
            </a:r>
            <a:endParaRPr/>
          </a:p>
          <a:p>
            <a:pPr indent="0" lvl="0" marL="0" rtl="0" algn="l">
              <a:lnSpc>
                <a:spcPct val="100000"/>
              </a:lnSpc>
              <a:spcBef>
                <a:spcPts val="0"/>
              </a:spcBef>
              <a:spcAft>
                <a:spcPts val="0"/>
              </a:spcAft>
              <a:buSzPts val="1400"/>
              <a:buNone/>
            </a:pPr>
            <a:r>
              <a:rPr lang="en-GB"/>
              <a:t>&gt;&gt; Slimme zorg</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How to minimize unexpected alerts</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wordlist: </a:t>
            </a:r>
            <a:endParaRPr/>
          </a:p>
          <a:p>
            <a:pPr indent="0" lvl="0" marL="0" rtl="0" algn="l">
              <a:lnSpc>
                <a:spcPct val="100000"/>
              </a:lnSpc>
              <a:spcBef>
                <a:spcPts val="0"/>
              </a:spcBef>
              <a:spcAft>
                <a:spcPts val="0"/>
              </a:spcAft>
              <a:buSzPts val="1400"/>
              <a:buNone/>
            </a:pPr>
            <a:r>
              <a:rPr lang="en-GB"/>
              <a:t>fall detection</a:t>
            </a:r>
            <a:endParaRPr/>
          </a:p>
          <a:p>
            <a:pPr indent="0" lvl="0" marL="0" rtl="0" algn="l">
              <a:lnSpc>
                <a:spcPct val="100000"/>
              </a:lnSpc>
              <a:spcBef>
                <a:spcPts val="0"/>
              </a:spcBef>
              <a:spcAft>
                <a:spcPts val="0"/>
              </a:spcAft>
              <a:buSzPts val="1400"/>
              <a:buNone/>
            </a:pPr>
            <a:r>
              <a:rPr lang="en-GB"/>
              <a:t>fall prevention</a:t>
            </a:r>
            <a:endParaRPr/>
          </a:p>
          <a:p>
            <a:pPr indent="0" lvl="0" marL="0" rtl="0" algn="l">
              <a:lnSpc>
                <a:spcPct val="100000"/>
              </a:lnSpc>
              <a:spcBef>
                <a:spcPts val="0"/>
              </a:spcBef>
              <a:spcAft>
                <a:spcPts val="0"/>
              </a:spcAft>
              <a:buSzPts val="1400"/>
              <a:buNone/>
            </a:pPr>
            <a:r>
              <a:rPr lang="en-GB"/>
              <a:t>unexpected alerts</a:t>
            </a:r>
            <a:endParaRPr/>
          </a:p>
          <a:p>
            <a:pPr indent="0" lvl="0" marL="0" rtl="0" algn="l">
              <a:lnSpc>
                <a:spcPct val="100000"/>
              </a:lnSpc>
              <a:spcBef>
                <a:spcPts val="0"/>
              </a:spcBef>
              <a:spcAft>
                <a:spcPts val="0"/>
              </a:spcAft>
              <a:buSzPts val="1400"/>
              <a:buNone/>
            </a:pPr>
            <a:r>
              <a:rPr lang="en-GB"/>
              <a:t>alert vs escalation</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'Feature' er overal uithalen.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5" name="Shape 845"/>
        <p:cNvGrpSpPr/>
        <p:nvPr/>
      </p:nvGrpSpPr>
      <p:grpSpPr>
        <a:xfrm>
          <a:off x="0" y="0"/>
          <a:ext cx="0" cy="0"/>
          <a:chOff x="0" y="0"/>
          <a:chExt cx="0" cy="0"/>
        </a:xfrm>
      </p:grpSpPr>
      <p:sp>
        <p:nvSpPr>
          <p:cNvPr id="846" name="Google Shape;846;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47" name="Google Shape;847;p2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actual behavior</a:t>
            </a:r>
            <a:endParaRPr/>
          </a:p>
          <a:p>
            <a:pPr indent="0" lvl="0" marL="0" rtl="0" algn="l">
              <a:lnSpc>
                <a:spcPct val="100000"/>
              </a:lnSpc>
              <a:spcBef>
                <a:spcPts val="0"/>
              </a:spcBef>
              <a:spcAft>
                <a:spcPts val="0"/>
              </a:spcAft>
              <a:buSzPts val="1400"/>
              <a:buNone/>
            </a:pPr>
            <a:r>
              <a:rPr lang="en-GB"/>
              <a:t>stick figure</a:t>
            </a:r>
            <a:endParaRPr/>
          </a:p>
          <a:p>
            <a:pPr indent="0" lvl="0" marL="0" rtl="0" algn="l">
              <a:lnSpc>
                <a:spcPct val="100000"/>
              </a:lnSpc>
              <a:spcBef>
                <a:spcPts val="0"/>
              </a:spcBef>
              <a:spcAft>
                <a:spcPts val="0"/>
              </a:spcAft>
              <a:buSzPts val="1400"/>
              <a:buNone/>
            </a:pPr>
            <a:r>
              <a:rPr lang="en-GB"/>
              <a:t>fictional background</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5" name="Shape 865"/>
        <p:cNvGrpSpPr/>
        <p:nvPr/>
      </p:nvGrpSpPr>
      <p:grpSpPr>
        <a:xfrm>
          <a:off x="0" y="0"/>
          <a:ext cx="0" cy="0"/>
          <a:chOff x="0" y="0"/>
          <a:chExt cx="0" cy="0"/>
        </a:xfrm>
      </p:grpSpPr>
      <p:sp>
        <p:nvSpPr>
          <p:cNvPr id="866" name="Google Shape;866;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67" name="Google Shape;867;p3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dementia</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9" name="Shape 879"/>
        <p:cNvGrpSpPr/>
        <p:nvPr/>
      </p:nvGrpSpPr>
      <p:grpSpPr>
        <a:xfrm>
          <a:off x="0" y="0"/>
          <a:ext cx="0" cy="0"/>
          <a:chOff x="0" y="0"/>
          <a:chExt cx="0" cy="0"/>
        </a:xfrm>
      </p:grpSpPr>
      <p:sp>
        <p:nvSpPr>
          <p:cNvPr id="880" name="Google Shape;880;p3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81" name="Google Shape;881;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3" name="Shape 893"/>
        <p:cNvGrpSpPr/>
        <p:nvPr/>
      </p:nvGrpSpPr>
      <p:grpSpPr>
        <a:xfrm>
          <a:off x="0" y="0"/>
          <a:ext cx="0" cy="0"/>
          <a:chOff x="0" y="0"/>
          <a:chExt cx="0" cy="0"/>
        </a:xfrm>
      </p:grpSpPr>
      <p:sp>
        <p:nvSpPr>
          <p:cNvPr id="894" name="Google Shape;894;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95" name="Google Shape;895;p3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in-bed out-of-bed behavior</a:t>
            </a:r>
            <a:endParaRPr/>
          </a:p>
          <a:p>
            <a:pPr indent="0" lvl="0" marL="0" rtl="0" algn="l">
              <a:lnSpc>
                <a:spcPct val="100000"/>
              </a:lnSpc>
              <a:spcBef>
                <a:spcPts val="0"/>
              </a:spcBef>
              <a:spcAft>
                <a:spcPts val="0"/>
              </a:spcAft>
              <a:buSzPts val="1400"/>
              <a:buNone/>
            </a:pPr>
            <a:r>
              <a:rPr lang="en-GB"/>
              <a:t>went to sleep / went to bed</a:t>
            </a:r>
            <a:endParaRPr/>
          </a:p>
          <a:p>
            <a:pPr indent="0" lvl="0" marL="0" rtl="0" algn="l">
              <a:lnSpc>
                <a:spcPct val="100000"/>
              </a:lnSpc>
              <a:spcBef>
                <a:spcPts val="0"/>
              </a:spcBef>
              <a:spcAft>
                <a:spcPts val="0"/>
              </a:spcAft>
              <a:buSzPts val="1400"/>
              <a:buNone/>
            </a:pPr>
            <a:r>
              <a:rPr lang="en-GB"/>
              <a:t>medical staff</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6" name="Shape 916"/>
        <p:cNvGrpSpPr/>
        <p:nvPr/>
      </p:nvGrpSpPr>
      <p:grpSpPr>
        <a:xfrm>
          <a:off x="0" y="0"/>
          <a:ext cx="0" cy="0"/>
          <a:chOff x="0" y="0"/>
          <a:chExt cx="0" cy="0"/>
        </a:xfrm>
      </p:grpSpPr>
      <p:sp>
        <p:nvSpPr>
          <p:cNvPr id="917" name="Google Shape;917;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18" name="Google Shape;918;p3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1" name="Shape 931"/>
        <p:cNvGrpSpPr/>
        <p:nvPr/>
      </p:nvGrpSpPr>
      <p:grpSpPr>
        <a:xfrm>
          <a:off x="0" y="0"/>
          <a:ext cx="0" cy="0"/>
          <a:chOff x="0" y="0"/>
          <a:chExt cx="0" cy="0"/>
        </a:xfrm>
      </p:grpSpPr>
      <p:sp>
        <p:nvSpPr>
          <p:cNvPr id="932" name="Google Shape;932;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3" name="Google Shape;933;p3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report</a:t>
            </a:r>
            <a:endParaRPr/>
          </a:p>
          <a:p>
            <a:pPr indent="0" lvl="0" marL="0" rtl="0" algn="l">
              <a:lnSpc>
                <a:spcPct val="100000"/>
              </a:lnSpc>
              <a:spcBef>
                <a:spcPts val="0"/>
              </a:spcBef>
              <a:spcAft>
                <a:spcPts val="0"/>
              </a:spcAft>
              <a:buSzPts val="1400"/>
              <a:buNone/>
            </a:pPr>
            <a:r>
              <a:rPr lang="en-GB"/>
              <a:t>fall incidents</a:t>
            </a:r>
            <a:endParaRPr/>
          </a:p>
          <a:p>
            <a:pPr indent="0" lvl="0" marL="0" rtl="0" algn="l">
              <a:lnSpc>
                <a:spcPct val="100000"/>
              </a:lnSpc>
              <a:spcBef>
                <a:spcPts val="0"/>
              </a:spcBef>
              <a:spcAft>
                <a:spcPts val="0"/>
              </a:spcAft>
              <a:buSzPts val="1400"/>
              <a:buNone/>
            </a:pPr>
            <a:r>
              <a:rPr lang="en-GB"/>
              <a:t>real-life scenario</a:t>
            </a:r>
            <a:endParaRPr/>
          </a:p>
          <a:p>
            <a:pPr indent="0" lvl="0" marL="0" rtl="0" algn="l">
              <a:lnSpc>
                <a:spcPct val="100000"/>
              </a:lnSpc>
              <a:spcBef>
                <a:spcPts val="0"/>
              </a:spcBef>
              <a:spcAft>
                <a:spcPts val="0"/>
              </a:spcAft>
              <a:buSzPts val="1400"/>
              <a:buNone/>
            </a:pPr>
            <a:r>
              <a:rPr lang="en-GB"/>
              <a:t>slipping accidents</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7" name="Shape 947"/>
        <p:cNvGrpSpPr/>
        <p:nvPr/>
      </p:nvGrpSpPr>
      <p:grpSpPr>
        <a:xfrm>
          <a:off x="0" y="0"/>
          <a:ext cx="0" cy="0"/>
          <a:chOff x="0" y="0"/>
          <a:chExt cx="0" cy="0"/>
        </a:xfrm>
      </p:grpSpPr>
      <p:sp>
        <p:nvSpPr>
          <p:cNvPr id="948" name="Google Shape;948;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49" name="Google Shape;949;p3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behavior monitoring reports</a:t>
            </a:r>
            <a:endParaRPr/>
          </a:p>
          <a:p>
            <a:pPr indent="0" lvl="0" marL="0" rtl="0" algn="l">
              <a:lnSpc>
                <a:spcPct val="100000"/>
              </a:lnSpc>
              <a:spcBef>
                <a:spcPts val="0"/>
              </a:spcBef>
              <a:spcAft>
                <a:spcPts val="0"/>
              </a:spcAft>
              <a:buSzPts val="1400"/>
              <a:buNone/>
            </a:pPr>
            <a:r>
              <a:rPr lang="en-GB"/>
              <a:t>identify patterns</a:t>
            </a:r>
            <a:endParaRPr/>
          </a:p>
          <a:p>
            <a:pPr indent="0" lvl="0" marL="0" rtl="0" algn="l">
              <a:lnSpc>
                <a:spcPct val="100000"/>
              </a:lnSpc>
              <a:spcBef>
                <a:spcPts val="0"/>
              </a:spcBef>
              <a:spcAft>
                <a:spcPts val="0"/>
              </a:spcAft>
              <a:buSzPts val="1400"/>
              <a:buNone/>
            </a:pPr>
            <a:r>
              <a:rPr lang="en-GB"/>
              <a:t>operations</a:t>
            </a:r>
            <a:endParaRPr/>
          </a:p>
          <a:p>
            <a:pPr indent="0" lvl="0" marL="0" rtl="0" algn="l">
              <a:lnSpc>
                <a:spcPct val="100000"/>
              </a:lnSpc>
              <a:spcBef>
                <a:spcPts val="0"/>
              </a:spcBef>
              <a:spcAft>
                <a:spcPts val="0"/>
              </a:spcAft>
              <a:buSzPts val="1400"/>
              <a:buNone/>
            </a:pPr>
            <a:r>
              <a:rPr lang="en-GB"/>
              <a:t>care procedures</a:t>
            </a:r>
            <a:endParaRPr/>
          </a:p>
          <a:p>
            <a:pPr indent="0" lvl="0" marL="0" rtl="0" algn="l">
              <a:lnSpc>
                <a:spcPct val="100000"/>
              </a:lnSpc>
              <a:spcBef>
                <a:spcPts val="0"/>
              </a:spcBef>
              <a:spcAft>
                <a:spcPts val="0"/>
              </a:spcAft>
              <a:buSzPts val="1400"/>
              <a:buNone/>
            </a:pPr>
            <a:r>
              <a:rPr lang="en-GB"/>
              <a:t>effectiveness</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3" name="Shape 973"/>
        <p:cNvGrpSpPr/>
        <p:nvPr/>
      </p:nvGrpSpPr>
      <p:grpSpPr>
        <a:xfrm>
          <a:off x="0" y="0"/>
          <a:ext cx="0" cy="0"/>
          <a:chOff x="0" y="0"/>
          <a:chExt cx="0" cy="0"/>
        </a:xfrm>
      </p:grpSpPr>
      <p:sp>
        <p:nvSpPr>
          <p:cNvPr id="974" name="Google Shape;974;p3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75" name="Google Shape;975;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6" name="Shape 986"/>
        <p:cNvGrpSpPr/>
        <p:nvPr/>
      </p:nvGrpSpPr>
      <p:grpSpPr>
        <a:xfrm>
          <a:off x="0" y="0"/>
          <a:ext cx="0" cy="0"/>
          <a:chOff x="0" y="0"/>
          <a:chExt cx="0" cy="0"/>
        </a:xfrm>
      </p:grpSpPr>
      <p:sp>
        <p:nvSpPr>
          <p:cNvPr id="987" name="Google Shape;987;p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88" name="Google Shape;988;p3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Device</a:t>
            </a:r>
            <a:endParaRPr/>
          </a:p>
          <a:p>
            <a:pPr indent="0" lvl="0" marL="0" rtl="0" algn="l">
              <a:lnSpc>
                <a:spcPct val="100000"/>
              </a:lnSpc>
              <a:spcBef>
                <a:spcPts val="0"/>
              </a:spcBef>
              <a:spcAft>
                <a:spcPts val="0"/>
              </a:spcAft>
              <a:buSzPts val="1400"/>
              <a:buNone/>
            </a:pPr>
            <a:r>
              <a:rPr lang="en-GB"/>
              <a:t>management</a:t>
            </a:r>
            <a:endParaRPr/>
          </a:p>
          <a:p>
            <a:pPr indent="0" lvl="0" marL="0" rtl="0" algn="l">
              <a:lnSpc>
                <a:spcPct val="100000"/>
              </a:lnSpc>
              <a:spcBef>
                <a:spcPts val="0"/>
              </a:spcBef>
              <a:spcAft>
                <a:spcPts val="0"/>
              </a:spcAft>
              <a:buSzPts val="1400"/>
              <a:buNone/>
            </a:pPr>
            <a:r>
              <a:rPr lang="en-GB"/>
              <a:t>Peripheral device</a:t>
            </a:r>
            <a:endParaRPr/>
          </a:p>
          <a:p>
            <a:pPr indent="0" lvl="0" marL="0" rtl="0" algn="l">
              <a:lnSpc>
                <a:spcPct val="100000"/>
              </a:lnSpc>
              <a:spcBef>
                <a:spcPts val="0"/>
              </a:spcBef>
              <a:spcAft>
                <a:spcPts val="0"/>
              </a:spcAft>
              <a:buSzPts val="1400"/>
              <a:buNone/>
            </a:pPr>
            <a:r>
              <a:rPr lang="en-GB"/>
              <a:t>fall prevention policy</a:t>
            </a:r>
            <a:endParaRPr/>
          </a:p>
          <a:p>
            <a:pPr indent="0" lvl="0" marL="0" rtl="0" algn="l">
              <a:lnSpc>
                <a:spcPct val="100000"/>
              </a:lnSpc>
              <a:spcBef>
                <a:spcPts val="0"/>
              </a:spcBef>
              <a:spcAft>
                <a:spcPts val="0"/>
              </a:spcAft>
              <a:buSzPts val="1400"/>
              <a:buNone/>
            </a:pPr>
            <a:r>
              <a:rPr lang="en-GB"/>
              <a:t>empty beds</a:t>
            </a:r>
            <a:endParaRPr/>
          </a:p>
          <a:p>
            <a:pPr indent="0" lvl="0" marL="0" rtl="0" algn="l">
              <a:lnSpc>
                <a:spcPct val="100000"/>
              </a:lnSpc>
              <a:spcBef>
                <a:spcPts val="0"/>
              </a:spcBef>
              <a:spcAft>
                <a:spcPts val="0"/>
              </a:spcAft>
              <a:buSzPts val="1400"/>
              <a:buNone/>
            </a:pPr>
            <a:r>
              <a:rPr lang="en-GB"/>
              <a:t>hospitalization</a:t>
            </a:r>
            <a:endParaRPr/>
          </a:p>
          <a:p>
            <a:pPr indent="0" lvl="0" marL="0" rtl="0" algn="l">
              <a:lnSpc>
                <a:spcPct val="100000"/>
              </a:lnSpc>
              <a:spcBef>
                <a:spcPts val="0"/>
              </a:spcBef>
              <a:spcAft>
                <a:spcPts val="0"/>
              </a:spcAft>
              <a:buSzPts val="1400"/>
              <a:buNone/>
            </a:pPr>
            <a:r>
              <a:rPr lang="en-GB"/>
              <a:t>fall-related aftercare</a:t>
            </a:r>
            <a:endParaRPr/>
          </a:p>
          <a:p>
            <a:pPr indent="0" lvl="0" marL="0" rtl="0" algn="l">
              <a:lnSpc>
                <a:spcPct val="100000"/>
              </a:lnSpc>
              <a:spcBef>
                <a:spcPts val="0"/>
              </a:spcBef>
              <a:spcAft>
                <a:spcPts val="0"/>
              </a:spcAft>
              <a:buSzPts val="1400"/>
              <a:buNone/>
            </a:pPr>
            <a:r>
              <a:rPr lang="en-GB"/>
              <a:t>quality care</a:t>
            </a:r>
            <a:endParaRPr/>
          </a:p>
          <a:p>
            <a:pPr indent="0" lvl="0" marL="0" rtl="0" algn="l">
              <a:lnSpc>
                <a:spcPct val="100000"/>
              </a:lnSpc>
              <a:spcBef>
                <a:spcPts val="0"/>
              </a:spcBef>
              <a:spcAft>
                <a:spcPts val="0"/>
              </a:spcAft>
              <a:buSzPts val="1400"/>
              <a:buNone/>
            </a:pPr>
            <a:r>
              <a:rPr lang="en-GB"/>
              <a:t>staff</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1" name="Shape 1001"/>
        <p:cNvGrpSpPr/>
        <p:nvPr/>
      </p:nvGrpSpPr>
      <p:grpSpPr>
        <a:xfrm>
          <a:off x="0" y="0"/>
          <a:ext cx="0" cy="0"/>
          <a:chOff x="0" y="0"/>
          <a:chExt cx="0" cy="0"/>
        </a:xfrm>
      </p:grpSpPr>
      <p:sp>
        <p:nvSpPr>
          <p:cNvPr id="1002" name="Google Shape;1002;p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03" name="Google Shape;1003;p3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TITEL AANPASSEN</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unnecessary alert</a:t>
            </a:r>
            <a:endParaRPr/>
          </a:p>
          <a:p>
            <a:pPr indent="0" lvl="0" marL="0" rtl="0" algn="l">
              <a:lnSpc>
                <a:spcPct val="100000"/>
              </a:lnSpc>
              <a:spcBef>
                <a:spcPts val="0"/>
              </a:spcBef>
              <a:spcAft>
                <a:spcPts val="0"/>
              </a:spcAft>
              <a:buSzPts val="1400"/>
              <a:buNone/>
            </a:pPr>
            <a:r>
              <a:rPr lang="en-GB"/>
              <a:t>alarm fatigue</a:t>
            </a:r>
            <a:endParaRPr/>
          </a:p>
          <a:p>
            <a:pPr indent="0" lvl="0" marL="0" rtl="0" algn="l">
              <a:lnSpc>
                <a:spcPct val="100000"/>
              </a:lnSpc>
              <a:spcBef>
                <a:spcPts val="0"/>
              </a:spcBef>
              <a:spcAft>
                <a:spcPts val="0"/>
              </a:spcAft>
              <a:buSzPts val="1400"/>
              <a:buNone/>
            </a:pPr>
            <a:r>
              <a:rPr lang="en-GB"/>
              <a:t>CheckMate</a:t>
            </a:r>
            <a:endParaRPr/>
          </a:p>
          <a:p>
            <a:pPr indent="0" lvl="0" marL="0" rtl="0" algn="l">
              <a:lnSpc>
                <a:spcPct val="100000"/>
              </a:lnSpc>
              <a:spcBef>
                <a:spcPts val="0"/>
              </a:spcBef>
              <a:spcAft>
                <a:spcPts val="0"/>
              </a:spcAft>
              <a:buSzPts val="1400"/>
              <a:buNone/>
            </a:pPr>
            <a:r>
              <a:rPr lang="en-GB"/>
              <a:t>Optical sensors</a:t>
            </a:r>
            <a:endParaRPr/>
          </a:p>
          <a:p>
            <a:pPr indent="0" lvl="0" marL="0" rtl="0" algn="l">
              <a:lnSpc>
                <a:spcPct val="100000"/>
              </a:lnSpc>
              <a:spcBef>
                <a:spcPts val="0"/>
              </a:spcBef>
              <a:spcAft>
                <a:spcPts val="0"/>
              </a:spcAft>
              <a:buSzPts val="1400"/>
              <a:buNone/>
            </a:pPr>
            <a:r>
              <a:rPr lang="en-GB"/>
              <a:t>Snooze-feature</a:t>
            </a:r>
            <a:endParaRPr/>
          </a:p>
          <a:p>
            <a:pPr indent="0" lvl="0" marL="0" rtl="0" algn="l">
              <a:lnSpc>
                <a:spcPct val="100000"/>
              </a:lnSpc>
              <a:spcBef>
                <a:spcPts val="0"/>
              </a:spcBef>
              <a:spcAft>
                <a:spcPts val="0"/>
              </a:spcAft>
              <a:buSzPts val="1400"/>
              <a:buNone/>
            </a:pPr>
            <a:r>
              <a:rPr lang="en-GB"/>
              <a:t>Auto-Snooze</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5" name="Google Shape;255;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optical sensors</a:t>
            </a:r>
            <a:endParaRPr/>
          </a:p>
          <a:p>
            <a:pPr indent="0" lvl="0" marL="0" rtl="0" algn="l">
              <a:lnSpc>
                <a:spcPct val="100000"/>
              </a:lnSpc>
              <a:spcBef>
                <a:spcPts val="0"/>
              </a:spcBef>
              <a:spcAft>
                <a:spcPts val="0"/>
              </a:spcAft>
              <a:buSzPts val="1400"/>
              <a:buNone/>
            </a:pPr>
            <a:r>
              <a:rPr lang="en-GB"/>
              <a:t>images</a:t>
            </a:r>
            <a:endParaRPr/>
          </a:p>
          <a:p>
            <a:pPr indent="0" lvl="0" marL="0" rtl="0" algn="l">
              <a:lnSpc>
                <a:spcPct val="100000"/>
              </a:lnSpc>
              <a:spcBef>
                <a:spcPts val="0"/>
              </a:spcBef>
              <a:spcAft>
                <a:spcPts val="0"/>
              </a:spcAft>
              <a:buSzPts val="1400"/>
              <a:buNone/>
            </a:pPr>
            <a:r>
              <a:rPr lang="en-GB"/>
              <a:t>room</a:t>
            </a:r>
            <a:endParaRPr/>
          </a:p>
          <a:p>
            <a:pPr indent="0" lvl="0" marL="0" rtl="0" algn="l">
              <a:lnSpc>
                <a:spcPct val="100000"/>
              </a:lnSpc>
              <a:spcBef>
                <a:spcPts val="0"/>
              </a:spcBef>
              <a:spcAft>
                <a:spcPts val="0"/>
              </a:spcAft>
              <a:buSzPts val="1400"/>
              <a:buNone/>
            </a:pPr>
            <a:r>
              <a:rPr lang="en-GB"/>
              <a:t>features</a:t>
            </a:r>
            <a:endParaRPr/>
          </a:p>
          <a:p>
            <a:pPr indent="0" lvl="0" marL="0" rtl="0" algn="l">
              <a:lnSpc>
                <a:spcPct val="100000"/>
              </a:lnSpc>
              <a:spcBef>
                <a:spcPts val="0"/>
              </a:spcBef>
              <a:spcAft>
                <a:spcPts val="0"/>
              </a:spcAft>
              <a:buSzPts val="1400"/>
              <a:buNone/>
            </a:pPr>
            <a:r>
              <a:rPr lang="en-GB"/>
              <a:t>privacy proof</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4" name="Shape 1024"/>
        <p:cNvGrpSpPr/>
        <p:nvPr/>
      </p:nvGrpSpPr>
      <p:grpSpPr>
        <a:xfrm>
          <a:off x="0" y="0"/>
          <a:ext cx="0" cy="0"/>
          <a:chOff x="0" y="0"/>
          <a:chExt cx="0" cy="0"/>
        </a:xfrm>
      </p:grpSpPr>
      <p:sp>
        <p:nvSpPr>
          <p:cNvPr id="1025" name="Google Shape;1025;p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26" name="Google Shape;1026;p3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Optical sensors</a:t>
            </a:r>
            <a:endParaRPr/>
          </a:p>
          <a:p>
            <a:pPr indent="0" lvl="0" marL="0" rtl="0" algn="l">
              <a:lnSpc>
                <a:spcPct val="100000"/>
              </a:lnSpc>
              <a:spcBef>
                <a:spcPts val="0"/>
              </a:spcBef>
              <a:spcAft>
                <a:spcPts val="0"/>
              </a:spcAft>
              <a:buSzPts val="1400"/>
              <a:buNone/>
            </a:pPr>
            <a:r>
              <a:rPr lang="en-GB"/>
              <a:t>vision capabilities</a:t>
            </a:r>
            <a:endParaRPr/>
          </a:p>
          <a:p>
            <a:pPr indent="0" lvl="0" marL="0" rtl="0" algn="l">
              <a:lnSpc>
                <a:spcPct val="100000"/>
              </a:lnSpc>
              <a:spcBef>
                <a:spcPts val="0"/>
              </a:spcBef>
              <a:spcAft>
                <a:spcPts val="0"/>
              </a:spcAft>
              <a:buSzPts val="1400"/>
              <a:buNone/>
            </a:pPr>
            <a:r>
              <a:rPr lang="en-GB"/>
              <a:t>radar-based</a:t>
            </a:r>
            <a:endParaRPr/>
          </a:p>
          <a:p>
            <a:pPr indent="0" lvl="0" marL="0" rtl="0" algn="l">
              <a:lnSpc>
                <a:spcPct val="100000"/>
              </a:lnSpc>
              <a:spcBef>
                <a:spcPts val="0"/>
              </a:spcBef>
              <a:spcAft>
                <a:spcPts val="0"/>
              </a:spcAft>
              <a:buSzPts val="1400"/>
              <a:buNone/>
            </a:pPr>
            <a:r>
              <a:rPr lang="en-GB"/>
              <a:t>AI capabilities</a:t>
            </a:r>
            <a:endParaRPr/>
          </a:p>
          <a:p>
            <a:pPr indent="0" lvl="0" marL="0" rtl="0" algn="l">
              <a:lnSpc>
                <a:spcPct val="100000"/>
              </a:lnSpc>
              <a:spcBef>
                <a:spcPts val="0"/>
              </a:spcBef>
              <a:spcAft>
                <a:spcPts val="0"/>
              </a:spcAft>
              <a:buSzPts val="1400"/>
              <a:buNone/>
            </a:pPr>
            <a:r>
              <a:rPr lang="en-GB"/>
              <a:t>individuals</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1" name="Shape 1041"/>
        <p:cNvGrpSpPr/>
        <p:nvPr/>
      </p:nvGrpSpPr>
      <p:grpSpPr>
        <a:xfrm>
          <a:off x="0" y="0"/>
          <a:ext cx="0" cy="0"/>
          <a:chOff x="0" y="0"/>
          <a:chExt cx="0" cy="0"/>
        </a:xfrm>
      </p:grpSpPr>
      <p:sp>
        <p:nvSpPr>
          <p:cNvPr id="1042" name="Google Shape;1042;p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43" name="Google Shape;1043;p4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Presence Button</a:t>
            </a:r>
            <a:endParaRPr/>
          </a:p>
          <a:p>
            <a:pPr indent="0" lvl="0" marL="0" rtl="0" algn="l">
              <a:lnSpc>
                <a:spcPct val="100000"/>
              </a:lnSpc>
              <a:spcBef>
                <a:spcPts val="0"/>
              </a:spcBef>
              <a:spcAft>
                <a:spcPts val="0"/>
              </a:spcAft>
              <a:buSzPts val="1400"/>
              <a:buNone/>
            </a:pPr>
            <a:r>
              <a:rPr lang="en-GB"/>
              <a:t>lamp</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&gt;&gt; uitbreiden naar bredere snooze feature</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1" name="Shape 1061"/>
        <p:cNvGrpSpPr/>
        <p:nvPr/>
      </p:nvGrpSpPr>
      <p:grpSpPr>
        <a:xfrm>
          <a:off x="0" y="0"/>
          <a:ext cx="0" cy="0"/>
          <a:chOff x="0" y="0"/>
          <a:chExt cx="0" cy="0"/>
        </a:xfrm>
      </p:grpSpPr>
      <p:sp>
        <p:nvSpPr>
          <p:cNvPr id="1062" name="Google Shape;1062;p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63" name="Google Shape;1063;p4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colleagues</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2" name="Shape 1082"/>
        <p:cNvGrpSpPr/>
        <p:nvPr/>
      </p:nvGrpSpPr>
      <p:grpSpPr>
        <a:xfrm>
          <a:off x="0" y="0"/>
          <a:ext cx="0" cy="0"/>
          <a:chOff x="0" y="0"/>
          <a:chExt cx="0" cy="0"/>
        </a:xfrm>
      </p:grpSpPr>
      <p:sp>
        <p:nvSpPr>
          <p:cNvPr id="1083" name="Google Shape;1083;p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84" name="Google Shape;1084;p4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CheckMate</a:t>
            </a:r>
            <a:endParaRPr/>
          </a:p>
          <a:p>
            <a:pPr indent="0" lvl="0" marL="0" rtl="0" algn="l">
              <a:lnSpc>
                <a:spcPct val="100000"/>
              </a:lnSpc>
              <a:spcBef>
                <a:spcPts val="0"/>
              </a:spcBef>
              <a:spcAft>
                <a:spcPts val="0"/>
              </a:spcAft>
              <a:buSzPts val="1400"/>
              <a:buNone/>
            </a:pPr>
            <a:r>
              <a:rPr lang="en-GB"/>
              <a:t>calidated fall alerts</a:t>
            </a:r>
            <a:endParaRPr/>
          </a:p>
          <a:p>
            <a:pPr indent="0" lvl="0" marL="0" rtl="0" algn="l">
              <a:lnSpc>
                <a:spcPct val="100000"/>
              </a:lnSpc>
              <a:spcBef>
                <a:spcPts val="0"/>
              </a:spcBef>
              <a:spcAft>
                <a:spcPts val="0"/>
              </a:spcAft>
              <a:buSzPts val="1400"/>
              <a:buNone/>
            </a:pPr>
            <a:r>
              <a:rPr lang="en-GB"/>
              <a:t>genuine fall</a:t>
            </a:r>
            <a:endParaRPr/>
          </a:p>
          <a:p>
            <a:pPr indent="0" lvl="0" marL="0" rtl="0" algn="l">
              <a:lnSpc>
                <a:spcPct val="100000"/>
              </a:lnSpc>
              <a:spcBef>
                <a:spcPts val="0"/>
              </a:spcBef>
              <a:spcAft>
                <a:spcPts val="0"/>
              </a:spcAft>
              <a:buSzPts val="1400"/>
              <a:buNone/>
            </a:pPr>
            <a:r>
              <a:rPr lang="en-GB"/>
              <a:t>privacy-protected blurred images</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9" name="Shape 1099"/>
        <p:cNvGrpSpPr/>
        <p:nvPr/>
      </p:nvGrpSpPr>
      <p:grpSpPr>
        <a:xfrm>
          <a:off x="0" y="0"/>
          <a:ext cx="0" cy="0"/>
          <a:chOff x="0" y="0"/>
          <a:chExt cx="0" cy="0"/>
        </a:xfrm>
      </p:grpSpPr>
      <p:sp>
        <p:nvSpPr>
          <p:cNvPr id="1100" name="Google Shape;1100;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01" name="Google Shape;1101;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7" name="Shape 1117"/>
        <p:cNvGrpSpPr/>
        <p:nvPr/>
      </p:nvGrpSpPr>
      <p:grpSpPr>
        <a:xfrm>
          <a:off x="0" y="0"/>
          <a:ext cx="0" cy="0"/>
          <a:chOff x="0" y="0"/>
          <a:chExt cx="0" cy="0"/>
        </a:xfrm>
      </p:grpSpPr>
      <p:sp>
        <p:nvSpPr>
          <p:cNvPr id="1118" name="Google Shape;1118;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19" name="Google Shape;1119;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1" name="Shape 1131"/>
        <p:cNvGrpSpPr/>
        <p:nvPr/>
      </p:nvGrpSpPr>
      <p:grpSpPr>
        <a:xfrm>
          <a:off x="0" y="0"/>
          <a:ext cx="0" cy="0"/>
          <a:chOff x="0" y="0"/>
          <a:chExt cx="0" cy="0"/>
        </a:xfrm>
      </p:grpSpPr>
      <p:sp>
        <p:nvSpPr>
          <p:cNvPr id="1132" name="Google Shape;1132;p5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33" name="Google Shape;1133;p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4" name="Shape 1144"/>
        <p:cNvGrpSpPr/>
        <p:nvPr/>
      </p:nvGrpSpPr>
      <p:grpSpPr>
        <a:xfrm>
          <a:off x="0" y="0"/>
          <a:ext cx="0" cy="0"/>
          <a:chOff x="0" y="0"/>
          <a:chExt cx="0" cy="0"/>
        </a:xfrm>
      </p:grpSpPr>
      <p:sp>
        <p:nvSpPr>
          <p:cNvPr id="1145" name="Google Shape;1145;p5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46" name="Google Shape;1146;p5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7" name="Shape 1167"/>
        <p:cNvGrpSpPr/>
        <p:nvPr/>
      </p:nvGrpSpPr>
      <p:grpSpPr>
        <a:xfrm>
          <a:off x="0" y="0"/>
          <a:ext cx="0" cy="0"/>
          <a:chOff x="0" y="0"/>
          <a:chExt cx="0" cy="0"/>
        </a:xfrm>
      </p:grpSpPr>
      <p:sp>
        <p:nvSpPr>
          <p:cNvPr id="1168" name="Google Shape;1168;p5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69" name="Google Shape;1169;p5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9" name="Shape 1179"/>
        <p:cNvGrpSpPr/>
        <p:nvPr/>
      </p:nvGrpSpPr>
      <p:grpSpPr>
        <a:xfrm>
          <a:off x="0" y="0"/>
          <a:ext cx="0" cy="0"/>
          <a:chOff x="0" y="0"/>
          <a:chExt cx="0" cy="0"/>
        </a:xfrm>
      </p:grpSpPr>
      <p:sp>
        <p:nvSpPr>
          <p:cNvPr id="1180" name="Google Shape;1180;p5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81" name="Google Shape;1181;p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g2e2e6547ac3_0_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7" name="Google Shape;277;g2e2e6547ac3_0_2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optical sensors</a:t>
            </a:r>
            <a:endParaRPr/>
          </a:p>
          <a:p>
            <a:pPr indent="0" lvl="0" marL="0" rtl="0" algn="l">
              <a:lnSpc>
                <a:spcPct val="100000"/>
              </a:lnSpc>
              <a:spcBef>
                <a:spcPts val="0"/>
              </a:spcBef>
              <a:spcAft>
                <a:spcPts val="0"/>
              </a:spcAft>
              <a:buSzPts val="1400"/>
              <a:buNone/>
            </a:pPr>
            <a:r>
              <a:rPr lang="en-GB"/>
              <a:t>images</a:t>
            </a:r>
            <a:endParaRPr/>
          </a:p>
          <a:p>
            <a:pPr indent="0" lvl="0" marL="0" rtl="0" algn="l">
              <a:lnSpc>
                <a:spcPct val="100000"/>
              </a:lnSpc>
              <a:spcBef>
                <a:spcPts val="0"/>
              </a:spcBef>
              <a:spcAft>
                <a:spcPts val="0"/>
              </a:spcAft>
              <a:buSzPts val="1400"/>
              <a:buNone/>
            </a:pPr>
            <a:r>
              <a:rPr lang="en-GB"/>
              <a:t>room</a:t>
            </a:r>
            <a:endParaRPr/>
          </a:p>
          <a:p>
            <a:pPr indent="0" lvl="0" marL="0" rtl="0" algn="l">
              <a:lnSpc>
                <a:spcPct val="100000"/>
              </a:lnSpc>
              <a:spcBef>
                <a:spcPts val="0"/>
              </a:spcBef>
              <a:spcAft>
                <a:spcPts val="0"/>
              </a:spcAft>
              <a:buSzPts val="1400"/>
              <a:buNone/>
            </a:pPr>
            <a:r>
              <a:rPr lang="en-GB"/>
              <a:t>features</a:t>
            </a:r>
            <a:endParaRPr/>
          </a:p>
          <a:p>
            <a:pPr indent="0" lvl="0" marL="0" rtl="0" algn="l">
              <a:lnSpc>
                <a:spcPct val="100000"/>
              </a:lnSpc>
              <a:spcBef>
                <a:spcPts val="0"/>
              </a:spcBef>
              <a:spcAft>
                <a:spcPts val="0"/>
              </a:spcAft>
              <a:buSzPts val="1400"/>
              <a:buNone/>
            </a:pPr>
            <a:r>
              <a:rPr lang="en-GB"/>
              <a:t>privacy proof</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2" name="Shape 1192"/>
        <p:cNvGrpSpPr/>
        <p:nvPr/>
      </p:nvGrpSpPr>
      <p:grpSpPr>
        <a:xfrm>
          <a:off x="0" y="0"/>
          <a:ext cx="0" cy="0"/>
          <a:chOff x="0" y="0"/>
          <a:chExt cx="0" cy="0"/>
        </a:xfrm>
      </p:grpSpPr>
      <p:sp>
        <p:nvSpPr>
          <p:cNvPr id="1193" name="Google Shape;1193;p5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94" name="Google Shape;1194;p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1" name="Shape 1211"/>
        <p:cNvGrpSpPr/>
        <p:nvPr/>
      </p:nvGrpSpPr>
      <p:grpSpPr>
        <a:xfrm>
          <a:off x="0" y="0"/>
          <a:ext cx="0" cy="0"/>
          <a:chOff x="0" y="0"/>
          <a:chExt cx="0" cy="0"/>
        </a:xfrm>
      </p:grpSpPr>
      <p:sp>
        <p:nvSpPr>
          <p:cNvPr id="1212" name="Google Shape;1212;p5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13" name="Google Shape;1213;p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9" name="Shape 1239"/>
        <p:cNvGrpSpPr/>
        <p:nvPr/>
      </p:nvGrpSpPr>
      <p:grpSpPr>
        <a:xfrm>
          <a:off x="0" y="0"/>
          <a:ext cx="0" cy="0"/>
          <a:chOff x="0" y="0"/>
          <a:chExt cx="0" cy="0"/>
        </a:xfrm>
      </p:grpSpPr>
      <p:sp>
        <p:nvSpPr>
          <p:cNvPr id="1240" name="Google Shape;1240;p6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41" name="Google Shape;1241;p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3" name="Shape 1413"/>
        <p:cNvGrpSpPr/>
        <p:nvPr/>
      </p:nvGrpSpPr>
      <p:grpSpPr>
        <a:xfrm>
          <a:off x="0" y="0"/>
          <a:ext cx="0" cy="0"/>
          <a:chOff x="0" y="0"/>
          <a:chExt cx="0" cy="0"/>
        </a:xfrm>
      </p:grpSpPr>
      <p:sp>
        <p:nvSpPr>
          <p:cNvPr id="1414" name="Google Shape;1414;g2e2e6547ac3_0_5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15" name="Google Shape;1415;g2e2e6547ac3_0_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7" name="Shape 1427"/>
        <p:cNvGrpSpPr/>
        <p:nvPr/>
      </p:nvGrpSpPr>
      <p:grpSpPr>
        <a:xfrm>
          <a:off x="0" y="0"/>
          <a:ext cx="0" cy="0"/>
          <a:chOff x="0" y="0"/>
          <a:chExt cx="0" cy="0"/>
        </a:xfrm>
      </p:grpSpPr>
      <p:sp>
        <p:nvSpPr>
          <p:cNvPr id="1428" name="Google Shape;1428;p6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1429" name="Google Shape;1429;p6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4" name="Shape 1434"/>
        <p:cNvGrpSpPr/>
        <p:nvPr/>
      </p:nvGrpSpPr>
      <p:grpSpPr>
        <a:xfrm>
          <a:off x="0" y="0"/>
          <a:ext cx="0" cy="0"/>
          <a:chOff x="0" y="0"/>
          <a:chExt cx="0" cy="0"/>
        </a:xfrm>
      </p:grpSpPr>
      <p:sp>
        <p:nvSpPr>
          <p:cNvPr id="1435" name="Google Shape;1435;p7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36" name="Google Shape;1436;p7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8" name="Shape 1458"/>
        <p:cNvGrpSpPr/>
        <p:nvPr/>
      </p:nvGrpSpPr>
      <p:grpSpPr>
        <a:xfrm>
          <a:off x="0" y="0"/>
          <a:ext cx="0" cy="0"/>
          <a:chOff x="0" y="0"/>
          <a:chExt cx="0" cy="0"/>
        </a:xfrm>
      </p:grpSpPr>
      <p:sp>
        <p:nvSpPr>
          <p:cNvPr id="1459" name="Google Shape;1459;p7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60" name="Google Shape;1460;p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6" name="Google Shape;296;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alarm</a:t>
            </a:r>
            <a:endParaRPr/>
          </a:p>
          <a:p>
            <a:pPr indent="0" lvl="0" marL="0" rtl="0" algn="l">
              <a:lnSpc>
                <a:spcPct val="100000"/>
              </a:lnSpc>
              <a:spcBef>
                <a:spcPts val="0"/>
              </a:spcBef>
              <a:spcAft>
                <a:spcPts val="0"/>
              </a:spcAft>
              <a:buSzPts val="1400"/>
              <a:buNone/>
            </a:pPr>
            <a:r>
              <a:rPr lang="en-GB"/>
              <a:t>alert</a:t>
            </a:r>
            <a:endParaRPr/>
          </a:p>
          <a:p>
            <a:pPr indent="0" lvl="0" marL="0" rtl="0" algn="l">
              <a:lnSpc>
                <a:spcPct val="100000"/>
              </a:lnSpc>
              <a:spcBef>
                <a:spcPts val="0"/>
              </a:spcBef>
              <a:spcAft>
                <a:spcPts val="0"/>
              </a:spcAft>
              <a:buSzPts val="1400"/>
              <a:buNone/>
            </a:pPr>
            <a:r>
              <a:rPr lang="en-GB"/>
              <a:t>closing the escalation</a:t>
            </a:r>
            <a:endParaRPr/>
          </a:p>
          <a:p>
            <a:pPr indent="0" lvl="0" marL="0" rtl="0" algn="l">
              <a:lnSpc>
                <a:spcPct val="100000"/>
              </a:lnSpc>
              <a:spcBef>
                <a:spcPts val="0"/>
              </a:spcBef>
              <a:spcAft>
                <a:spcPts val="0"/>
              </a:spcAft>
              <a:buSzPts val="1400"/>
              <a:buNone/>
            </a:pPr>
            <a:r>
              <a:rPr lang="en-GB"/>
              <a:t>dashboard</a:t>
            </a:r>
            <a:endParaRPr/>
          </a:p>
          <a:p>
            <a:pPr indent="0" lvl="0" marL="0" rtl="0" algn="l">
              <a:lnSpc>
                <a:spcPct val="100000"/>
              </a:lnSpc>
              <a:spcBef>
                <a:spcPts val="0"/>
              </a:spcBef>
              <a:spcAft>
                <a:spcPts val="0"/>
              </a:spcAft>
              <a:buSzPts val="1400"/>
              <a:buNone/>
            </a:pPr>
            <a:r>
              <a:rPr lang="en-GB"/>
              <a:t>nursing home</a:t>
            </a:r>
            <a:endParaRPr/>
          </a:p>
          <a:p>
            <a:pPr indent="0" lvl="0" marL="0" rtl="0" algn="l">
              <a:lnSpc>
                <a:spcPct val="100000"/>
              </a:lnSpc>
              <a:spcBef>
                <a:spcPts val="0"/>
              </a:spcBef>
              <a:spcAft>
                <a:spcPts val="0"/>
              </a:spcAft>
              <a:buSzPts val="1400"/>
              <a:buNone/>
            </a:pPr>
            <a:r>
              <a:rPr lang="en-GB"/>
              <a:t>mobile devices</a:t>
            </a:r>
            <a:endParaRPr/>
          </a:p>
          <a:p>
            <a:pPr indent="0" lvl="0" marL="0" rtl="0" algn="l">
              <a:lnSpc>
                <a:spcPct val="100000"/>
              </a:lnSpc>
              <a:spcBef>
                <a:spcPts val="0"/>
              </a:spcBef>
              <a:spcAft>
                <a:spcPts val="0"/>
              </a:spcAft>
              <a:buSzPts val="1400"/>
              <a:buNone/>
            </a:pPr>
            <a:r>
              <a:rPr lang="en-GB"/>
              <a:t>caregivers</a:t>
            </a:r>
            <a:endParaRPr/>
          </a:p>
          <a:p>
            <a:pPr indent="0" lvl="0" marL="0" rtl="0" algn="l">
              <a:lnSpc>
                <a:spcPct val="100000"/>
              </a:lnSpc>
              <a:spcBef>
                <a:spcPts val="0"/>
              </a:spcBef>
              <a:spcAft>
                <a:spcPts val="0"/>
              </a:spcAft>
              <a:buSzPts val="1400"/>
              <a:buNone/>
            </a:pPr>
            <a:r>
              <a:rPr lang="en-GB"/>
              <a:t>loved ones</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9" name="Google Shape;329;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fall</a:t>
            </a:r>
            <a:endParaRPr/>
          </a:p>
          <a:p>
            <a:pPr indent="0" lvl="0" marL="0" rtl="0" algn="l">
              <a:lnSpc>
                <a:spcPct val="100000"/>
              </a:lnSpc>
              <a:spcBef>
                <a:spcPts val="0"/>
              </a:spcBef>
              <a:spcAft>
                <a:spcPts val="0"/>
              </a:spcAft>
              <a:buSzPts val="1400"/>
              <a:buNone/>
            </a:pPr>
            <a:r>
              <a:rPr lang="en-GB"/>
              <a:t>coordinates</a:t>
            </a:r>
            <a:endParaRPr/>
          </a:p>
          <a:p>
            <a:pPr indent="0" lvl="0" marL="0" rtl="0" algn="l">
              <a:lnSpc>
                <a:spcPct val="100000"/>
              </a:lnSpc>
              <a:spcBef>
                <a:spcPts val="0"/>
              </a:spcBef>
              <a:spcAft>
                <a:spcPts val="0"/>
              </a:spcAft>
              <a:buSzPts val="1400"/>
              <a:buNone/>
            </a:pPr>
            <a:r>
              <a:rPr lang="en-GB"/>
              <a:t>fall alert</a:t>
            </a:r>
            <a:endParaRPr/>
          </a:p>
          <a:p>
            <a:pPr indent="0" lvl="0" marL="0" rtl="0" algn="l">
              <a:lnSpc>
                <a:spcPct val="100000"/>
              </a:lnSpc>
              <a:spcBef>
                <a:spcPts val="0"/>
              </a:spcBef>
              <a:spcAft>
                <a:spcPts val="0"/>
              </a:spcAft>
              <a:buSzPts val="1400"/>
              <a:buNone/>
            </a:pPr>
            <a:r>
              <a:rPr lang="en-GB"/>
              <a:t>incident</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 name="Shape 341"/>
        <p:cNvGrpSpPr/>
        <p:nvPr/>
      </p:nvGrpSpPr>
      <p:grpSpPr>
        <a:xfrm>
          <a:off x="0" y="0"/>
          <a:ext cx="0" cy="0"/>
          <a:chOff x="0" y="0"/>
          <a:chExt cx="0" cy="0"/>
        </a:xfrm>
      </p:grpSpPr>
      <p:sp>
        <p:nvSpPr>
          <p:cNvPr id="342" name="Google Shape;342;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3" name="Google Shape;343;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slow falls</a:t>
            </a:r>
            <a:endParaRPr/>
          </a:p>
          <a:p>
            <a:pPr indent="0" lvl="0" marL="0" rtl="0" algn="l">
              <a:lnSpc>
                <a:spcPct val="100000"/>
              </a:lnSpc>
              <a:spcBef>
                <a:spcPts val="0"/>
              </a:spcBef>
              <a:spcAft>
                <a:spcPts val="0"/>
              </a:spcAft>
              <a:buSzPts val="1400"/>
              <a:buNone/>
            </a:pPr>
            <a:r>
              <a:rPr lang="en-GB"/>
              <a:t>registering</a:t>
            </a:r>
            <a:endParaRPr/>
          </a:p>
          <a:p>
            <a:pPr indent="0" lvl="0" marL="0" rtl="0" algn="l">
              <a:lnSpc>
                <a:spcPct val="100000"/>
              </a:lnSpc>
              <a:spcBef>
                <a:spcPts val="0"/>
              </a:spcBef>
              <a:spcAft>
                <a:spcPts val="0"/>
              </a:spcAft>
              <a:buSzPts val="1400"/>
              <a:buNone/>
            </a:pPr>
            <a:r>
              <a:rPr lang="en-GB"/>
              <a:t>motion detection device</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7" name="Shape 367"/>
        <p:cNvGrpSpPr/>
        <p:nvPr/>
      </p:nvGrpSpPr>
      <p:grpSpPr>
        <a:xfrm>
          <a:off x="0" y="0"/>
          <a:ext cx="0" cy="0"/>
          <a:chOff x="0" y="0"/>
          <a:chExt cx="0" cy="0"/>
        </a:xfrm>
      </p:grpSpPr>
      <p:sp>
        <p:nvSpPr>
          <p:cNvPr id="368" name="Google Shape;368;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9" name="Google Shape;369;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verifying a fall</a:t>
            </a:r>
            <a:endParaRPr/>
          </a:p>
          <a:p>
            <a:pPr indent="0" lvl="0" marL="0" rtl="0" algn="l">
              <a:lnSpc>
                <a:spcPct val="100000"/>
              </a:lnSpc>
              <a:spcBef>
                <a:spcPts val="0"/>
              </a:spcBef>
              <a:spcAft>
                <a:spcPts val="0"/>
              </a:spcAft>
              <a:buSzPts val="1400"/>
              <a:buNone/>
            </a:pPr>
            <a:r>
              <a:rPr lang="en-GB"/>
              <a:t>voice in the lamp</a:t>
            </a:r>
            <a:endParaRPr/>
          </a:p>
          <a:p>
            <a:pPr indent="0" lvl="0" marL="0" rtl="0" algn="l">
              <a:lnSpc>
                <a:spcPct val="100000"/>
              </a:lnSpc>
              <a:spcBef>
                <a:spcPts val="0"/>
              </a:spcBef>
              <a:spcAft>
                <a:spcPts val="0"/>
              </a:spcAft>
              <a:buSzPts val="1400"/>
              <a:buNone/>
            </a:pPr>
            <a:r>
              <a:rPr lang="en-GB"/>
              <a:t>care staff</a:t>
            </a:r>
            <a:endParaRPr/>
          </a:p>
          <a:p>
            <a:pPr indent="0" lvl="0" marL="0" rtl="0" algn="l">
              <a:lnSpc>
                <a:spcPct val="100000"/>
              </a:lnSpc>
              <a:spcBef>
                <a:spcPts val="0"/>
              </a:spcBef>
              <a:spcAft>
                <a:spcPts val="0"/>
              </a:spcAft>
              <a:buSzPts val="1400"/>
              <a:buNone/>
            </a:pPr>
            <a:r>
              <a:rPr lang="en-GB"/>
              <a:t>dementia</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0" name="Shape 10"/>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hapter slide">
  <p:cSld name="Chapter slide">
    <p:bg>
      <p:bgPr>
        <a:solidFill>
          <a:schemeClr val="lt2"/>
        </a:solidFill>
      </p:bgPr>
    </p:bg>
    <p:spTree>
      <p:nvGrpSpPr>
        <p:cNvPr id="30" name="Shape 30"/>
        <p:cNvGrpSpPr/>
        <p:nvPr/>
      </p:nvGrpSpPr>
      <p:grpSpPr>
        <a:xfrm>
          <a:off x="0" y="0"/>
          <a:ext cx="0" cy="0"/>
          <a:chOff x="0" y="0"/>
          <a:chExt cx="0" cy="0"/>
        </a:xfrm>
      </p:grpSpPr>
      <p:sp>
        <p:nvSpPr>
          <p:cNvPr id="31" name="Google Shape;31;p72"/>
          <p:cNvSpPr/>
          <p:nvPr>
            <p:ph idx="2" type="pic"/>
          </p:nvPr>
        </p:nvSpPr>
        <p:spPr>
          <a:xfrm>
            <a:off x="7752184" y="0"/>
            <a:ext cx="4439816" cy="6858000"/>
          </a:xfrm>
          <a:prstGeom prst="rect">
            <a:avLst/>
          </a:prstGeom>
          <a:solidFill>
            <a:srgbClr val="F2F2F2"/>
          </a:solidFill>
          <a:ln>
            <a:noFill/>
          </a:ln>
        </p:spPr>
      </p:sp>
      <p:sp>
        <p:nvSpPr>
          <p:cNvPr id="32" name="Google Shape;32;p72"/>
          <p:cNvSpPr txBox="1"/>
          <p:nvPr>
            <p:ph idx="1" type="body"/>
          </p:nvPr>
        </p:nvSpPr>
        <p:spPr>
          <a:xfrm>
            <a:off x="7752184" y="0"/>
            <a:ext cx="540000" cy="6858000"/>
          </a:xfrm>
          <a:prstGeom prst="rect">
            <a:avLst/>
          </a:prstGeom>
          <a:gradFill>
            <a:gsLst>
              <a:gs pos="0">
                <a:srgbClr val="272728">
                  <a:alpha val="23529"/>
                </a:srgbClr>
              </a:gs>
              <a:gs pos="80000">
                <a:srgbClr val="272728">
                  <a:alpha val="0"/>
                </a:srgbClr>
              </a:gs>
              <a:gs pos="100000">
                <a:srgbClr val="272728">
                  <a:alpha val="0"/>
                </a:srgbClr>
              </a:gs>
            </a:gsLst>
            <a:lin ang="0" scaled="0"/>
          </a:gradFill>
          <a:ln>
            <a:noFill/>
          </a:ln>
        </p:spPr>
        <p:txBody>
          <a:bodyPr anchorCtr="0" anchor="t" bIns="0" lIns="0" spcFirstLastPara="1" rIns="0" wrap="square" tIns="0">
            <a:noAutofit/>
          </a:bodyPr>
          <a:lstStyle>
            <a:lvl1pPr indent="-228600" lvl="0" marL="457200" marR="0" rtl="0" algn="l">
              <a:lnSpc>
                <a:spcPct val="90000"/>
              </a:lnSpc>
              <a:spcBef>
                <a:spcPts val="1067"/>
              </a:spcBef>
              <a:spcAft>
                <a:spcPts val="0"/>
              </a:spcAft>
              <a:buClr>
                <a:srgbClr val="000000"/>
              </a:buClr>
              <a:buSzPts val="1800"/>
              <a:buFont typeface="Arial"/>
              <a:buNone/>
              <a:defRPr b="0" i="0" sz="1400" u="none" cap="none" strike="noStrike">
                <a:solidFill>
                  <a:srgbClr val="000000"/>
                </a:solidFill>
                <a:latin typeface="Arial"/>
                <a:ea typeface="Arial"/>
                <a:cs typeface="Arial"/>
                <a:sym typeface="Arial"/>
              </a:defRPr>
            </a:lvl1pPr>
            <a:lvl2pPr indent="-317500" lvl="1" marL="914400" marR="0" rtl="0" algn="l">
              <a:lnSpc>
                <a:spcPct val="90000"/>
              </a:lnSpc>
              <a:spcBef>
                <a:spcPts val="533"/>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2pPr>
            <a:lvl3pPr indent="-317500" lvl="2" marL="1371600" marR="0" rtl="0" algn="l">
              <a:lnSpc>
                <a:spcPct val="90000"/>
              </a:lnSpc>
              <a:spcBef>
                <a:spcPts val="533"/>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3pPr>
            <a:lvl4pPr indent="-317500" lvl="3" marL="1828800" marR="0" rtl="0" algn="l">
              <a:lnSpc>
                <a:spcPct val="90000"/>
              </a:lnSpc>
              <a:spcBef>
                <a:spcPts val="533"/>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4pPr>
            <a:lvl5pPr indent="-317500" lvl="4" marL="2286000" marR="0" rtl="0" algn="l">
              <a:lnSpc>
                <a:spcPct val="90000"/>
              </a:lnSpc>
              <a:spcBef>
                <a:spcPts val="533"/>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5pPr>
            <a:lvl6pPr indent="-317500" lvl="5" marL="2743200" marR="0" rtl="0" algn="l">
              <a:lnSpc>
                <a:spcPct val="90000"/>
              </a:lnSpc>
              <a:spcBef>
                <a:spcPts val="533"/>
              </a:spcBef>
              <a:spcAft>
                <a:spcPts val="0"/>
              </a:spcAft>
              <a:buClr>
                <a:schemeClr val="dk1"/>
              </a:buClr>
              <a:buSzPts val="1400"/>
              <a:buFont typeface="Arial"/>
              <a:buChar char="•"/>
              <a:defRPr b="0" i="0" sz="1400" u="none" cap="none" strike="noStrike">
                <a:solidFill>
                  <a:srgbClr val="000000"/>
                </a:solidFill>
                <a:latin typeface="Arial"/>
                <a:ea typeface="Arial"/>
                <a:cs typeface="Arial"/>
                <a:sym typeface="Arial"/>
              </a:defRPr>
            </a:lvl6pPr>
            <a:lvl7pPr indent="-317500" lvl="6" marL="3200400" marR="0" rtl="0" algn="l">
              <a:lnSpc>
                <a:spcPct val="90000"/>
              </a:lnSpc>
              <a:spcBef>
                <a:spcPts val="533"/>
              </a:spcBef>
              <a:spcAft>
                <a:spcPts val="0"/>
              </a:spcAft>
              <a:buClr>
                <a:schemeClr val="dk1"/>
              </a:buClr>
              <a:buSzPts val="1400"/>
              <a:buFont typeface="Arial"/>
              <a:buChar char="•"/>
              <a:defRPr b="0" i="0" sz="1400" u="none" cap="none" strike="noStrike">
                <a:solidFill>
                  <a:srgbClr val="000000"/>
                </a:solidFill>
                <a:latin typeface="Arial"/>
                <a:ea typeface="Arial"/>
                <a:cs typeface="Arial"/>
                <a:sym typeface="Arial"/>
              </a:defRPr>
            </a:lvl7pPr>
            <a:lvl8pPr indent="-317500" lvl="7" marL="3657600" marR="0" rtl="0" algn="l">
              <a:lnSpc>
                <a:spcPct val="90000"/>
              </a:lnSpc>
              <a:spcBef>
                <a:spcPts val="533"/>
              </a:spcBef>
              <a:spcAft>
                <a:spcPts val="0"/>
              </a:spcAft>
              <a:buClr>
                <a:schemeClr val="dk1"/>
              </a:buClr>
              <a:buSzPts val="1400"/>
              <a:buFont typeface="Arial"/>
              <a:buChar char="•"/>
              <a:defRPr b="0" i="0" sz="1400" u="none" cap="none" strike="noStrike">
                <a:solidFill>
                  <a:srgbClr val="000000"/>
                </a:solidFill>
                <a:latin typeface="Arial"/>
                <a:ea typeface="Arial"/>
                <a:cs typeface="Arial"/>
                <a:sym typeface="Arial"/>
              </a:defRPr>
            </a:lvl8pPr>
            <a:lvl9pPr indent="-317500" lvl="8" marL="4114800" marR="0" rtl="0" algn="l">
              <a:lnSpc>
                <a:spcPct val="90000"/>
              </a:lnSpc>
              <a:spcBef>
                <a:spcPts val="533"/>
              </a:spcBef>
              <a:spcAft>
                <a:spcPts val="0"/>
              </a:spcAft>
              <a:buClr>
                <a:schemeClr val="dk1"/>
              </a:buClr>
              <a:buSzPts val="1400"/>
              <a:buFont typeface="Arial"/>
              <a:buChar char="•"/>
              <a:defRPr b="0" i="0" sz="1400" u="none" cap="none" strike="noStrike">
                <a:solidFill>
                  <a:srgbClr val="000000"/>
                </a:solidFill>
                <a:latin typeface="Arial"/>
                <a:ea typeface="Arial"/>
                <a:cs typeface="Arial"/>
                <a:sym typeface="Arial"/>
              </a:defRPr>
            </a:lvl9pPr>
          </a:lstStyle>
          <a:p/>
        </p:txBody>
      </p:sp>
      <p:sp>
        <p:nvSpPr>
          <p:cNvPr id="33" name="Google Shape;33;p72"/>
          <p:cNvSpPr txBox="1"/>
          <p:nvPr>
            <p:ph type="title"/>
          </p:nvPr>
        </p:nvSpPr>
        <p:spPr>
          <a:xfrm>
            <a:off x="696000" y="4992213"/>
            <a:ext cx="6625507" cy="795027"/>
          </a:xfrm>
          <a:prstGeom prst="rect">
            <a:avLst/>
          </a:prstGeom>
          <a:noFill/>
          <a:ln>
            <a:noFill/>
          </a:ln>
        </p:spPr>
        <p:txBody>
          <a:bodyPr anchorCtr="0" anchor="t" bIns="0" lIns="0" spcFirstLastPara="1" rIns="0" wrap="square" tIns="0">
            <a:spAutoFit/>
          </a:bodyPr>
          <a:lstStyle>
            <a:lvl1pPr lvl="0" marR="0" rtl="0" algn="l">
              <a:lnSpc>
                <a:spcPct val="80000"/>
              </a:lnSpc>
              <a:spcBef>
                <a:spcPts val="0"/>
              </a:spcBef>
              <a:spcAft>
                <a:spcPts val="0"/>
              </a:spcAft>
              <a:buClr>
                <a:schemeClr val="accent1"/>
              </a:buClr>
              <a:buSzPts val="4700"/>
              <a:buFont typeface="Calibri"/>
              <a:buNone/>
              <a:defRPr b="0" i="0" sz="6267" u="none" cap="none" strike="noStrike">
                <a:solidFill>
                  <a:schemeClr val="accen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9pPr>
          </a:lstStyle>
          <a:p/>
        </p:txBody>
      </p:sp>
      <p:sp>
        <p:nvSpPr>
          <p:cNvPr id="34" name="Google Shape;34;p72"/>
          <p:cNvSpPr txBox="1"/>
          <p:nvPr>
            <p:ph idx="3" type="body"/>
          </p:nvPr>
        </p:nvSpPr>
        <p:spPr>
          <a:xfrm>
            <a:off x="696000" y="5730679"/>
            <a:ext cx="6625200" cy="528863"/>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67"/>
              </a:spcBef>
              <a:spcAft>
                <a:spcPts val="0"/>
              </a:spcAft>
              <a:buClr>
                <a:srgbClr val="000000"/>
              </a:buClr>
              <a:buSzPts val="2100"/>
              <a:buFont typeface="Arial"/>
              <a:buNone/>
              <a:defRPr b="0" i="0" sz="2800" u="none" cap="none" strike="noStrike">
                <a:solidFill>
                  <a:schemeClr val="lt1"/>
                </a:solidFill>
                <a:latin typeface="Calibri"/>
                <a:ea typeface="Calibri"/>
                <a:cs typeface="Calibri"/>
                <a:sym typeface="Calibri"/>
              </a:defRPr>
            </a:lvl1pPr>
            <a:lvl2pPr indent="-228600" lvl="1" marL="914400" marR="0" rtl="0" algn="l">
              <a:lnSpc>
                <a:spcPct val="90000"/>
              </a:lnSpc>
              <a:spcBef>
                <a:spcPts val="533"/>
              </a:spcBef>
              <a:spcAft>
                <a:spcPts val="0"/>
              </a:spcAft>
              <a:buClr>
                <a:srgbClr val="000000"/>
              </a:buClr>
              <a:buSzPts val="1500"/>
              <a:buFont typeface="Arial"/>
              <a:buNone/>
              <a:defRPr b="0" i="0" sz="1400" u="none" cap="none" strike="noStrike">
                <a:solidFill>
                  <a:srgbClr val="000000"/>
                </a:solidFill>
                <a:latin typeface="Arial"/>
                <a:ea typeface="Arial"/>
                <a:cs typeface="Arial"/>
                <a:sym typeface="Arial"/>
              </a:defRPr>
            </a:lvl2pPr>
            <a:lvl3pPr indent="-317500" lvl="2" marL="1371600" marR="0" rtl="0" algn="l">
              <a:lnSpc>
                <a:spcPct val="90000"/>
              </a:lnSpc>
              <a:spcBef>
                <a:spcPts val="533"/>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3pPr>
            <a:lvl4pPr indent="-317500" lvl="3" marL="1828800" marR="0" rtl="0" algn="l">
              <a:lnSpc>
                <a:spcPct val="90000"/>
              </a:lnSpc>
              <a:spcBef>
                <a:spcPts val="533"/>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4pPr>
            <a:lvl5pPr indent="-317500" lvl="4" marL="2286000" marR="0" rtl="0" algn="l">
              <a:lnSpc>
                <a:spcPct val="90000"/>
              </a:lnSpc>
              <a:spcBef>
                <a:spcPts val="533"/>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5pPr>
            <a:lvl6pPr indent="-317500" lvl="5" marL="2743200" marR="0" rtl="0" algn="l">
              <a:lnSpc>
                <a:spcPct val="90000"/>
              </a:lnSpc>
              <a:spcBef>
                <a:spcPts val="533"/>
              </a:spcBef>
              <a:spcAft>
                <a:spcPts val="0"/>
              </a:spcAft>
              <a:buClr>
                <a:schemeClr val="dk1"/>
              </a:buClr>
              <a:buSzPts val="1400"/>
              <a:buFont typeface="Arial"/>
              <a:buChar char="•"/>
              <a:defRPr b="0" i="0" sz="1400" u="none" cap="none" strike="noStrike">
                <a:solidFill>
                  <a:srgbClr val="000000"/>
                </a:solidFill>
                <a:latin typeface="Arial"/>
                <a:ea typeface="Arial"/>
                <a:cs typeface="Arial"/>
                <a:sym typeface="Arial"/>
              </a:defRPr>
            </a:lvl6pPr>
            <a:lvl7pPr indent="-317500" lvl="6" marL="3200400" marR="0" rtl="0" algn="l">
              <a:lnSpc>
                <a:spcPct val="90000"/>
              </a:lnSpc>
              <a:spcBef>
                <a:spcPts val="533"/>
              </a:spcBef>
              <a:spcAft>
                <a:spcPts val="0"/>
              </a:spcAft>
              <a:buClr>
                <a:schemeClr val="dk1"/>
              </a:buClr>
              <a:buSzPts val="1400"/>
              <a:buFont typeface="Arial"/>
              <a:buChar char="•"/>
              <a:defRPr b="0" i="0" sz="1400" u="none" cap="none" strike="noStrike">
                <a:solidFill>
                  <a:srgbClr val="000000"/>
                </a:solidFill>
                <a:latin typeface="Arial"/>
                <a:ea typeface="Arial"/>
                <a:cs typeface="Arial"/>
                <a:sym typeface="Arial"/>
              </a:defRPr>
            </a:lvl7pPr>
            <a:lvl8pPr indent="-317500" lvl="7" marL="3657600" marR="0" rtl="0" algn="l">
              <a:lnSpc>
                <a:spcPct val="90000"/>
              </a:lnSpc>
              <a:spcBef>
                <a:spcPts val="533"/>
              </a:spcBef>
              <a:spcAft>
                <a:spcPts val="0"/>
              </a:spcAft>
              <a:buClr>
                <a:schemeClr val="dk1"/>
              </a:buClr>
              <a:buSzPts val="1400"/>
              <a:buFont typeface="Arial"/>
              <a:buChar char="•"/>
              <a:defRPr b="0" i="0" sz="1400" u="none" cap="none" strike="noStrike">
                <a:solidFill>
                  <a:srgbClr val="000000"/>
                </a:solidFill>
                <a:latin typeface="Arial"/>
                <a:ea typeface="Arial"/>
                <a:cs typeface="Arial"/>
                <a:sym typeface="Arial"/>
              </a:defRPr>
            </a:lvl8pPr>
            <a:lvl9pPr indent="-317500" lvl="8" marL="4114800" marR="0" rtl="0" algn="l">
              <a:lnSpc>
                <a:spcPct val="90000"/>
              </a:lnSpc>
              <a:spcBef>
                <a:spcPts val="533"/>
              </a:spcBef>
              <a:spcAft>
                <a:spcPts val="0"/>
              </a:spcAft>
              <a:buClr>
                <a:schemeClr val="dk1"/>
              </a:buClr>
              <a:buSzPts val="1400"/>
              <a:buFont typeface="Arial"/>
              <a:buChar char="•"/>
              <a:defRPr b="0" i="0" sz="14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35" name="Shape 35"/>
        <p:cNvGrpSpPr/>
        <p:nvPr/>
      </p:nvGrpSpPr>
      <p:grpSpPr>
        <a:xfrm>
          <a:off x="0" y="0"/>
          <a:ext cx="0" cy="0"/>
          <a:chOff x="0" y="0"/>
          <a:chExt cx="0" cy="0"/>
        </a:xfrm>
      </p:grpSpPr>
      <p:sp>
        <p:nvSpPr>
          <p:cNvPr id="36" name="Google Shape;36;p61"/>
          <p:cNvSpPr txBox="1"/>
          <p:nvPr>
            <p:ph type="title"/>
          </p:nvPr>
        </p:nvSpPr>
        <p:spPr>
          <a:xfrm>
            <a:off x="1055440" y="968096"/>
            <a:ext cx="10081120" cy="376129"/>
          </a:xfrm>
          <a:prstGeom prst="rect">
            <a:avLst/>
          </a:prstGeom>
          <a:noFill/>
          <a:ln>
            <a:noFill/>
          </a:ln>
        </p:spPr>
        <p:txBody>
          <a:bodyPr anchorCtr="0" anchor="t" bIns="0" lIns="0" spcFirstLastPara="1" rIns="0" wrap="square" tIns="0">
            <a:spAutoFit/>
          </a:bodyPr>
          <a:lstStyle>
            <a:lvl1pPr lvl="0" marR="0" rtl="0" algn="l">
              <a:lnSpc>
                <a:spcPct val="94000"/>
              </a:lnSpc>
              <a:spcBef>
                <a:spcPts val="0"/>
              </a:spcBef>
              <a:spcAft>
                <a:spcPts val="0"/>
              </a:spcAft>
              <a:buClr>
                <a:schemeClr val="accent1"/>
              </a:buClr>
              <a:buSzPts val="2600"/>
              <a:buFont typeface="Calibri"/>
              <a:buNone/>
              <a:defRPr b="0" i="0" sz="2600" u="none" cap="none" strike="noStrike">
                <a:solidFill>
                  <a:schemeClr val="accen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7" name="Google Shape;37;p61"/>
          <p:cNvSpPr txBox="1"/>
          <p:nvPr>
            <p:ph idx="1" type="body"/>
          </p:nvPr>
        </p:nvSpPr>
        <p:spPr>
          <a:xfrm>
            <a:off x="1055688" y="727437"/>
            <a:ext cx="10080625" cy="235449"/>
          </a:xfrm>
          <a:prstGeom prst="rect">
            <a:avLst/>
          </a:prstGeom>
          <a:noFill/>
          <a:ln>
            <a:noFill/>
          </a:ln>
        </p:spPr>
        <p:txBody>
          <a:bodyPr anchorCtr="0" anchor="b" bIns="0" lIns="0" spcFirstLastPara="1" rIns="0" wrap="square" tIns="0">
            <a:spAutoFit/>
          </a:bodyPr>
          <a:lstStyle>
            <a:lvl1pPr indent="-228600" lvl="0" marL="457200" marR="0" rtl="0" algn="l">
              <a:lnSpc>
                <a:spcPct val="90000"/>
              </a:lnSpc>
              <a:spcBef>
                <a:spcPts val="1000"/>
              </a:spcBef>
              <a:spcAft>
                <a:spcPts val="0"/>
              </a:spcAft>
              <a:buClr>
                <a:schemeClr val="accent1"/>
              </a:buClr>
              <a:buSzPts val="1700"/>
              <a:buFont typeface="Arial"/>
              <a:buNone/>
              <a:defRPr b="0" i="0" sz="1700" u="none" cap="none" strike="noStrike">
                <a:solidFill>
                  <a:schemeClr val="accent1"/>
                </a:solidFill>
                <a:latin typeface="Calibri"/>
                <a:ea typeface="Calibri"/>
                <a:cs typeface="Calibri"/>
                <a:sym typeface="Calibri"/>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38" name="Shape 38"/>
        <p:cNvGrpSpPr/>
        <p:nvPr/>
      </p:nvGrpSpPr>
      <p:grpSpPr>
        <a:xfrm>
          <a:off x="0" y="0"/>
          <a:ext cx="0" cy="0"/>
          <a:chOff x="0" y="0"/>
          <a:chExt cx="0" cy="0"/>
        </a:xfrm>
      </p:grpSpPr>
      <p:sp>
        <p:nvSpPr>
          <p:cNvPr id="39" name="Google Shape;39;p62"/>
          <p:cNvSpPr txBox="1"/>
          <p:nvPr>
            <p:ph type="title"/>
          </p:nvPr>
        </p:nvSpPr>
        <p:spPr>
          <a:xfrm>
            <a:off x="1055440" y="968096"/>
            <a:ext cx="10081120" cy="376129"/>
          </a:xfrm>
          <a:prstGeom prst="rect">
            <a:avLst/>
          </a:prstGeom>
          <a:noFill/>
          <a:ln>
            <a:noFill/>
          </a:ln>
        </p:spPr>
        <p:txBody>
          <a:bodyPr anchorCtr="0" anchor="t" bIns="0" lIns="0" spcFirstLastPara="1" rIns="0" wrap="square" tIns="0">
            <a:spAutoFit/>
          </a:bodyPr>
          <a:lstStyle>
            <a:lvl1pPr lvl="0" marR="0" rtl="0" algn="l">
              <a:lnSpc>
                <a:spcPct val="94000"/>
              </a:lnSpc>
              <a:spcBef>
                <a:spcPts val="0"/>
              </a:spcBef>
              <a:spcAft>
                <a:spcPts val="0"/>
              </a:spcAft>
              <a:buClr>
                <a:schemeClr val="accent1"/>
              </a:buClr>
              <a:buSzPts val="2600"/>
              <a:buFont typeface="Calibri"/>
              <a:buNone/>
              <a:defRPr b="0" i="0" sz="2600" u="none" cap="none" strike="noStrike">
                <a:solidFill>
                  <a:schemeClr val="accen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40" name="Shape 40"/>
        <p:cNvGrpSpPr/>
        <p:nvPr/>
      </p:nvGrpSpPr>
      <p:grpSpPr>
        <a:xfrm>
          <a:off x="0" y="0"/>
          <a:ext cx="0" cy="0"/>
          <a:chOff x="0" y="0"/>
          <a:chExt cx="0" cy="0"/>
        </a:xfrm>
      </p:grpSpPr>
      <p:sp>
        <p:nvSpPr>
          <p:cNvPr id="41" name="Google Shape;41;p63"/>
          <p:cNvSpPr txBox="1"/>
          <p:nvPr>
            <p:ph type="title"/>
          </p:nvPr>
        </p:nvSpPr>
        <p:spPr>
          <a:xfrm>
            <a:off x="1055440" y="968096"/>
            <a:ext cx="10081120" cy="376129"/>
          </a:xfrm>
          <a:prstGeom prst="rect">
            <a:avLst/>
          </a:prstGeom>
          <a:noFill/>
          <a:ln>
            <a:noFill/>
          </a:ln>
        </p:spPr>
        <p:txBody>
          <a:bodyPr anchorCtr="0" anchor="t" bIns="0" lIns="0" spcFirstLastPara="1" rIns="0" wrap="square" tIns="0">
            <a:spAutoFit/>
          </a:bodyPr>
          <a:lstStyle>
            <a:lvl1pPr lvl="0" marR="0" rtl="0" algn="l">
              <a:lnSpc>
                <a:spcPct val="94000"/>
              </a:lnSpc>
              <a:spcBef>
                <a:spcPts val="0"/>
              </a:spcBef>
              <a:spcAft>
                <a:spcPts val="0"/>
              </a:spcAft>
              <a:buClr>
                <a:schemeClr val="accent1"/>
              </a:buClr>
              <a:buSzPts val="2600"/>
              <a:buFont typeface="Calibri"/>
              <a:buNone/>
              <a:defRPr b="0" i="0" sz="2600" u="none" cap="none" strike="noStrike">
                <a:solidFill>
                  <a:schemeClr val="accen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2" name="Google Shape;42;p63"/>
          <p:cNvSpPr txBox="1"/>
          <p:nvPr>
            <p:ph idx="1" type="body"/>
          </p:nvPr>
        </p:nvSpPr>
        <p:spPr>
          <a:xfrm>
            <a:off x="1055688" y="727437"/>
            <a:ext cx="10080625" cy="235449"/>
          </a:xfrm>
          <a:prstGeom prst="rect">
            <a:avLst/>
          </a:prstGeom>
          <a:noFill/>
          <a:ln>
            <a:noFill/>
          </a:ln>
        </p:spPr>
        <p:txBody>
          <a:bodyPr anchorCtr="0" anchor="b" bIns="0" lIns="0" spcFirstLastPara="1" rIns="0" wrap="square" tIns="0">
            <a:spAutoFit/>
          </a:bodyPr>
          <a:lstStyle>
            <a:lvl1pPr indent="-228600" lvl="0" marL="457200" marR="0" rtl="0" algn="l">
              <a:lnSpc>
                <a:spcPct val="90000"/>
              </a:lnSpc>
              <a:spcBef>
                <a:spcPts val="1000"/>
              </a:spcBef>
              <a:spcAft>
                <a:spcPts val="0"/>
              </a:spcAft>
              <a:buClr>
                <a:schemeClr val="accent1"/>
              </a:buClr>
              <a:buSzPts val="1700"/>
              <a:buFont typeface="Arial"/>
              <a:buNone/>
              <a:defRPr b="0" i="0" sz="1700" u="none" cap="none" strike="noStrike">
                <a:solidFill>
                  <a:schemeClr val="accent1"/>
                </a:solidFill>
                <a:latin typeface="Calibri"/>
                <a:ea typeface="Calibri"/>
                <a:cs typeface="Calibri"/>
                <a:sym typeface="Calibri"/>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Slide">
  <p:cSld name="5_Title Slide">
    <p:spTree>
      <p:nvGrpSpPr>
        <p:cNvPr id="43" name="Shape 43"/>
        <p:cNvGrpSpPr/>
        <p:nvPr/>
      </p:nvGrpSpPr>
      <p:grpSpPr>
        <a:xfrm>
          <a:off x="0" y="0"/>
          <a:ext cx="0" cy="0"/>
          <a:chOff x="0" y="0"/>
          <a:chExt cx="0" cy="0"/>
        </a:xfrm>
      </p:grpSpPr>
      <p:sp>
        <p:nvSpPr>
          <p:cNvPr id="44" name="Google Shape;44;p64"/>
          <p:cNvSpPr/>
          <p:nvPr>
            <p:ph idx="2" type="pic"/>
          </p:nvPr>
        </p:nvSpPr>
        <p:spPr>
          <a:xfrm>
            <a:off x="1055688" y="3397250"/>
            <a:ext cx="4341812" cy="2840038"/>
          </a:xfrm>
          <a:prstGeom prst="roundRect">
            <a:avLst>
              <a:gd fmla="val 3922" name="adj"/>
            </a:avLst>
          </a:prstGeom>
          <a:solidFill>
            <a:srgbClr val="B7B7B9"/>
          </a:solidFill>
          <a:ln>
            <a:noFill/>
          </a:ln>
        </p:spPr>
      </p:sp>
      <p:sp>
        <p:nvSpPr>
          <p:cNvPr id="45" name="Google Shape;45;p64"/>
          <p:cNvSpPr txBox="1"/>
          <p:nvPr>
            <p:ph type="title"/>
          </p:nvPr>
        </p:nvSpPr>
        <p:spPr>
          <a:xfrm>
            <a:off x="1055440" y="968096"/>
            <a:ext cx="10081120" cy="376129"/>
          </a:xfrm>
          <a:prstGeom prst="rect">
            <a:avLst/>
          </a:prstGeom>
          <a:noFill/>
          <a:ln>
            <a:noFill/>
          </a:ln>
        </p:spPr>
        <p:txBody>
          <a:bodyPr anchorCtr="0" anchor="t" bIns="0" lIns="0" spcFirstLastPara="1" rIns="0" wrap="square" tIns="0">
            <a:spAutoFit/>
          </a:bodyPr>
          <a:lstStyle>
            <a:lvl1pPr lvl="0" marR="0" rtl="0" algn="l">
              <a:lnSpc>
                <a:spcPct val="94000"/>
              </a:lnSpc>
              <a:spcBef>
                <a:spcPts val="0"/>
              </a:spcBef>
              <a:spcAft>
                <a:spcPts val="0"/>
              </a:spcAft>
              <a:buClr>
                <a:schemeClr val="accent1"/>
              </a:buClr>
              <a:buSzPts val="2600"/>
              <a:buFont typeface="Calibri"/>
              <a:buNone/>
              <a:defRPr b="0" i="0" sz="2600" u="none" cap="none" strike="noStrike">
                <a:solidFill>
                  <a:schemeClr val="accen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6" name="Google Shape;46;p64"/>
          <p:cNvSpPr txBox="1"/>
          <p:nvPr>
            <p:ph idx="1" type="body"/>
          </p:nvPr>
        </p:nvSpPr>
        <p:spPr>
          <a:xfrm>
            <a:off x="1055688" y="727437"/>
            <a:ext cx="10080625" cy="235449"/>
          </a:xfrm>
          <a:prstGeom prst="rect">
            <a:avLst/>
          </a:prstGeom>
          <a:noFill/>
          <a:ln>
            <a:noFill/>
          </a:ln>
        </p:spPr>
        <p:txBody>
          <a:bodyPr anchorCtr="0" anchor="b" bIns="0" lIns="0" spcFirstLastPara="1" rIns="0" wrap="square" tIns="0">
            <a:spAutoFit/>
          </a:bodyPr>
          <a:lstStyle>
            <a:lvl1pPr indent="-228600" lvl="0" marL="457200" marR="0" rtl="0" algn="l">
              <a:lnSpc>
                <a:spcPct val="90000"/>
              </a:lnSpc>
              <a:spcBef>
                <a:spcPts val="1000"/>
              </a:spcBef>
              <a:spcAft>
                <a:spcPts val="0"/>
              </a:spcAft>
              <a:buClr>
                <a:schemeClr val="accent1"/>
              </a:buClr>
              <a:buSzPts val="1700"/>
              <a:buFont typeface="Arial"/>
              <a:buNone/>
              <a:defRPr b="0" i="0" sz="1700" u="none" cap="none" strike="noStrike">
                <a:solidFill>
                  <a:schemeClr val="accent1"/>
                </a:solidFill>
                <a:latin typeface="Calibri"/>
                <a:ea typeface="Calibri"/>
                <a:cs typeface="Calibri"/>
                <a:sym typeface="Calibri"/>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Slide">
  <p:cSld name="3_Title Slide">
    <p:spTree>
      <p:nvGrpSpPr>
        <p:cNvPr id="47" name="Shape 47"/>
        <p:cNvGrpSpPr/>
        <p:nvPr/>
      </p:nvGrpSpPr>
      <p:grpSpPr>
        <a:xfrm>
          <a:off x="0" y="0"/>
          <a:ext cx="0" cy="0"/>
          <a:chOff x="0" y="0"/>
          <a:chExt cx="0" cy="0"/>
        </a:xfrm>
      </p:grpSpPr>
      <p:sp>
        <p:nvSpPr>
          <p:cNvPr id="48" name="Google Shape;48;p65"/>
          <p:cNvSpPr txBox="1"/>
          <p:nvPr>
            <p:ph type="title"/>
          </p:nvPr>
        </p:nvSpPr>
        <p:spPr>
          <a:xfrm>
            <a:off x="1055440" y="968096"/>
            <a:ext cx="10081120" cy="376129"/>
          </a:xfrm>
          <a:prstGeom prst="rect">
            <a:avLst/>
          </a:prstGeom>
          <a:noFill/>
          <a:ln>
            <a:noFill/>
          </a:ln>
        </p:spPr>
        <p:txBody>
          <a:bodyPr anchorCtr="0" anchor="t" bIns="0" lIns="0" spcFirstLastPara="1" rIns="0" wrap="square" tIns="0">
            <a:spAutoFit/>
          </a:bodyPr>
          <a:lstStyle>
            <a:lvl1pPr lvl="0" marR="0" rtl="0" algn="l">
              <a:lnSpc>
                <a:spcPct val="94000"/>
              </a:lnSpc>
              <a:spcBef>
                <a:spcPts val="0"/>
              </a:spcBef>
              <a:spcAft>
                <a:spcPts val="0"/>
              </a:spcAft>
              <a:buClr>
                <a:schemeClr val="accent1"/>
              </a:buClr>
              <a:buSzPts val="2600"/>
              <a:buFont typeface="Calibri"/>
              <a:buNone/>
              <a:defRPr b="0" i="0" sz="2600" u="none" cap="none" strike="noStrike">
                <a:solidFill>
                  <a:schemeClr val="accen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49" name="Shape 49"/>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ustom Layout">
  <p:cSld name="1_Custom Layout">
    <p:spTree>
      <p:nvGrpSpPr>
        <p:cNvPr id="50" name="Shape 50"/>
        <p:cNvGrpSpPr/>
        <p:nvPr/>
      </p:nvGrpSpPr>
      <p:grpSpPr>
        <a:xfrm>
          <a:off x="0" y="0"/>
          <a:ext cx="0" cy="0"/>
          <a:chOff x="0" y="0"/>
          <a:chExt cx="0" cy="0"/>
        </a:xfrm>
      </p:grpSpPr>
      <p:sp>
        <p:nvSpPr>
          <p:cNvPr id="51" name="Google Shape;51;p67"/>
          <p:cNvSpPr/>
          <p:nvPr/>
        </p:nvSpPr>
        <p:spPr>
          <a:xfrm>
            <a:off x="0" y="6516754"/>
            <a:ext cx="12192000" cy="341244"/>
          </a:xfrm>
          <a:prstGeom prst="rect">
            <a:avLst/>
          </a:prstGeom>
          <a:solidFill>
            <a:schemeClr val="lt2">
              <a:alpha val="23529"/>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11" name="Shape 11"/>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12" name="Shape 12"/>
        <p:cNvGrpSpPr/>
        <p:nvPr/>
      </p:nvGrpSpPr>
      <p:grpSpPr>
        <a:xfrm>
          <a:off x="0" y="0"/>
          <a:ext cx="0" cy="0"/>
          <a:chOff x="0" y="0"/>
          <a:chExt cx="0" cy="0"/>
        </a:xfrm>
      </p:grpSpPr>
      <p:sp>
        <p:nvSpPr>
          <p:cNvPr id="13" name="Google Shape;13;p47"/>
          <p:cNvSpPr txBox="1"/>
          <p:nvPr>
            <p:ph type="title"/>
          </p:nvPr>
        </p:nvSpPr>
        <p:spPr>
          <a:xfrm>
            <a:off x="1055440" y="968096"/>
            <a:ext cx="10081120" cy="376129"/>
          </a:xfrm>
          <a:prstGeom prst="rect">
            <a:avLst/>
          </a:prstGeom>
          <a:noFill/>
          <a:ln>
            <a:noFill/>
          </a:ln>
        </p:spPr>
        <p:txBody>
          <a:bodyPr anchorCtr="0" anchor="t" bIns="0" lIns="0" spcFirstLastPara="1" rIns="0" wrap="square" tIns="0">
            <a:spAutoFit/>
          </a:bodyPr>
          <a:lstStyle>
            <a:lvl1pPr lvl="0" marR="0" rtl="0" algn="l">
              <a:lnSpc>
                <a:spcPct val="94000"/>
              </a:lnSpc>
              <a:spcBef>
                <a:spcPts val="0"/>
              </a:spcBef>
              <a:spcAft>
                <a:spcPts val="0"/>
              </a:spcAft>
              <a:buClr>
                <a:schemeClr val="accent1"/>
              </a:buClr>
              <a:buSzPts val="2600"/>
              <a:buFont typeface="Calibri"/>
              <a:buNone/>
              <a:defRPr b="0" i="0" sz="2600" u="none" cap="none" strike="noStrike">
                <a:solidFill>
                  <a:schemeClr val="accen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14" name="Shape 14"/>
        <p:cNvGrpSpPr/>
        <p:nvPr/>
      </p:nvGrpSpPr>
      <p:grpSpPr>
        <a:xfrm>
          <a:off x="0" y="0"/>
          <a:ext cx="0" cy="0"/>
          <a:chOff x="0" y="0"/>
          <a:chExt cx="0" cy="0"/>
        </a:xfrm>
      </p:grpSpPr>
      <p:sp>
        <p:nvSpPr>
          <p:cNvPr id="15" name="Google Shape;15;p46"/>
          <p:cNvSpPr txBox="1"/>
          <p:nvPr>
            <p:ph type="title"/>
          </p:nvPr>
        </p:nvSpPr>
        <p:spPr>
          <a:xfrm>
            <a:off x="1055440" y="968096"/>
            <a:ext cx="10081120" cy="376129"/>
          </a:xfrm>
          <a:prstGeom prst="rect">
            <a:avLst/>
          </a:prstGeom>
          <a:noFill/>
          <a:ln>
            <a:noFill/>
          </a:ln>
        </p:spPr>
        <p:txBody>
          <a:bodyPr anchorCtr="0" anchor="t" bIns="0" lIns="0" spcFirstLastPara="1" rIns="0" wrap="square" tIns="0">
            <a:spAutoFit/>
          </a:bodyPr>
          <a:lstStyle>
            <a:lvl1pPr lvl="0" marR="0" rtl="0" algn="l">
              <a:lnSpc>
                <a:spcPct val="94000"/>
              </a:lnSpc>
              <a:spcBef>
                <a:spcPts val="0"/>
              </a:spcBef>
              <a:spcAft>
                <a:spcPts val="0"/>
              </a:spcAft>
              <a:buClr>
                <a:schemeClr val="accent1"/>
              </a:buClr>
              <a:buSzPts val="2600"/>
              <a:buFont typeface="Calibri"/>
              <a:buNone/>
              <a:defRPr b="0" i="0" sz="2600" u="none" cap="none" strike="noStrike">
                <a:solidFill>
                  <a:schemeClr val="accen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6" name="Google Shape;16;p46"/>
          <p:cNvSpPr txBox="1"/>
          <p:nvPr>
            <p:ph idx="1" type="body"/>
          </p:nvPr>
        </p:nvSpPr>
        <p:spPr>
          <a:xfrm>
            <a:off x="1055688" y="727437"/>
            <a:ext cx="10080625" cy="235449"/>
          </a:xfrm>
          <a:prstGeom prst="rect">
            <a:avLst/>
          </a:prstGeom>
          <a:noFill/>
          <a:ln>
            <a:noFill/>
          </a:ln>
        </p:spPr>
        <p:txBody>
          <a:bodyPr anchorCtr="0" anchor="b" bIns="0" lIns="0" spcFirstLastPara="1" rIns="0" wrap="square" tIns="0">
            <a:spAutoFit/>
          </a:bodyPr>
          <a:lstStyle>
            <a:lvl1pPr indent="-228600" lvl="0" marL="457200" marR="0" rtl="0" algn="l">
              <a:lnSpc>
                <a:spcPct val="90000"/>
              </a:lnSpc>
              <a:spcBef>
                <a:spcPts val="1000"/>
              </a:spcBef>
              <a:spcAft>
                <a:spcPts val="0"/>
              </a:spcAft>
              <a:buClr>
                <a:schemeClr val="accent1"/>
              </a:buClr>
              <a:buSzPts val="1700"/>
              <a:buFont typeface="Arial"/>
              <a:buNone/>
              <a:defRPr b="0" i="0" sz="1700" u="none" cap="none" strike="noStrike">
                <a:solidFill>
                  <a:schemeClr val="accent1"/>
                </a:solidFill>
                <a:latin typeface="Calibri"/>
                <a:ea typeface="Calibri"/>
                <a:cs typeface="Calibri"/>
                <a:sym typeface="Calibri"/>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17" name="Shape 17"/>
        <p:cNvGrpSpPr/>
        <p:nvPr/>
      </p:nvGrpSpPr>
      <p:grpSpPr>
        <a:xfrm>
          <a:off x="0" y="0"/>
          <a:ext cx="0" cy="0"/>
          <a:chOff x="0" y="0"/>
          <a:chExt cx="0" cy="0"/>
        </a:xfrm>
      </p:grpSpPr>
      <p:sp>
        <p:nvSpPr>
          <p:cNvPr id="18" name="Google Shape;18;p48"/>
          <p:cNvSpPr txBox="1"/>
          <p:nvPr>
            <p:ph type="title"/>
          </p:nvPr>
        </p:nvSpPr>
        <p:spPr>
          <a:xfrm>
            <a:off x="1055440" y="968096"/>
            <a:ext cx="10081120" cy="376129"/>
          </a:xfrm>
          <a:prstGeom prst="rect">
            <a:avLst/>
          </a:prstGeom>
          <a:noFill/>
          <a:ln>
            <a:noFill/>
          </a:ln>
        </p:spPr>
        <p:txBody>
          <a:bodyPr anchorCtr="0" anchor="t" bIns="0" lIns="0" spcFirstLastPara="1" rIns="0" wrap="square" tIns="0">
            <a:spAutoFit/>
          </a:bodyPr>
          <a:lstStyle>
            <a:lvl1pPr lvl="0" marR="0" rtl="0" algn="l">
              <a:lnSpc>
                <a:spcPct val="94000"/>
              </a:lnSpc>
              <a:spcBef>
                <a:spcPts val="0"/>
              </a:spcBef>
              <a:spcAft>
                <a:spcPts val="0"/>
              </a:spcAft>
              <a:buClr>
                <a:schemeClr val="accent1"/>
              </a:buClr>
              <a:buSzPts val="2600"/>
              <a:buFont typeface="Calibri"/>
              <a:buNone/>
              <a:defRPr b="0" i="0" sz="2600" u="none" cap="none" strike="noStrike">
                <a:solidFill>
                  <a:schemeClr val="accen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9" name="Google Shape;19;p48"/>
          <p:cNvSpPr txBox="1"/>
          <p:nvPr>
            <p:ph idx="1" type="body"/>
          </p:nvPr>
        </p:nvSpPr>
        <p:spPr>
          <a:xfrm>
            <a:off x="1055688" y="727437"/>
            <a:ext cx="10080625" cy="235449"/>
          </a:xfrm>
          <a:prstGeom prst="rect">
            <a:avLst/>
          </a:prstGeom>
          <a:noFill/>
          <a:ln>
            <a:noFill/>
          </a:ln>
        </p:spPr>
        <p:txBody>
          <a:bodyPr anchorCtr="0" anchor="b" bIns="0" lIns="0" spcFirstLastPara="1" rIns="0" wrap="square" tIns="0">
            <a:spAutoFit/>
          </a:bodyPr>
          <a:lstStyle>
            <a:lvl1pPr indent="-228600" lvl="0" marL="457200" marR="0" rtl="0" algn="l">
              <a:lnSpc>
                <a:spcPct val="90000"/>
              </a:lnSpc>
              <a:spcBef>
                <a:spcPts val="1000"/>
              </a:spcBef>
              <a:spcAft>
                <a:spcPts val="0"/>
              </a:spcAft>
              <a:buClr>
                <a:schemeClr val="accent1"/>
              </a:buClr>
              <a:buSzPts val="1700"/>
              <a:buFont typeface="Arial"/>
              <a:buNone/>
              <a:defRPr b="0" i="0" sz="1700" u="none" cap="none" strike="noStrike">
                <a:solidFill>
                  <a:schemeClr val="accent1"/>
                </a:solidFill>
                <a:latin typeface="Calibri"/>
                <a:ea typeface="Calibri"/>
                <a:cs typeface="Calibri"/>
                <a:sym typeface="Calibri"/>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Slide">
  <p:cSld name="5_Title Slide">
    <p:spTree>
      <p:nvGrpSpPr>
        <p:cNvPr id="20" name="Shape 20"/>
        <p:cNvGrpSpPr/>
        <p:nvPr/>
      </p:nvGrpSpPr>
      <p:grpSpPr>
        <a:xfrm>
          <a:off x="0" y="0"/>
          <a:ext cx="0" cy="0"/>
          <a:chOff x="0" y="0"/>
          <a:chExt cx="0" cy="0"/>
        </a:xfrm>
      </p:grpSpPr>
      <p:sp>
        <p:nvSpPr>
          <p:cNvPr id="21" name="Google Shape;21;p49"/>
          <p:cNvSpPr/>
          <p:nvPr>
            <p:ph idx="2" type="pic"/>
          </p:nvPr>
        </p:nvSpPr>
        <p:spPr>
          <a:xfrm>
            <a:off x="1055688" y="3397250"/>
            <a:ext cx="4341812" cy="2840038"/>
          </a:xfrm>
          <a:prstGeom prst="roundRect">
            <a:avLst>
              <a:gd fmla="val 3922" name="adj"/>
            </a:avLst>
          </a:prstGeom>
          <a:solidFill>
            <a:srgbClr val="B7B7B9"/>
          </a:solidFill>
          <a:ln>
            <a:noFill/>
          </a:ln>
        </p:spPr>
      </p:sp>
      <p:sp>
        <p:nvSpPr>
          <p:cNvPr id="22" name="Google Shape;22;p49"/>
          <p:cNvSpPr txBox="1"/>
          <p:nvPr>
            <p:ph type="title"/>
          </p:nvPr>
        </p:nvSpPr>
        <p:spPr>
          <a:xfrm>
            <a:off x="1055440" y="968096"/>
            <a:ext cx="10081120" cy="376129"/>
          </a:xfrm>
          <a:prstGeom prst="rect">
            <a:avLst/>
          </a:prstGeom>
          <a:noFill/>
          <a:ln>
            <a:noFill/>
          </a:ln>
        </p:spPr>
        <p:txBody>
          <a:bodyPr anchorCtr="0" anchor="t" bIns="0" lIns="0" spcFirstLastPara="1" rIns="0" wrap="square" tIns="0">
            <a:spAutoFit/>
          </a:bodyPr>
          <a:lstStyle>
            <a:lvl1pPr lvl="0" marR="0" rtl="0" algn="l">
              <a:lnSpc>
                <a:spcPct val="94000"/>
              </a:lnSpc>
              <a:spcBef>
                <a:spcPts val="0"/>
              </a:spcBef>
              <a:spcAft>
                <a:spcPts val="0"/>
              </a:spcAft>
              <a:buClr>
                <a:schemeClr val="accent1"/>
              </a:buClr>
              <a:buSzPts val="2600"/>
              <a:buFont typeface="Calibri"/>
              <a:buNone/>
              <a:defRPr b="0" i="0" sz="2600" u="none" cap="none" strike="noStrike">
                <a:solidFill>
                  <a:schemeClr val="accen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3" name="Google Shape;23;p49"/>
          <p:cNvSpPr txBox="1"/>
          <p:nvPr>
            <p:ph idx="1" type="body"/>
          </p:nvPr>
        </p:nvSpPr>
        <p:spPr>
          <a:xfrm>
            <a:off x="1055688" y="727437"/>
            <a:ext cx="10080625" cy="235449"/>
          </a:xfrm>
          <a:prstGeom prst="rect">
            <a:avLst/>
          </a:prstGeom>
          <a:noFill/>
          <a:ln>
            <a:noFill/>
          </a:ln>
        </p:spPr>
        <p:txBody>
          <a:bodyPr anchorCtr="0" anchor="b" bIns="0" lIns="0" spcFirstLastPara="1" rIns="0" wrap="square" tIns="0">
            <a:spAutoFit/>
          </a:bodyPr>
          <a:lstStyle>
            <a:lvl1pPr indent="-228600" lvl="0" marL="457200" marR="0" rtl="0" algn="l">
              <a:lnSpc>
                <a:spcPct val="90000"/>
              </a:lnSpc>
              <a:spcBef>
                <a:spcPts val="1000"/>
              </a:spcBef>
              <a:spcAft>
                <a:spcPts val="0"/>
              </a:spcAft>
              <a:buClr>
                <a:schemeClr val="accent1"/>
              </a:buClr>
              <a:buSzPts val="1700"/>
              <a:buFont typeface="Arial"/>
              <a:buNone/>
              <a:defRPr b="0" i="0" sz="1700" u="none" cap="none" strike="noStrike">
                <a:solidFill>
                  <a:schemeClr val="accent1"/>
                </a:solidFill>
                <a:latin typeface="Calibri"/>
                <a:ea typeface="Calibri"/>
                <a:cs typeface="Calibri"/>
                <a:sym typeface="Calibri"/>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Slide">
  <p:cSld name="3_Title Slide">
    <p:spTree>
      <p:nvGrpSpPr>
        <p:cNvPr id="24" name="Shape 24"/>
        <p:cNvGrpSpPr/>
        <p:nvPr/>
      </p:nvGrpSpPr>
      <p:grpSpPr>
        <a:xfrm>
          <a:off x="0" y="0"/>
          <a:ext cx="0" cy="0"/>
          <a:chOff x="0" y="0"/>
          <a:chExt cx="0" cy="0"/>
        </a:xfrm>
      </p:grpSpPr>
      <p:sp>
        <p:nvSpPr>
          <p:cNvPr id="25" name="Google Shape;25;p50"/>
          <p:cNvSpPr txBox="1"/>
          <p:nvPr>
            <p:ph type="title"/>
          </p:nvPr>
        </p:nvSpPr>
        <p:spPr>
          <a:xfrm>
            <a:off x="1055440" y="968096"/>
            <a:ext cx="10081120" cy="376129"/>
          </a:xfrm>
          <a:prstGeom prst="rect">
            <a:avLst/>
          </a:prstGeom>
          <a:noFill/>
          <a:ln>
            <a:noFill/>
          </a:ln>
        </p:spPr>
        <p:txBody>
          <a:bodyPr anchorCtr="0" anchor="t" bIns="0" lIns="0" spcFirstLastPara="1" rIns="0" wrap="square" tIns="0">
            <a:spAutoFit/>
          </a:bodyPr>
          <a:lstStyle>
            <a:lvl1pPr lvl="0" marR="0" rtl="0" algn="l">
              <a:lnSpc>
                <a:spcPct val="94000"/>
              </a:lnSpc>
              <a:spcBef>
                <a:spcPts val="0"/>
              </a:spcBef>
              <a:spcAft>
                <a:spcPts val="0"/>
              </a:spcAft>
              <a:buClr>
                <a:schemeClr val="accent1"/>
              </a:buClr>
              <a:buSzPts val="2600"/>
              <a:buFont typeface="Calibri"/>
              <a:buNone/>
              <a:defRPr b="0" i="0" sz="2600" u="none" cap="none" strike="noStrike">
                <a:solidFill>
                  <a:schemeClr val="accen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ustom Layout">
  <p:cSld name="1_Custom Layout">
    <p:spTree>
      <p:nvGrpSpPr>
        <p:cNvPr id="26" name="Shape 26"/>
        <p:cNvGrpSpPr/>
        <p:nvPr/>
      </p:nvGrpSpPr>
      <p:grpSpPr>
        <a:xfrm>
          <a:off x="0" y="0"/>
          <a:ext cx="0" cy="0"/>
          <a:chOff x="0" y="0"/>
          <a:chExt cx="0" cy="0"/>
        </a:xfrm>
      </p:grpSpPr>
      <p:sp>
        <p:nvSpPr>
          <p:cNvPr id="27" name="Google Shape;27;p51"/>
          <p:cNvSpPr/>
          <p:nvPr/>
        </p:nvSpPr>
        <p:spPr>
          <a:xfrm>
            <a:off x="0" y="6516754"/>
            <a:ext cx="12192000" cy="341244"/>
          </a:xfrm>
          <a:prstGeom prst="rect">
            <a:avLst/>
          </a:prstGeom>
          <a:solidFill>
            <a:schemeClr val="lt2">
              <a:alpha val="2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29" name="Shape 29"/>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slideLayout" Target="../slideLayouts/slideLayout10.xml"/><Relationship Id="rId3" Type="http://schemas.openxmlformats.org/officeDocument/2006/relationships/slideLayout" Target="../slideLayouts/slideLayout11.xml"/><Relationship Id="rId4" Type="http://schemas.openxmlformats.org/officeDocument/2006/relationships/slideLayout" Target="../slideLayouts/slideLayout12.xml"/><Relationship Id="rId10" Type="http://schemas.openxmlformats.org/officeDocument/2006/relationships/theme" Target="../theme/theme3.xml"/><Relationship Id="rId9" Type="http://schemas.openxmlformats.org/officeDocument/2006/relationships/slideLayout" Target="../slideLayouts/slideLayout17.xml"/><Relationship Id="rId5" Type="http://schemas.openxmlformats.org/officeDocument/2006/relationships/slideLayout" Target="../slideLayouts/slideLayout13.xml"/><Relationship Id="rId6" Type="http://schemas.openxmlformats.org/officeDocument/2006/relationships/slideLayout" Target="../slideLayouts/slideLayout14.xml"/><Relationship Id="rId7" Type="http://schemas.openxmlformats.org/officeDocument/2006/relationships/slideLayout" Target="../slideLayouts/slideLayout15.xml"/><Relationship Id="rId8"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guide id="3" pos="665">
          <p15:clr>
            <a:srgbClr val="F26B43"/>
          </p15:clr>
        </p15:guide>
        <p15:guide id="4" pos="7015">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8" name="Shape 28"/>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guide id="3" pos="665">
          <p15:clr>
            <a:srgbClr val="F26B43"/>
          </p15:clr>
        </p15:guide>
        <p15:guide id="4" pos="7015">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 Id="rId4" Type="http://schemas.openxmlformats.org/officeDocument/2006/relationships/image" Target="../media/image17.png"/><Relationship Id="rId5"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58.jpg"/><Relationship Id="rId4" Type="http://schemas.openxmlformats.org/officeDocument/2006/relationships/image" Target="../media/image56.png"/><Relationship Id="rId5" Type="http://schemas.openxmlformats.org/officeDocument/2006/relationships/image" Target="../media/image31.png"/><Relationship Id="rId6" Type="http://schemas.openxmlformats.org/officeDocument/2006/relationships/image" Target="../media/image3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3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35.jpg"/><Relationship Id="rId4" Type="http://schemas.openxmlformats.org/officeDocument/2006/relationships/image" Target="../media/image34.png"/><Relationship Id="rId5" Type="http://schemas.openxmlformats.org/officeDocument/2006/relationships/image" Target="../media/image3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36.jpg"/><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38.jpg"/><Relationship Id="rId4" Type="http://schemas.openxmlformats.org/officeDocument/2006/relationships/image" Target="../media/image37.png"/><Relationship Id="rId5" Type="http://schemas.openxmlformats.org/officeDocument/2006/relationships/image" Target="../media/image3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58.jpg"/><Relationship Id="rId4" Type="http://schemas.openxmlformats.org/officeDocument/2006/relationships/image" Target="../media/image41.png"/><Relationship Id="rId5" Type="http://schemas.openxmlformats.org/officeDocument/2006/relationships/image" Target="../media/image4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4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46.png"/><Relationship Id="rId4" Type="http://schemas.openxmlformats.org/officeDocument/2006/relationships/image" Target="../media/image48.png"/><Relationship Id="rId5" Type="http://schemas.openxmlformats.org/officeDocument/2006/relationships/image" Target="../media/image50.png"/><Relationship Id="rId6" Type="http://schemas.openxmlformats.org/officeDocument/2006/relationships/image" Target="../media/image4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4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52.png"/><Relationship Id="rId4" Type="http://schemas.openxmlformats.org/officeDocument/2006/relationships/image" Target="../media/image51.png"/><Relationship Id="rId5" Type="http://schemas.openxmlformats.org/officeDocument/2006/relationships/image" Target="../media/image61.png"/></Relationships>
</file>

<file path=ppt/slides/_rels/slide2.xml.rels><?xml version="1.0" encoding="UTF-8" standalone="yes"?><Relationships xmlns="http://schemas.openxmlformats.org/package/2006/relationships"><Relationship Id="rId11" Type="http://schemas.openxmlformats.org/officeDocument/2006/relationships/image" Target="../media/image9.png"/><Relationship Id="rId10" Type="http://schemas.openxmlformats.org/officeDocument/2006/relationships/image" Target="../media/image53.png"/><Relationship Id="rId13" Type="http://schemas.openxmlformats.org/officeDocument/2006/relationships/image" Target="../media/image3.png"/><Relationship Id="rId12" Type="http://schemas.openxmlformats.org/officeDocument/2006/relationships/image" Target="../media/image45.png"/><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image" Target="../media/image10.png"/><Relationship Id="rId15" Type="http://schemas.openxmlformats.org/officeDocument/2006/relationships/image" Target="../media/image7.png"/><Relationship Id="rId14" Type="http://schemas.openxmlformats.org/officeDocument/2006/relationships/image" Target="../media/image12.png"/><Relationship Id="rId17" Type="http://schemas.openxmlformats.org/officeDocument/2006/relationships/image" Target="../media/image16.png"/><Relationship Id="rId16" Type="http://schemas.openxmlformats.org/officeDocument/2006/relationships/image" Target="../media/image13.png"/><Relationship Id="rId5" Type="http://schemas.openxmlformats.org/officeDocument/2006/relationships/image" Target="../media/image18.png"/><Relationship Id="rId6" Type="http://schemas.openxmlformats.org/officeDocument/2006/relationships/image" Target="../media/image4.png"/><Relationship Id="rId7" Type="http://schemas.openxmlformats.org/officeDocument/2006/relationships/image" Target="../media/image11.png"/><Relationship Id="rId8" Type="http://schemas.openxmlformats.org/officeDocument/2006/relationships/image" Target="../media/image1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7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55.jpg"/><Relationship Id="rId4" Type="http://schemas.openxmlformats.org/officeDocument/2006/relationships/image" Target="../media/image59.png"/><Relationship Id="rId5" Type="http://schemas.openxmlformats.org/officeDocument/2006/relationships/image" Target="../media/image62.png"/><Relationship Id="rId6" Type="http://schemas.openxmlformats.org/officeDocument/2006/relationships/image" Target="../media/image6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7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6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67.jpg"/><Relationship Id="rId4" Type="http://schemas.openxmlformats.org/officeDocument/2006/relationships/image" Target="../media/image6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69.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33.png"/><Relationship Id="rId4" Type="http://schemas.openxmlformats.org/officeDocument/2006/relationships/image" Target="../media/image70.jpg"/><Relationship Id="rId5" Type="http://schemas.openxmlformats.org/officeDocument/2006/relationships/image" Target="../media/image6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73.jpg"/><Relationship Id="rId4" Type="http://schemas.openxmlformats.org/officeDocument/2006/relationships/image" Target="../media/image71.jpg"/><Relationship Id="rId5" Type="http://schemas.openxmlformats.org/officeDocument/2006/relationships/image" Target="../media/image66.png"/><Relationship Id="rId6" Type="http://schemas.openxmlformats.org/officeDocument/2006/relationships/image" Target="../media/image33.png"/></Relationships>
</file>

<file path=ppt/slides/_rels/slide28.xml.rels><?xml version="1.0" encoding="UTF-8" standalone="yes"?><Relationships xmlns="http://schemas.openxmlformats.org/package/2006/relationships"><Relationship Id="rId11" Type="http://schemas.openxmlformats.org/officeDocument/2006/relationships/hyperlink" Target="https://drive.google.com/file/d/1N4JKFgsghIWXaDOD-fACPnI5U4mLhr__/view" TargetMode="External"/><Relationship Id="rId10" Type="http://schemas.openxmlformats.org/officeDocument/2006/relationships/hyperlink" Target="https://drive.google.com/file/d/1N4JKFgsghIWXaDOD-fACPnI5U4mLhr__/view" TargetMode="External"/><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74.jpg"/><Relationship Id="rId4" Type="http://schemas.openxmlformats.org/officeDocument/2006/relationships/hyperlink" Target="https://drive.google.com/file/d/1N4JKFgsghIWXaDOD-fACPnI5U4mLhr__/view" TargetMode="External"/><Relationship Id="rId9" Type="http://schemas.openxmlformats.org/officeDocument/2006/relationships/hyperlink" Target="https://drive.google.com/file/d/1aDCDmDwXzaLj6t0HeRJnGEK12s7P2PWG/view" TargetMode="External"/><Relationship Id="rId5" Type="http://schemas.openxmlformats.org/officeDocument/2006/relationships/image" Target="../media/image75.png"/><Relationship Id="rId6" Type="http://schemas.openxmlformats.org/officeDocument/2006/relationships/hyperlink" Target="https://drive.google.com/file/d/1aDCDmDwXzaLj6t0HeRJnGEK12s7P2PWG/view" TargetMode="External"/><Relationship Id="rId7" Type="http://schemas.openxmlformats.org/officeDocument/2006/relationships/image" Target="../media/image76.png"/><Relationship Id="rId8" Type="http://schemas.openxmlformats.org/officeDocument/2006/relationships/hyperlink" Target="https://drive.google.com/file/d/1aDCDmDwXzaLj6t0HeRJnGEK12s7P2PWG/view"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7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82.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33.png"/><Relationship Id="rId4" Type="http://schemas.openxmlformats.org/officeDocument/2006/relationships/image" Target="../media/image79.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81.jpg"/><Relationship Id="rId4" Type="http://schemas.openxmlformats.org/officeDocument/2006/relationships/image" Target="../media/image3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67.jpg"/><Relationship Id="rId4" Type="http://schemas.openxmlformats.org/officeDocument/2006/relationships/image" Target="../media/image80.png"/><Relationship Id="rId5" Type="http://schemas.openxmlformats.org/officeDocument/2006/relationships/image" Target="../media/image85.png"/><Relationship Id="rId6" Type="http://schemas.openxmlformats.org/officeDocument/2006/relationships/image" Target="../media/image86.png"/><Relationship Id="rId7" Type="http://schemas.openxmlformats.org/officeDocument/2006/relationships/image" Target="../media/image83.png"/><Relationship Id="rId8" Type="http://schemas.openxmlformats.org/officeDocument/2006/relationships/image" Target="../media/image8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33.png"/><Relationship Id="rId4" Type="http://schemas.openxmlformats.org/officeDocument/2006/relationships/image" Target="../media/image8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8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88.png"/><Relationship Id="rId4" Type="http://schemas.openxmlformats.org/officeDocument/2006/relationships/image" Target="../media/image6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33.png"/><Relationship Id="rId4" Type="http://schemas.openxmlformats.org/officeDocument/2006/relationships/image" Target="../media/image88.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88.png"/><Relationship Id="rId4" Type="http://schemas.openxmlformats.org/officeDocument/2006/relationships/image" Target="../media/image69.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image" Target="../media/image93.png"/><Relationship Id="rId4" Type="http://schemas.openxmlformats.org/officeDocument/2006/relationships/image" Target="../media/image91.png"/><Relationship Id="rId5" Type="http://schemas.openxmlformats.org/officeDocument/2006/relationships/image" Target="../media/image9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8.jpg"/><Relationship Id="rId4" Type="http://schemas.openxmlformats.org/officeDocument/2006/relationships/image" Target="../media/image19.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image" Target="../media/image88.png"/><Relationship Id="rId4" Type="http://schemas.openxmlformats.org/officeDocument/2006/relationships/image" Target="../media/image93.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 Id="rId3" Type="http://schemas.openxmlformats.org/officeDocument/2006/relationships/image" Target="../media/image88.png"/><Relationship Id="rId4" Type="http://schemas.openxmlformats.org/officeDocument/2006/relationships/image" Target="../media/image92.png"/><Relationship Id="rId5" Type="http://schemas.openxmlformats.org/officeDocument/2006/relationships/image" Target="../media/image98.png"/><Relationship Id="rId6" Type="http://schemas.openxmlformats.org/officeDocument/2006/relationships/image" Target="../media/image95.png"/><Relationship Id="rId7" Type="http://schemas.openxmlformats.org/officeDocument/2006/relationships/image" Target="../media/image97.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 Id="rId3" Type="http://schemas.openxmlformats.org/officeDocument/2006/relationships/image" Target="../media/image42.png"/><Relationship Id="rId4" Type="http://schemas.openxmlformats.org/officeDocument/2006/relationships/image" Target="../media/image88.png"/><Relationship Id="rId5" Type="http://schemas.openxmlformats.org/officeDocument/2006/relationships/image" Target="../media/image98.png"/><Relationship Id="rId6" Type="http://schemas.openxmlformats.org/officeDocument/2006/relationships/image" Target="../media/image95.png"/><Relationship Id="rId7" Type="http://schemas.openxmlformats.org/officeDocument/2006/relationships/image" Target="../media/image97.png"/><Relationship Id="rId8" Type="http://schemas.openxmlformats.org/officeDocument/2006/relationships/image" Target="../media/image92.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 Id="rId3" Type="http://schemas.openxmlformats.org/officeDocument/2006/relationships/image" Target="../media/image88.png"/><Relationship Id="rId4" Type="http://schemas.openxmlformats.org/officeDocument/2006/relationships/image" Target="../media/image91.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4.xml"/><Relationship Id="rId3" Type="http://schemas.openxmlformats.org/officeDocument/2006/relationships/image" Target="../media/image43.png"/><Relationship Id="rId4" Type="http://schemas.openxmlformats.org/officeDocument/2006/relationships/image" Target="../media/image138.png"/><Relationship Id="rId5" Type="http://schemas.openxmlformats.org/officeDocument/2006/relationships/image" Target="../media/image107.png"/><Relationship Id="rId6" Type="http://schemas.openxmlformats.org/officeDocument/2006/relationships/image" Target="../media/image103.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5.xml"/><Relationship Id="rId3" Type="http://schemas.openxmlformats.org/officeDocument/2006/relationships/image" Target="../media/image105.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6.xml"/><Relationship Id="rId3" Type="http://schemas.openxmlformats.org/officeDocument/2006/relationships/image" Target="../media/image108.jp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7.xml"/><Relationship Id="rId3" Type="http://schemas.openxmlformats.org/officeDocument/2006/relationships/image" Target="../media/image106.png"/><Relationship Id="rId4" Type="http://schemas.openxmlformats.org/officeDocument/2006/relationships/image" Target="../media/image104.png"/><Relationship Id="rId5" Type="http://schemas.openxmlformats.org/officeDocument/2006/relationships/image" Target="../media/image109.png"/><Relationship Id="rId6" Type="http://schemas.openxmlformats.org/officeDocument/2006/relationships/image" Target="../media/image111.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8.xml"/><Relationship Id="rId3" Type="http://schemas.openxmlformats.org/officeDocument/2006/relationships/image" Target="../media/image116.jp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9.xml"/><Relationship Id="rId3" Type="http://schemas.openxmlformats.org/officeDocument/2006/relationships/image" Target="../media/image115.jpg"/><Relationship Id="rId4" Type="http://schemas.openxmlformats.org/officeDocument/2006/relationships/image" Target="../media/image10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30.png"/><Relationship Id="rId4" Type="http://schemas.openxmlformats.org/officeDocument/2006/relationships/image" Target="../media/image19.jp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0.xml"/><Relationship Id="rId3" Type="http://schemas.openxmlformats.org/officeDocument/2006/relationships/image" Target="../media/image112.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1.xml"/><Relationship Id="rId3" Type="http://schemas.openxmlformats.org/officeDocument/2006/relationships/image" Target="../media/image118.png"/><Relationship Id="rId4" Type="http://schemas.openxmlformats.org/officeDocument/2006/relationships/image" Target="../media/image106.png"/><Relationship Id="rId5" Type="http://schemas.openxmlformats.org/officeDocument/2006/relationships/image" Target="../media/image104.png"/><Relationship Id="rId6" Type="http://schemas.openxmlformats.org/officeDocument/2006/relationships/image" Target="../media/image111.png"/></Relationships>
</file>

<file path=ppt/slides/_rels/slide52.xml.rels><?xml version="1.0" encoding="UTF-8" standalone="yes"?><Relationships xmlns="http://schemas.openxmlformats.org/package/2006/relationships"><Relationship Id="rId11" Type="http://schemas.openxmlformats.org/officeDocument/2006/relationships/image" Target="../media/image9.png"/><Relationship Id="rId10" Type="http://schemas.openxmlformats.org/officeDocument/2006/relationships/image" Target="../media/image53.png"/><Relationship Id="rId13" Type="http://schemas.openxmlformats.org/officeDocument/2006/relationships/image" Target="../media/image3.png"/><Relationship Id="rId12" Type="http://schemas.openxmlformats.org/officeDocument/2006/relationships/image" Target="../media/image45.png"/><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image" Target="../media/image10.png"/><Relationship Id="rId15" Type="http://schemas.openxmlformats.org/officeDocument/2006/relationships/image" Target="../media/image7.png"/><Relationship Id="rId14" Type="http://schemas.openxmlformats.org/officeDocument/2006/relationships/image" Target="../media/image12.png"/><Relationship Id="rId17" Type="http://schemas.openxmlformats.org/officeDocument/2006/relationships/image" Target="../media/image16.png"/><Relationship Id="rId16" Type="http://schemas.openxmlformats.org/officeDocument/2006/relationships/image" Target="../media/image13.png"/><Relationship Id="rId5" Type="http://schemas.openxmlformats.org/officeDocument/2006/relationships/image" Target="../media/image18.png"/><Relationship Id="rId6" Type="http://schemas.openxmlformats.org/officeDocument/2006/relationships/image" Target="../media/image4.png"/><Relationship Id="rId7" Type="http://schemas.openxmlformats.org/officeDocument/2006/relationships/image" Target="../media/image11.png"/><Relationship Id="rId8" Type="http://schemas.openxmlformats.org/officeDocument/2006/relationships/image" Target="../media/image14.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3.xml"/><Relationship Id="rId3" Type="http://schemas.openxmlformats.org/officeDocument/2006/relationships/image" Target="../media/image15.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4.xml"/><Relationship Id="rId3" Type="http://schemas.openxmlformats.org/officeDocument/2006/relationships/image" Target="../media/image135.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5.xml"/><Relationship Id="rId3" Type="http://schemas.openxmlformats.org/officeDocument/2006/relationships/image" Target="../media/image56.png"/><Relationship Id="rId4" Type="http://schemas.openxmlformats.org/officeDocument/2006/relationships/image" Target="../media/image140.png"/><Relationship Id="rId5" Type="http://schemas.openxmlformats.org/officeDocument/2006/relationships/image" Target="../media/image136.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6.xml"/><Relationship Id="rId3" Type="http://schemas.openxmlformats.org/officeDocument/2006/relationships/image" Target="../media/image13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44.png"/><Relationship Id="rId4" Type="http://schemas.openxmlformats.org/officeDocument/2006/relationships/image" Target="../media/image21.png"/><Relationship Id="rId5" Type="http://schemas.openxmlformats.org/officeDocument/2006/relationships/image" Target="../media/image20.png"/><Relationship Id="rId6" Type="http://schemas.openxmlformats.org/officeDocument/2006/relationships/image" Target="../media/image23.png"/><Relationship Id="rId7" Type="http://schemas.openxmlformats.org/officeDocument/2006/relationships/image" Target="../media/image2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7.jpg"/><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5.png"/><Relationship Id="rId4" Type="http://schemas.openxmlformats.org/officeDocument/2006/relationships/image" Target="../media/image26.png"/><Relationship Id="rId5"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 name="Shape 55"/>
        <p:cNvGrpSpPr/>
        <p:nvPr/>
      </p:nvGrpSpPr>
      <p:grpSpPr>
        <a:xfrm>
          <a:off x="0" y="0"/>
          <a:ext cx="0" cy="0"/>
          <a:chOff x="0" y="0"/>
          <a:chExt cx="0" cy="0"/>
        </a:xfrm>
      </p:grpSpPr>
      <p:pic>
        <p:nvPicPr>
          <p:cNvPr id="56" name="Google Shape;56;p1"/>
          <p:cNvPicPr preferRelativeResize="0"/>
          <p:nvPr/>
        </p:nvPicPr>
        <p:blipFill rotWithShape="1">
          <a:blip r:embed="rId3">
            <a:alphaModFix/>
          </a:blip>
          <a:srcRect b="0" l="0" r="0" t="0"/>
          <a:stretch/>
        </p:blipFill>
        <p:spPr>
          <a:xfrm>
            <a:off x="4795526" y="0"/>
            <a:ext cx="7396474" cy="6858000"/>
          </a:xfrm>
          <a:prstGeom prst="rect">
            <a:avLst/>
          </a:prstGeom>
          <a:noFill/>
          <a:ln>
            <a:noFill/>
          </a:ln>
        </p:spPr>
      </p:pic>
      <p:sp>
        <p:nvSpPr>
          <p:cNvPr id="57" name="Google Shape;57;p1"/>
          <p:cNvSpPr/>
          <p:nvPr/>
        </p:nvSpPr>
        <p:spPr>
          <a:xfrm>
            <a:off x="-2" y="0"/>
            <a:ext cx="8714232"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GB" sz="1800" u="none" cap="none" strike="noStrike">
                <a:solidFill>
                  <a:schemeClr val="lt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p:txBody>
      </p:sp>
      <p:pic>
        <p:nvPicPr>
          <p:cNvPr id="58" name="Google Shape;58;p1"/>
          <p:cNvPicPr preferRelativeResize="0"/>
          <p:nvPr/>
        </p:nvPicPr>
        <p:blipFill rotWithShape="1">
          <a:blip r:embed="rId4">
            <a:alphaModFix/>
          </a:blip>
          <a:srcRect b="0" l="0" r="0" t="0"/>
          <a:stretch/>
        </p:blipFill>
        <p:spPr>
          <a:xfrm>
            <a:off x="983432" y="751567"/>
            <a:ext cx="1584176" cy="753890"/>
          </a:xfrm>
          <a:prstGeom prst="rect">
            <a:avLst/>
          </a:prstGeom>
          <a:noFill/>
          <a:ln>
            <a:noFill/>
          </a:ln>
        </p:spPr>
      </p:pic>
      <p:pic>
        <p:nvPicPr>
          <p:cNvPr id="59" name="Google Shape;59;p1"/>
          <p:cNvPicPr preferRelativeResize="0"/>
          <p:nvPr/>
        </p:nvPicPr>
        <p:blipFill rotWithShape="1">
          <a:blip r:embed="rId5">
            <a:alphaModFix/>
          </a:blip>
          <a:srcRect b="0" l="0" r="63933" t="0"/>
          <a:stretch/>
        </p:blipFill>
        <p:spPr>
          <a:xfrm>
            <a:off x="7708347" y="1739154"/>
            <a:ext cx="1005885" cy="1368612"/>
          </a:xfrm>
          <a:prstGeom prst="rect">
            <a:avLst/>
          </a:prstGeom>
          <a:noFill/>
          <a:ln>
            <a:noFill/>
          </a:ln>
        </p:spPr>
      </p:pic>
      <p:sp>
        <p:nvSpPr>
          <p:cNvPr id="60" name="Google Shape;60;p1"/>
          <p:cNvSpPr/>
          <p:nvPr/>
        </p:nvSpPr>
        <p:spPr>
          <a:xfrm>
            <a:off x="2602800" y="4313200"/>
            <a:ext cx="12204700" cy="2871606"/>
          </a:xfrm>
          <a:custGeom>
            <a:rect b="b" l="l" r="r" t="t"/>
            <a:pathLst>
              <a:path extrusionOk="0" h="2871606" w="12204700">
                <a:moveTo>
                  <a:pt x="0" y="1093606"/>
                </a:moveTo>
                <a:cubicBezTo>
                  <a:pt x="6047316" y="3493906"/>
                  <a:pt x="5395383" y="-256827"/>
                  <a:pt x="7493000" y="14106"/>
                </a:cubicBezTo>
                <a:cubicBezTo>
                  <a:pt x="9590617" y="285039"/>
                  <a:pt x="7605183" y="2615489"/>
                  <a:pt x="12204700" y="2871606"/>
                </a:cubicBezTo>
              </a:path>
            </a:pathLst>
          </a:custGeom>
          <a:noFill/>
          <a:ln cap="flat" cmpd="sng" w="15875">
            <a:solidFill>
              <a:srgbClr val="F2F2F2">
                <a:alpha val="65490"/>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1" name="Google Shape;61;p1"/>
          <p:cNvSpPr txBox="1"/>
          <p:nvPr>
            <p:ph type="ctrTitle"/>
          </p:nvPr>
        </p:nvSpPr>
        <p:spPr>
          <a:xfrm>
            <a:off x="859894" y="5224200"/>
            <a:ext cx="7854337" cy="814497"/>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3200"/>
              <a:buFont typeface="Calibri"/>
              <a:buNone/>
            </a:pPr>
            <a:r>
              <a:rPr b="0" i="0" lang="en-GB" sz="3200" u="none" cap="none" strike="noStrike">
                <a:solidFill>
                  <a:schemeClr val="accent1"/>
                </a:solidFill>
                <a:latin typeface="Calibri"/>
                <a:ea typeface="Calibri"/>
                <a:cs typeface="Calibri"/>
                <a:sym typeface="Calibri"/>
              </a:rPr>
              <a:t>Getting to know Nobi</a:t>
            </a:r>
            <a:br>
              <a:rPr b="0" i="0" lang="en-GB" sz="3200" u="none" cap="none" strike="noStrike">
                <a:solidFill>
                  <a:schemeClr val="dk2"/>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preparing for practical use</a:t>
            </a:r>
            <a:endParaRPr b="0" i="0" sz="1600" u="none" cap="none" strike="noStrike">
              <a:solidFill>
                <a:schemeClr val="accent1"/>
              </a:solidFill>
              <a:latin typeface="Calibri"/>
              <a:ea typeface="Calibri"/>
              <a:cs typeface="Calibri"/>
              <a:sym typeface="Calibri"/>
            </a:endParaRPr>
          </a:p>
        </p:txBody>
      </p:sp>
      <p:sp>
        <p:nvSpPr>
          <p:cNvPr id="62" name="Google Shape;62;p1"/>
          <p:cNvSpPr/>
          <p:nvPr/>
        </p:nvSpPr>
        <p:spPr>
          <a:xfrm>
            <a:off x="8714231" y="0"/>
            <a:ext cx="190081" cy="6858000"/>
          </a:xfrm>
          <a:prstGeom prst="rect">
            <a:avLst/>
          </a:prstGeom>
          <a:gradFill>
            <a:gsLst>
              <a:gs pos="0">
                <a:srgbClr val="272728">
                  <a:alpha val="21960"/>
                </a:srgbClr>
              </a:gs>
              <a:gs pos="83000">
                <a:srgbClr val="272728">
                  <a:alpha val="0"/>
                </a:srgbClr>
              </a:gs>
              <a:gs pos="100000">
                <a:srgbClr val="272728">
                  <a:alpha val="0"/>
                </a:srgbClr>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6" name="Shape 436"/>
        <p:cNvGrpSpPr/>
        <p:nvPr/>
      </p:nvGrpSpPr>
      <p:grpSpPr>
        <a:xfrm>
          <a:off x="0" y="0"/>
          <a:ext cx="0" cy="0"/>
          <a:chOff x="0" y="0"/>
          <a:chExt cx="0" cy="0"/>
        </a:xfrm>
      </p:grpSpPr>
      <p:sp>
        <p:nvSpPr>
          <p:cNvPr id="437" name="Google Shape;437;p9"/>
          <p:cNvSpPr/>
          <p:nvPr/>
        </p:nvSpPr>
        <p:spPr>
          <a:xfrm>
            <a:off x="0" y="12125"/>
            <a:ext cx="7919572" cy="6858000"/>
          </a:xfrm>
          <a:prstGeom prst="rect">
            <a:avLst/>
          </a:prstGeom>
          <a:solidFill>
            <a:schemeClr val="lt2">
              <a:alpha val="2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38" name="Google Shape;438;p9"/>
          <p:cNvSpPr/>
          <p:nvPr/>
        </p:nvSpPr>
        <p:spPr>
          <a:xfrm>
            <a:off x="789594" y="2585307"/>
            <a:ext cx="3074193" cy="2715902"/>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39" name="Google Shape;439;p9"/>
          <p:cNvSpPr/>
          <p:nvPr/>
        </p:nvSpPr>
        <p:spPr>
          <a:xfrm>
            <a:off x="4056748" y="2585307"/>
            <a:ext cx="3074193" cy="2715902"/>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40" name="Google Shape;440;p9"/>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2. Fall detection - An alert is being sent to a caregiver</a:t>
            </a:r>
            <a:endParaRPr b="0" i="0" sz="1400" u="none" cap="none" strike="noStrike">
              <a:solidFill>
                <a:srgbClr val="000000"/>
              </a:solidFill>
              <a:latin typeface="Arial"/>
              <a:ea typeface="Arial"/>
              <a:cs typeface="Arial"/>
              <a:sym typeface="Arial"/>
            </a:endParaRPr>
          </a:p>
        </p:txBody>
      </p:sp>
      <p:sp>
        <p:nvSpPr>
          <p:cNvPr id="441" name="Google Shape;441;p9"/>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Possible </a:t>
            </a:r>
            <a:r>
              <a:rPr b="0" i="0" lang="en-GB" sz="27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11"/>
                  </a:ext>
                </a:extLst>
              </a:rPr>
              <a:t>notifications</a:t>
            </a:r>
            <a:r>
              <a:rPr b="0" i="0" lang="en-GB" sz="2700" u="none" cap="none" strike="noStrike">
                <a:solidFill>
                  <a:schemeClr val="accent1"/>
                </a:solidFill>
                <a:latin typeface="Calibri"/>
                <a:ea typeface="Calibri"/>
                <a:cs typeface="Calibri"/>
                <a:sym typeface="Calibri"/>
              </a:rPr>
              <a:t> after a fall</a:t>
            </a:r>
            <a:endParaRPr b="0" i="0" sz="1400" u="none" cap="none" strike="noStrike">
              <a:solidFill>
                <a:srgbClr val="000000"/>
              </a:solidFill>
              <a:latin typeface="Arial"/>
              <a:ea typeface="Arial"/>
              <a:cs typeface="Arial"/>
              <a:sym typeface="Arial"/>
            </a:endParaRPr>
          </a:p>
        </p:txBody>
      </p:sp>
      <p:sp>
        <p:nvSpPr>
          <p:cNvPr id="442" name="Google Shape;442;p9"/>
          <p:cNvSpPr txBox="1"/>
          <p:nvPr/>
        </p:nvSpPr>
        <p:spPr>
          <a:xfrm>
            <a:off x="748133" y="1905219"/>
            <a:ext cx="6533860"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rPr b="0" i="0" lang="en-GB" sz="1800" u="none" cap="none" strike="noStrike">
                <a:solidFill>
                  <a:schemeClr val="accent1"/>
                </a:solidFill>
                <a:latin typeface="Calibri"/>
                <a:ea typeface="Calibri"/>
                <a:cs typeface="Calibri"/>
                <a:sym typeface="Calibri"/>
              </a:rPr>
              <a:t>When Nobi detects a fall, you will be alerted via:</a:t>
            </a:r>
            <a:endParaRPr b="0" i="0" sz="1800" u="none" cap="none" strike="noStrike">
              <a:solidFill>
                <a:schemeClr val="accent2"/>
              </a:solidFill>
              <a:latin typeface="Calibri"/>
              <a:ea typeface="Calibri"/>
              <a:cs typeface="Calibri"/>
              <a:sym typeface="Calibri"/>
            </a:endParaRPr>
          </a:p>
        </p:txBody>
      </p:sp>
      <p:sp>
        <p:nvSpPr>
          <p:cNvPr id="443" name="Google Shape;443;p9"/>
          <p:cNvSpPr txBox="1"/>
          <p:nvPr/>
        </p:nvSpPr>
        <p:spPr>
          <a:xfrm>
            <a:off x="771737" y="2846222"/>
            <a:ext cx="3109906" cy="443198"/>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600"/>
              <a:buFont typeface="Arial"/>
              <a:buNone/>
            </a:pPr>
            <a:r>
              <a:rPr b="0" i="0" lang="en-GB" sz="1600" u="none" cap="none" strike="noStrike">
                <a:solidFill>
                  <a:schemeClr val="accent1"/>
                </a:solidFill>
                <a:latin typeface="Calibri"/>
                <a:ea typeface="Calibri"/>
                <a:cs typeface="Calibri"/>
                <a:sym typeface="Calibri"/>
              </a:rPr>
              <a:t>A telephone call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or your nurse call system</a:t>
            </a:r>
            <a:endParaRPr b="0" i="0" sz="1400" u="none" cap="none" strike="noStrike">
              <a:solidFill>
                <a:srgbClr val="000000"/>
              </a:solidFill>
              <a:latin typeface="Arial"/>
              <a:ea typeface="Arial"/>
              <a:cs typeface="Arial"/>
              <a:sym typeface="Arial"/>
            </a:endParaRPr>
          </a:p>
        </p:txBody>
      </p:sp>
      <p:pic>
        <p:nvPicPr>
          <p:cNvPr id="444" name="Google Shape;444;p9"/>
          <p:cNvPicPr preferRelativeResize="0"/>
          <p:nvPr/>
        </p:nvPicPr>
        <p:blipFill rotWithShape="1">
          <a:blip r:embed="rId3">
            <a:alphaModFix/>
          </a:blip>
          <a:srcRect b="0" l="0" r="0" t="0"/>
          <a:stretch/>
        </p:blipFill>
        <p:spPr>
          <a:xfrm>
            <a:off x="7752184" y="0"/>
            <a:ext cx="4446166" cy="6858000"/>
          </a:xfrm>
          <a:prstGeom prst="rect">
            <a:avLst/>
          </a:prstGeom>
          <a:noFill/>
          <a:ln>
            <a:noFill/>
          </a:ln>
        </p:spPr>
      </p:pic>
      <p:sp>
        <p:nvSpPr>
          <p:cNvPr id="445" name="Google Shape;445;p9"/>
          <p:cNvSpPr txBox="1"/>
          <p:nvPr/>
        </p:nvSpPr>
        <p:spPr>
          <a:xfrm>
            <a:off x="4488389" y="2936048"/>
            <a:ext cx="2210911" cy="221599"/>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600"/>
              <a:buFont typeface="Arial"/>
              <a:buNone/>
            </a:pPr>
            <a:r>
              <a:rPr b="0" i="0" lang="en-GB" sz="1600" u="none" cap="none" strike="noStrike">
                <a:solidFill>
                  <a:schemeClr val="accent1"/>
                </a:solidFill>
                <a:latin typeface="Calibri"/>
                <a:ea typeface="Calibri"/>
                <a:cs typeface="Calibri"/>
                <a:sym typeface="Calibri"/>
              </a:rPr>
              <a:t>+ optional via:</a:t>
            </a:r>
            <a:endParaRPr b="0" i="0" sz="1400" u="none" cap="none" strike="noStrike">
              <a:solidFill>
                <a:srgbClr val="000000"/>
              </a:solidFill>
              <a:latin typeface="Arial"/>
              <a:ea typeface="Arial"/>
              <a:cs typeface="Arial"/>
              <a:sym typeface="Arial"/>
            </a:endParaRPr>
          </a:p>
        </p:txBody>
      </p:sp>
      <p:sp>
        <p:nvSpPr>
          <p:cNvPr id="446" name="Google Shape;446;p9"/>
          <p:cNvSpPr txBox="1"/>
          <p:nvPr/>
        </p:nvSpPr>
        <p:spPr>
          <a:xfrm>
            <a:off x="4554247" y="4451291"/>
            <a:ext cx="1089900" cy="246300"/>
          </a:xfrm>
          <a:prstGeom prst="rect">
            <a:avLst/>
          </a:prstGeom>
          <a:noFill/>
          <a:ln>
            <a:noFill/>
          </a:ln>
        </p:spPr>
        <p:txBody>
          <a:bodyPr anchorCtr="0" anchor="t" bIns="0" lIns="0" spcFirstLastPara="1" rIns="0" wrap="square" tIns="0">
            <a:spAutoFit/>
          </a:bodyPr>
          <a:lstStyle/>
          <a:p>
            <a:pPr indent="0" lvl="0" marL="0" marR="0" rtl="0" algn="ctr">
              <a:lnSpc>
                <a:spcPct val="150000"/>
              </a:lnSpc>
              <a:spcBef>
                <a:spcPts val="0"/>
              </a:spcBef>
              <a:spcAft>
                <a:spcPts val="0"/>
              </a:spcAft>
              <a:buClr>
                <a:srgbClr val="000000"/>
              </a:buClr>
              <a:buSzPts val="1600"/>
              <a:buFont typeface="Arial"/>
              <a:buNone/>
            </a:pPr>
            <a:r>
              <a:rPr b="0" i="0" lang="en-GB" sz="1600" u="none" cap="none" strike="noStrike">
                <a:solidFill>
                  <a:schemeClr val="accent1"/>
                </a:solidFill>
                <a:latin typeface="Calibri"/>
                <a:ea typeface="Calibri"/>
                <a:cs typeface="Calibri"/>
                <a:sym typeface="Calibri"/>
              </a:rPr>
              <a:t>Mail</a:t>
            </a:r>
            <a:endParaRPr b="0" i="0" sz="1400" u="none" cap="none" strike="noStrike">
              <a:solidFill>
                <a:srgbClr val="000000"/>
              </a:solidFill>
              <a:latin typeface="Arial"/>
              <a:ea typeface="Arial"/>
              <a:cs typeface="Arial"/>
              <a:sym typeface="Arial"/>
            </a:endParaRPr>
          </a:p>
        </p:txBody>
      </p:sp>
      <p:sp>
        <p:nvSpPr>
          <p:cNvPr id="447" name="Google Shape;447;p9"/>
          <p:cNvSpPr txBox="1"/>
          <p:nvPr/>
        </p:nvSpPr>
        <p:spPr>
          <a:xfrm>
            <a:off x="5525022" y="4451291"/>
            <a:ext cx="1089900" cy="246300"/>
          </a:xfrm>
          <a:prstGeom prst="rect">
            <a:avLst/>
          </a:prstGeom>
          <a:noFill/>
          <a:ln>
            <a:noFill/>
          </a:ln>
        </p:spPr>
        <p:txBody>
          <a:bodyPr anchorCtr="0" anchor="t" bIns="0" lIns="0" spcFirstLastPara="1" rIns="0" wrap="square" tIns="0">
            <a:spAutoFit/>
          </a:bodyPr>
          <a:lstStyle/>
          <a:p>
            <a:pPr indent="0" lvl="0" marL="0" marR="0" rtl="0" algn="ctr">
              <a:lnSpc>
                <a:spcPct val="150000"/>
              </a:lnSpc>
              <a:spcBef>
                <a:spcPts val="0"/>
              </a:spcBef>
              <a:spcAft>
                <a:spcPts val="0"/>
              </a:spcAft>
              <a:buClr>
                <a:srgbClr val="000000"/>
              </a:buClr>
              <a:buSzPts val="1600"/>
              <a:buFont typeface="Arial"/>
              <a:buNone/>
            </a:pPr>
            <a:r>
              <a:rPr b="0" i="0" lang="en-GB" sz="1600" u="none" cap="none" strike="noStrike">
                <a:solidFill>
                  <a:schemeClr val="accent1"/>
                </a:solidFill>
                <a:latin typeface="Calibri"/>
                <a:ea typeface="Calibri"/>
                <a:cs typeface="Calibri"/>
                <a:sym typeface="Calibri"/>
              </a:rPr>
              <a:t>App</a:t>
            </a:r>
            <a:endParaRPr b="0" i="0" sz="1400" u="none" cap="none" strike="noStrike">
              <a:solidFill>
                <a:srgbClr val="000000"/>
              </a:solidFill>
              <a:latin typeface="Arial"/>
              <a:ea typeface="Arial"/>
              <a:cs typeface="Arial"/>
              <a:sym typeface="Arial"/>
            </a:endParaRPr>
          </a:p>
        </p:txBody>
      </p:sp>
      <p:sp>
        <p:nvSpPr>
          <p:cNvPr id="448" name="Google Shape;448;p9"/>
          <p:cNvSpPr txBox="1"/>
          <p:nvPr/>
        </p:nvSpPr>
        <p:spPr>
          <a:xfrm>
            <a:off x="1455718" y="4692830"/>
            <a:ext cx="1688917" cy="276999"/>
          </a:xfrm>
          <a:prstGeom prst="rect">
            <a:avLst/>
          </a:prstGeom>
          <a:noFill/>
          <a:ln>
            <a:noFill/>
          </a:ln>
        </p:spPr>
        <p:txBody>
          <a:bodyPr anchorCtr="0" anchor="t" bIns="0" lIns="0" spcFirstLastPara="1" rIns="0" wrap="square" tIns="0">
            <a:spAutoFit/>
          </a:bodyPr>
          <a:lstStyle/>
          <a:p>
            <a:pPr indent="0" lvl="0" marL="0" marR="0" rtl="0" algn="ctr">
              <a:lnSpc>
                <a:spcPct val="150000"/>
              </a:lnSpc>
              <a:spcBef>
                <a:spcPts val="0"/>
              </a:spcBef>
              <a:spcAft>
                <a:spcPts val="0"/>
              </a:spcAft>
              <a:buClr>
                <a:srgbClr val="000000"/>
              </a:buClr>
              <a:buSzPts val="1200"/>
              <a:buFont typeface="Arial"/>
              <a:buNone/>
            </a:pPr>
            <a:r>
              <a:rPr b="0" i="0" lang="en-GB" sz="1200" u="none" cap="none" strike="noStrike">
                <a:solidFill>
                  <a:schemeClr val="accent1"/>
                </a:solidFill>
                <a:latin typeface="Calibri"/>
                <a:ea typeface="Calibri"/>
                <a:cs typeface="Calibri"/>
                <a:sym typeface="Calibri"/>
              </a:rPr>
              <a:t>opt for one of both</a:t>
            </a:r>
            <a:endParaRPr b="0" i="0" sz="1400" u="none" cap="none" strike="noStrike">
              <a:solidFill>
                <a:srgbClr val="000000"/>
              </a:solidFill>
              <a:latin typeface="Arial"/>
              <a:ea typeface="Arial"/>
              <a:cs typeface="Arial"/>
              <a:sym typeface="Arial"/>
            </a:endParaRPr>
          </a:p>
        </p:txBody>
      </p:sp>
      <p:pic>
        <p:nvPicPr>
          <p:cNvPr id="449" name="Google Shape;449;p9"/>
          <p:cNvPicPr preferRelativeResize="0"/>
          <p:nvPr/>
        </p:nvPicPr>
        <p:blipFill rotWithShape="1">
          <a:blip r:embed="rId4">
            <a:alphaModFix/>
          </a:blip>
          <a:srcRect b="0" l="0" r="0" t="0"/>
          <a:stretch/>
        </p:blipFill>
        <p:spPr>
          <a:xfrm>
            <a:off x="4714294" y="3729989"/>
            <a:ext cx="732238" cy="732238"/>
          </a:xfrm>
          <a:prstGeom prst="rect">
            <a:avLst/>
          </a:prstGeom>
          <a:noFill/>
          <a:ln>
            <a:noFill/>
          </a:ln>
        </p:spPr>
      </p:pic>
      <p:pic>
        <p:nvPicPr>
          <p:cNvPr id="450" name="Google Shape;450;p9"/>
          <p:cNvPicPr preferRelativeResize="0"/>
          <p:nvPr/>
        </p:nvPicPr>
        <p:blipFill rotWithShape="1">
          <a:blip r:embed="rId5">
            <a:alphaModFix/>
          </a:blip>
          <a:srcRect b="0" l="0" r="0" t="0"/>
          <a:stretch/>
        </p:blipFill>
        <p:spPr>
          <a:xfrm>
            <a:off x="1793354" y="3380238"/>
            <a:ext cx="1278310" cy="1278310"/>
          </a:xfrm>
          <a:prstGeom prst="rect">
            <a:avLst/>
          </a:prstGeom>
          <a:noFill/>
          <a:ln>
            <a:noFill/>
          </a:ln>
        </p:spPr>
      </p:pic>
      <p:pic>
        <p:nvPicPr>
          <p:cNvPr id="451" name="Google Shape;451;p9"/>
          <p:cNvPicPr preferRelativeResize="0"/>
          <p:nvPr/>
        </p:nvPicPr>
        <p:blipFill rotWithShape="1">
          <a:blip r:embed="rId6">
            <a:alphaModFix/>
          </a:blip>
          <a:srcRect b="0" l="0" r="0" t="0"/>
          <a:stretch/>
        </p:blipFill>
        <p:spPr>
          <a:xfrm>
            <a:off x="5692019" y="3717164"/>
            <a:ext cx="755808" cy="755808"/>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5" name="Shape 455"/>
        <p:cNvGrpSpPr/>
        <p:nvPr/>
      </p:nvGrpSpPr>
      <p:grpSpPr>
        <a:xfrm>
          <a:off x="0" y="0"/>
          <a:ext cx="0" cy="0"/>
          <a:chOff x="0" y="0"/>
          <a:chExt cx="0" cy="0"/>
        </a:xfrm>
      </p:grpSpPr>
      <p:sp>
        <p:nvSpPr>
          <p:cNvPr id="456" name="Google Shape;456;p10"/>
          <p:cNvSpPr/>
          <p:nvPr/>
        </p:nvSpPr>
        <p:spPr>
          <a:xfrm>
            <a:off x="-9284" y="0"/>
            <a:ext cx="7533084" cy="6858000"/>
          </a:xfrm>
          <a:prstGeom prst="rect">
            <a:avLst/>
          </a:prstGeom>
          <a:solidFill>
            <a:schemeClr val="lt2">
              <a:alpha val="2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57" name="Google Shape;457;p10"/>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2. Fall detection - An alert is being sent to a caregiver</a:t>
            </a:r>
            <a:endParaRPr b="0" i="0" sz="1400" u="none" cap="none" strike="noStrike">
              <a:solidFill>
                <a:srgbClr val="000000"/>
              </a:solidFill>
              <a:latin typeface="Arial"/>
              <a:ea typeface="Arial"/>
              <a:cs typeface="Arial"/>
              <a:sym typeface="Arial"/>
            </a:endParaRPr>
          </a:p>
        </p:txBody>
      </p:sp>
      <p:sp>
        <p:nvSpPr>
          <p:cNvPr id="458" name="Google Shape;458;p10"/>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Option 1 - telephone call</a:t>
            </a:r>
            <a:endParaRPr b="0" i="0" sz="1400" u="none" cap="none" strike="noStrike">
              <a:solidFill>
                <a:srgbClr val="000000"/>
              </a:solidFill>
              <a:latin typeface="Arial"/>
              <a:ea typeface="Arial"/>
              <a:cs typeface="Arial"/>
              <a:sym typeface="Arial"/>
            </a:endParaRPr>
          </a:p>
        </p:txBody>
      </p:sp>
      <p:sp>
        <p:nvSpPr>
          <p:cNvPr id="459" name="Google Shape;459;p10"/>
          <p:cNvSpPr txBox="1"/>
          <p:nvPr/>
        </p:nvSpPr>
        <p:spPr>
          <a:xfrm>
            <a:off x="735773" y="1589596"/>
            <a:ext cx="5904376"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2800"/>
              <a:buFont typeface="Calibri"/>
              <a:buNone/>
            </a:pPr>
            <a:r>
              <a:rPr b="1" i="0" lang="en-GB" sz="2800" u="none" cap="none" strike="noStrike">
                <a:solidFill>
                  <a:schemeClr val="accent1"/>
                </a:solidFill>
                <a:latin typeface="Calibri"/>
                <a:ea typeface="Calibri"/>
                <a:cs typeface="Calibri"/>
                <a:sym typeface="Calibri"/>
              </a:rPr>
              <a:t>Nobi calls you</a:t>
            </a:r>
            <a:endParaRPr b="0" i="0" sz="1800" u="none" cap="none" strike="noStrike">
              <a:solidFill>
                <a:schemeClr val="accent2"/>
              </a:solidFill>
              <a:latin typeface="Calibri"/>
              <a:ea typeface="Calibri"/>
              <a:cs typeface="Calibri"/>
              <a:sym typeface="Calibri"/>
            </a:endParaRPr>
          </a:p>
        </p:txBody>
      </p:sp>
      <p:sp>
        <p:nvSpPr>
          <p:cNvPr id="460" name="Google Shape;460;p10"/>
          <p:cNvSpPr/>
          <p:nvPr/>
        </p:nvSpPr>
        <p:spPr>
          <a:xfrm>
            <a:off x="7536160" y="0"/>
            <a:ext cx="4655840"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61" name="Google Shape;461;p10"/>
          <p:cNvSpPr/>
          <p:nvPr/>
        </p:nvSpPr>
        <p:spPr>
          <a:xfrm>
            <a:off x="8663568" y="952537"/>
            <a:ext cx="3024336" cy="762294"/>
          </a:xfrm>
          <a:prstGeom prst="wedgeRoundRectCallout">
            <a:avLst>
              <a:gd fmla="val 8615" name="adj1"/>
              <a:gd fmla="val 94744" name="adj2"/>
              <a:gd fmla="val 16667" name="adj3"/>
            </a:avLst>
          </a:prstGeom>
          <a:solidFill>
            <a:schemeClr val="lt1">
              <a:alpha val="5098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rPr b="1" i="0" lang="en-GB" sz="1600" u="none" cap="none" strike="noStrike">
                <a:solidFill>
                  <a:schemeClr val="accent1"/>
                </a:solidFill>
                <a:latin typeface="Calibri"/>
                <a:ea typeface="Calibri"/>
                <a:cs typeface="Calibri"/>
                <a:sym typeface="Calibri"/>
              </a:rPr>
              <a:t>“Mr Peters, this is Irene. </a:t>
            </a:r>
            <a:br>
              <a:rPr b="1" i="0" lang="en-GB" sz="1600" u="none" cap="none" strike="noStrike">
                <a:solidFill>
                  <a:schemeClr val="accent1"/>
                </a:solidFill>
                <a:latin typeface="Calibri"/>
                <a:ea typeface="Calibri"/>
                <a:cs typeface="Calibri"/>
                <a:sym typeface="Calibri"/>
              </a:rPr>
            </a:br>
            <a:r>
              <a:rPr b="1" i="0" lang="en-GB" sz="1600" u="none" cap="none" strike="noStrike">
                <a:solidFill>
                  <a:schemeClr val="accent1"/>
                </a:solidFill>
                <a:latin typeface="Calibri"/>
                <a:ea typeface="Calibri"/>
                <a:cs typeface="Calibri"/>
                <a:sym typeface="Calibri"/>
              </a:rPr>
              <a:t>I understand you fell?”</a:t>
            </a:r>
            <a:endParaRPr b="0" i="0" sz="1600" u="none" cap="none" strike="noStrike">
              <a:solidFill>
                <a:schemeClr val="lt1"/>
              </a:solidFill>
              <a:latin typeface="Calibri"/>
              <a:ea typeface="Calibri"/>
              <a:cs typeface="Calibri"/>
              <a:sym typeface="Calibri"/>
            </a:endParaRPr>
          </a:p>
        </p:txBody>
      </p:sp>
      <p:sp>
        <p:nvSpPr>
          <p:cNvPr id="462" name="Google Shape;462;p10"/>
          <p:cNvSpPr/>
          <p:nvPr/>
        </p:nvSpPr>
        <p:spPr>
          <a:xfrm>
            <a:off x="8087504" y="1955442"/>
            <a:ext cx="1872209" cy="613899"/>
          </a:xfrm>
          <a:prstGeom prst="wedgeRoundRectCallout">
            <a:avLst>
              <a:gd fmla="val -8134" name="adj1"/>
              <a:gd fmla="val 103339" name="adj2"/>
              <a:gd fmla="val 16667" name="adj3"/>
            </a:avLst>
          </a:prstGeom>
          <a:solidFill>
            <a:schemeClr val="lt1">
              <a:alpha val="8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rPr b="1" i="0" lang="en-GB" sz="1600" u="none" cap="none" strike="noStrike">
                <a:solidFill>
                  <a:schemeClr val="accent1"/>
                </a:solidFill>
                <a:latin typeface="Calibri"/>
                <a:ea typeface="Calibri"/>
                <a:cs typeface="Calibri"/>
                <a:sym typeface="Calibri"/>
              </a:rPr>
              <a:t>“Yes, I need help. My knee…”</a:t>
            </a:r>
            <a:endParaRPr b="0" i="0" sz="1600" u="none" cap="none" strike="noStrike">
              <a:solidFill>
                <a:schemeClr val="lt1"/>
              </a:solidFill>
              <a:latin typeface="Calibri"/>
              <a:ea typeface="Calibri"/>
              <a:cs typeface="Calibri"/>
              <a:sym typeface="Calibri"/>
            </a:endParaRPr>
          </a:p>
        </p:txBody>
      </p:sp>
      <p:sp>
        <p:nvSpPr>
          <p:cNvPr id="463" name="Google Shape;463;p10"/>
          <p:cNvSpPr/>
          <p:nvPr/>
        </p:nvSpPr>
        <p:spPr>
          <a:xfrm>
            <a:off x="9095616" y="2792136"/>
            <a:ext cx="2592288" cy="762294"/>
          </a:xfrm>
          <a:prstGeom prst="wedgeRoundRectCallout">
            <a:avLst>
              <a:gd fmla="val 8615" name="adj1"/>
              <a:gd fmla="val 94744" name="adj2"/>
              <a:gd fmla="val 16667" name="adj3"/>
            </a:avLst>
          </a:prstGeom>
          <a:solidFill>
            <a:schemeClr val="lt1">
              <a:alpha val="5098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rPr b="1" i="0" lang="en-GB" sz="1600" u="none" cap="none" strike="noStrike">
                <a:solidFill>
                  <a:schemeClr val="accent1"/>
                </a:solidFill>
                <a:latin typeface="Calibri"/>
                <a:ea typeface="Calibri"/>
                <a:cs typeface="Calibri"/>
                <a:sym typeface="Calibri"/>
              </a:rPr>
              <a:t>“I’ll be there right away, </a:t>
            </a:r>
            <a:br>
              <a:rPr b="1" i="0" lang="en-GB" sz="1600" u="none" cap="none" strike="noStrike">
                <a:solidFill>
                  <a:schemeClr val="accent1"/>
                </a:solidFill>
                <a:latin typeface="Calibri"/>
                <a:ea typeface="Calibri"/>
                <a:cs typeface="Calibri"/>
                <a:sym typeface="Calibri"/>
              </a:rPr>
            </a:br>
            <a:r>
              <a:rPr b="1" i="0" lang="en-GB" sz="1600" u="none" cap="none" strike="noStrike">
                <a:solidFill>
                  <a:schemeClr val="accent1"/>
                </a:solidFill>
                <a:latin typeface="Calibri"/>
                <a:ea typeface="Calibri"/>
                <a:cs typeface="Calibri"/>
                <a:sym typeface="Calibri"/>
              </a:rPr>
              <a:t>it’s alright.”</a:t>
            </a:r>
            <a:endParaRPr b="0" i="0" sz="1600" u="none" cap="none" strike="noStrike">
              <a:solidFill>
                <a:schemeClr val="lt1"/>
              </a:solidFill>
              <a:latin typeface="Calibri"/>
              <a:ea typeface="Calibri"/>
              <a:cs typeface="Calibri"/>
              <a:sym typeface="Calibri"/>
            </a:endParaRPr>
          </a:p>
        </p:txBody>
      </p:sp>
      <p:sp>
        <p:nvSpPr>
          <p:cNvPr id="464" name="Google Shape;464;p10"/>
          <p:cNvSpPr/>
          <p:nvPr/>
        </p:nvSpPr>
        <p:spPr>
          <a:xfrm>
            <a:off x="8087504" y="3777225"/>
            <a:ext cx="1872209" cy="613899"/>
          </a:xfrm>
          <a:prstGeom prst="wedgeRoundRectCallout">
            <a:avLst>
              <a:gd fmla="val -8134" name="adj1"/>
              <a:gd fmla="val 103339" name="adj2"/>
              <a:gd fmla="val 16667" name="adj3"/>
            </a:avLst>
          </a:prstGeom>
          <a:solidFill>
            <a:schemeClr val="lt1">
              <a:alpha val="8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rPr b="1" i="0" lang="en-GB" sz="1600" u="none" cap="none" strike="noStrike">
                <a:solidFill>
                  <a:schemeClr val="accent1"/>
                </a:solidFill>
                <a:latin typeface="Calibri"/>
                <a:ea typeface="Calibri"/>
                <a:cs typeface="Calibri"/>
                <a:sym typeface="Calibri"/>
              </a:rPr>
              <a:t>“I must have stumbled, oh…”</a:t>
            </a:r>
            <a:endParaRPr b="0" i="0" sz="1600" u="none" cap="none" strike="noStrike">
              <a:solidFill>
                <a:schemeClr val="lt1"/>
              </a:solidFill>
              <a:latin typeface="Calibri"/>
              <a:ea typeface="Calibri"/>
              <a:cs typeface="Calibri"/>
              <a:sym typeface="Calibri"/>
            </a:endParaRPr>
          </a:p>
        </p:txBody>
      </p:sp>
      <p:sp>
        <p:nvSpPr>
          <p:cNvPr id="465" name="Google Shape;465;p10"/>
          <p:cNvSpPr/>
          <p:nvPr/>
        </p:nvSpPr>
        <p:spPr>
          <a:xfrm>
            <a:off x="9095616" y="4563786"/>
            <a:ext cx="2592288" cy="762294"/>
          </a:xfrm>
          <a:prstGeom prst="wedgeRoundRectCallout">
            <a:avLst>
              <a:gd fmla="val 8615" name="adj1"/>
              <a:gd fmla="val 94744" name="adj2"/>
              <a:gd fmla="val 16667" name="adj3"/>
            </a:avLst>
          </a:prstGeom>
          <a:solidFill>
            <a:schemeClr val="lt1">
              <a:alpha val="5098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rPr b="1" i="0" lang="en-GB" sz="1600" u="none" cap="none" strike="noStrike">
                <a:solidFill>
                  <a:schemeClr val="accent1"/>
                </a:solidFill>
                <a:latin typeface="Calibri"/>
                <a:ea typeface="Calibri"/>
                <a:cs typeface="Calibri"/>
                <a:sym typeface="Calibri"/>
              </a:rPr>
              <a:t>“It’s ok, try to stay calm, I’m almost there.”</a:t>
            </a:r>
            <a:endParaRPr b="0" i="0" sz="1600" u="none" cap="none" strike="noStrike">
              <a:solidFill>
                <a:schemeClr val="lt1"/>
              </a:solidFill>
              <a:latin typeface="Calibri"/>
              <a:ea typeface="Calibri"/>
              <a:cs typeface="Calibri"/>
              <a:sym typeface="Calibri"/>
            </a:endParaRPr>
          </a:p>
        </p:txBody>
      </p:sp>
      <p:sp>
        <p:nvSpPr>
          <p:cNvPr id="466" name="Google Shape;466;p10"/>
          <p:cNvSpPr/>
          <p:nvPr/>
        </p:nvSpPr>
        <p:spPr>
          <a:xfrm>
            <a:off x="8087504" y="5548875"/>
            <a:ext cx="1872209" cy="613899"/>
          </a:xfrm>
          <a:prstGeom prst="wedgeRoundRectCallout">
            <a:avLst>
              <a:gd fmla="val -8134" name="adj1"/>
              <a:gd fmla="val 103339" name="adj2"/>
              <a:gd fmla="val 16667" name="adj3"/>
            </a:avLst>
          </a:prstGeom>
          <a:solidFill>
            <a:schemeClr val="lt1">
              <a:alpha val="8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rPr b="1" i="0" lang="en-GB" sz="1600" u="none" cap="none" strike="noStrike">
                <a:solidFill>
                  <a:schemeClr val="accent1"/>
                </a:solidFill>
                <a:latin typeface="Calibri"/>
                <a:ea typeface="Calibri"/>
                <a:cs typeface="Calibri"/>
                <a:sym typeface="Calibri"/>
              </a:rPr>
              <a:t>“Ok, thank you.”</a:t>
            </a:r>
            <a:endParaRPr b="0" i="0" sz="1600" u="none" cap="none" strike="noStrike">
              <a:solidFill>
                <a:schemeClr val="lt1"/>
              </a:solidFill>
              <a:latin typeface="Calibri"/>
              <a:ea typeface="Calibri"/>
              <a:cs typeface="Calibri"/>
              <a:sym typeface="Calibri"/>
            </a:endParaRPr>
          </a:p>
        </p:txBody>
      </p:sp>
      <p:pic>
        <p:nvPicPr>
          <p:cNvPr id="467" name="Google Shape;467;p10"/>
          <p:cNvPicPr preferRelativeResize="0"/>
          <p:nvPr/>
        </p:nvPicPr>
        <p:blipFill rotWithShape="1">
          <a:blip r:embed="rId3">
            <a:alphaModFix/>
          </a:blip>
          <a:srcRect b="-22120" l="-4427" r="0" t="-6271"/>
          <a:stretch/>
        </p:blipFill>
        <p:spPr>
          <a:xfrm>
            <a:off x="2728213" y="2532295"/>
            <a:ext cx="1944216" cy="1207662"/>
          </a:xfrm>
          <a:prstGeom prst="rect">
            <a:avLst/>
          </a:prstGeom>
          <a:noFill/>
          <a:ln>
            <a:noFill/>
          </a:ln>
        </p:spPr>
      </p:pic>
      <p:sp>
        <p:nvSpPr>
          <p:cNvPr id="468" name="Google Shape;468;p10"/>
          <p:cNvSpPr txBox="1"/>
          <p:nvPr/>
        </p:nvSpPr>
        <p:spPr>
          <a:xfrm>
            <a:off x="735773" y="3965292"/>
            <a:ext cx="5904376"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1" i="0" lang="en-GB" sz="1600" u="none" cap="none" strike="noStrike">
                <a:solidFill>
                  <a:schemeClr val="accent1"/>
                </a:solidFill>
                <a:latin typeface="Calibri"/>
                <a:ea typeface="Calibri"/>
                <a:cs typeface="Calibri"/>
                <a:sym typeface="Calibri"/>
              </a:rPr>
              <a:t>“Hello, this is Nobi, a fall has been detected </a:t>
            </a:r>
            <a:r>
              <a:rPr b="1" i="0" lang="en-GB" sz="16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12"/>
                  </a:ext>
                </a:extLst>
              </a:rPr>
              <a:t>at ‘</a:t>
            </a:r>
            <a:r>
              <a:rPr b="1" i="0" lang="en-GB" sz="1600" u="none" cap="none" strike="noStrike">
                <a:solidFill>
                  <a:schemeClr val="accent1"/>
                </a:solidFill>
                <a:latin typeface="Calibri"/>
                <a:ea typeface="Calibri"/>
                <a:cs typeface="Calibri"/>
                <a:sym typeface="Calibri"/>
              </a:rPr>
              <a:t>name of the resident’  room 416. </a:t>
            </a:r>
            <a:br>
              <a:rPr b="1" i="0" lang="en-GB" sz="1600" u="none" cap="none" strike="noStrike">
                <a:solidFill>
                  <a:schemeClr val="accent1"/>
                </a:solidFill>
                <a:latin typeface="Calibri"/>
                <a:ea typeface="Calibri"/>
                <a:cs typeface="Calibri"/>
                <a:sym typeface="Calibri"/>
              </a:rPr>
            </a:br>
            <a:r>
              <a:rPr b="1" i="0" lang="en-GB" sz="1600" u="none" cap="none" strike="noStrike">
                <a:solidFill>
                  <a:schemeClr val="accent1"/>
                </a:solidFill>
                <a:latin typeface="Calibri"/>
                <a:ea typeface="Calibri"/>
                <a:cs typeface="Calibri"/>
                <a:sym typeface="Calibri"/>
              </a:rPr>
              <a:t>Press 1 to confirm and connect to the resident.”</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600"/>
              <a:buFont typeface="Calibri"/>
              <a:buNone/>
            </a:pPr>
            <a:r>
              <a:t/>
            </a:r>
            <a:endParaRPr b="1" i="0" sz="1600" u="none" cap="none" strike="noStrike">
              <a:solidFill>
                <a:schemeClr val="accent1"/>
              </a:solidFill>
              <a:latin typeface="Calibri"/>
              <a:ea typeface="Calibri"/>
              <a:cs typeface="Calibri"/>
              <a:sym typeface="Calibri"/>
            </a:endParaRPr>
          </a:p>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You make your way to the room. </a:t>
            </a:r>
            <a:br>
              <a:rPr b="0" i="0" lang="en-GB" sz="1600" u="none" cap="none" strike="noStrike">
                <a:solidFill>
                  <a:schemeClr val="accent1"/>
                </a:solidFill>
                <a:latin typeface="Calibri"/>
                <a:ea typeface="Calibri"/>
                <a:cs typeface="Calibri"/>
                <a:sym typeface="Calibri"/>
              </a:rPr>
            </a:b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In the meantime, you can speak with the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fallen person and they can speak to you.</a:t>
            </a:r>
            <a:endParaRPr b="0" i="0" sz="1600" u="none" cap="none" strike="noStrike">
              <a:solidFill>
                <a:schemeClr val="accent2"/>
              </a:solidFill>
              <a:latin typeface="Calibri"/>
              <a:ea typeface="Calibri"/>
              <a:cs typeface="Calibri"/>
              <a:sym typeface="Calibri"/>
            </a:endParaRPr>
          </a:p>
        </p:txBody>
      </p:sp>
      <p:sp>
        <p:nvSpPr>
          <p:cNvPr id="469" name="Google Shape;469;p10"/>
          <p:cNvSpPr txBox="1"/>
          <p:nvPr/>
        </p:nvSpPr>
        <p:spPr>
          <a:xfrm>
            <a:off x="8087504" y="507082"/>
            <a:ext cx="679207" cy="226207"/>
          </a:xfrm>
          <a:prstGeom prst="rect">
            <a:avLst/>
          </a:prstGeom>
          <a:solidFill>
            <a:srgbClr val="E86826"/>
          </a:solidFill>
          <a:ln>
            <a:noFill/>
          </a:ln>
        </p:spPr>
        <p:txBody>
          <a:bodyPr anchorCtr="0" anchor="t" bIns="36000" lIns="72000" spcFirstLastPara="1" rIns="72000" wrap="square" tIns="36000">
            <a:spAutoFit/>
          </a:bodyPr>
          <a:lstStyle/>
          <a:p>
            <a:pPr indent="0" lvl="0" marL="0" marR="0" rtl="0" algn="l">
              <a:lnSpc>
                <a:spcPct val="95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EXAMPLE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3" name="Shape 473"/>
        <p:cNvGrpSpPr/>
        <p:nvPr/>
      </p:nvGrpSpPr>
      <p:grpSpPr>
        <a:xfrm>
          <a:off x="0" y="0"/>
          <a:ext cx="0" cy="0"/>
          <a:chOff x="0" y="0"/>
          <a:chExt cx="0" cy="0"/>
        </a:xfrm>
      </p:grpSpPr>
      <p:sp>
        <p:nvSpPr>
          <p:cNvPr id="474" name="Google Shape;474;p11"/>
          <p:cNvSpPr/>
          <p:nvPr/>
        </p:nvSpPr>
        <p:spPr>
          <a:xfrm>
            <a:off x="3076" y="0"/>
            <a:ext cx="7533084" cy="6858000"/>
          </a:xfrm>
          <a:prstGeom prst="rect">
            <a:avLst/>
          </a:prstGeom>
          <a:solidFill>
            <a:schemeClr val="lt2">
              <a:alpha val="2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75" name="Google Shape;475;p11"/>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2. Fall detection - An alert is being sent to a caregiver</a:t>
            </a:r>
            <a:endParaRPr b="0" i="0" sz="1400" u="none" cap="none" strike="noStrike">
              <a:solidFill>
                <a:srgbClr val="000000"/>
              </a:solidFill>
              <a:latin typeface="Arial"/>
              <a:ea typeface="Arial"/>
              <a:cs typeface="Arial"/>
              <a:sym typeface="Arial"/>
            </a:endParaRPr>
          </a:p>
        </p:txBody>
      </p:sp>
      <p:sp>
        <p:nvSpPr>
          <p:cNvPr id="476" name="Google Shape;476;p11"/>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Option 1 - telephone call</a:t>
            </a:r>
            <a:endParaRPr b="0" i="0" sz="1800" u="none" cap="none" strike="noStrike">
              <a:solidFill>
                <a:schemeClr val="accent1"/>
              </a:solidFill>
              <a:latin typeface="Calibri"/>
              <a:ea typeface="Calibri"/>
              <a:cs typeface="Calibri"/>
              <a:sym typeface="Calibri"/>
            </a:endParaRPr>
          </a:p>
        </p:txBody>
      </p:sp>
      <p:sp>
        <p:nvSpPr>
          <p:cNvPr id="477" name="Google Shape;477;p11"/>
          <p:cNvSpPr txBox="1"/>
          <p:nvPr/>
        </p:nvSpPr>
        <p:spPr>
          <a:xfrm>
            <a:off x="748132" y="1744227"/>
            <a:ext cx="6139955"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2000"/>
              <a:buFont typeface="Calibri"/>
              <a:buNone/>
            </a:pPr>
            <a:r>
              <a:rPr b="1" i="0" lang="en-GB" sz="2000" u="none" cap="none" strike="noStrike">
                <a:solidFill>
                  <a:schemeClr val="accent1"/>
                </a:solidFill>
                <a:latin typeface="Calibri"/>
                <a:ea typeface="Calibri"/>
                <a:cs typeface="Calibri"/>
                <a:sym typeface="Calibri"/>
              </a:rPr>
              <a:t>Priority list of emergency contacts</a:t>
            </a:r>
            <a:r>
              <a:rPr b="0" i="0" lang="en-GB" sz="2000" u="none" cap="none" strike="noStrike">
                <a:solidFill>
                  <a:schemeClr val="accent1"/>
                </a:solidFill>
                <a:latin typeface="Calibri"/>
                <a:ea typeface="Calibri"/>
                <a:cs typeface="Calibri"/>
                <a:sym typeface="Calibri"/>
              </a:rPr>
              <a:t>, </a:t>
            </a:r>
            <a:br>
              <a:rPr b="0" i="0" lang="en-GB" sz="2000" u="none" cap="none" strike="noStrike">
                <a:solidFill>
                  <a:schemeClr val="accent1"/>
                </a:solidFill>
                <a:latin typeface="Calibri"/>
                <a:ea typeface="Calibri"/>
                <a:cs typeface="Calibri"/>
                <a:sym typeface="Calibri"/>
              </a:rPr>
            </a:br>
            <a:r>
              <a:rPr b="0" i="0" lang="en-GB" sz="2000" u="none" cap="none" strike="noStrike">
                <a:solidFill>
                  <a:schemeClr val="accent1"/>
                </a:solidFill>
                <a:latin typeface="Calibri"/>
                <a:ea typeface="Calibri"/>
                <a:cs typeface="Calibri"/>
                <a:sym typeface="Calibri"/>
              </a:rPr>
              <a:t>ensuring the call is always answered</a:t>
            </a:r>
            <a:endParaRPr b="0" i="0" sz="2000" u="none" cap="none" strike="noStrike">
              <a:solidFill>
                <a:schemeClr val="accent2"/>
              </a:solidFill>
              <a:latin typeface="Calibri"/>
              <a:ea typeface="Calibri"/>
              <a:cs typeface="Calibri"/>
              <a:sym typeface="Calibri"/>
            </a:endParaRPr>
          </a:p>
        </p:txBody>
      </p:sp>
      <p:sp>
        <p:nvSpPr>
          <p:cNvPr id="478" name="Google Shape;478;p11"/>
          <p:cNvSpPr/>
          <p:nvPr/>
        </p:nvSpPr>
        <p:spPr>
          <a:xfrm>
            <a:off x="7536160" y="0"/>
            <a:ext cx="4655840" cy="6858000"/>
          </a:xfrm>
          <a:prstGeom prst="rect">
            <a:avLst/>
          </a:prstGeom>
          <a:blipFill rotWithShape="1">
            <a:blip r:embed="rId3">
              <a:alphaModFix/>
            </a:blip>
            <a:stretch>
              <a:fillRect b="0" l="0" r="0" t="0"/>
            </a:stretch>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479" name="Google Shape;479;p11"/>
          <p:cNvPicPr preferRelativeResize="0"/>
          <p:nvPr/>
        </p:nvPicPr>
        <p:blipFill rotWithShape="1">
          <a:blip r:embed="rId4">
            <a:alphaModFix/>
          </a:blip>
          <a:srcRect b="0" l="0" r="0" t="0"/>
          <a:stretch/>
        </p:blipFill>
        <p:spPr>
          <a:xfrm>
            <a:off x="688001" y="2970387"/>
            <a:ext cx="654777" cy="654777"/>
          </a:xfrm>
          <a:prstGeom prst="rect">
            <a:avLst/>
          </a:prstGeom>
          <a:noFill/>
          <a:ln>
            <a:noFill/>
          </a:ln>
        </p:spPr>
      </p:pic>
      <p:pic>
        <p:nvPicPr>
          <p:cNvPr id="480" name="Google Shape;480;p11"/>
          <p:cNvPicPr preferRelativeResize="0"/>
          <p:nvPr/>
        </p:nvPicPr>
        <p:blipFill rotWithShape="1">
          <a:blip r:embed="rId5">
            <a:alphaModFix/>
          </a:blip>
          <a:srcRect b="0" l="0" r="0" t="0"/>
          <a:stretch/>
        </p:blipFill>
        <p:spPr>
          <a:xfrm>
            <a:off x="692912" y="3970873"/>
            <a:ext cx="654777" cy="654777"/>
          </a:xfrm>
          <a:prstGeom prst="rect">
            <a:avLst/>
          </a:prstGeom>
          <a:noFill/>
          <a:ln>
            <a:noFill/>
          </a:ln>
        </p:spPr>
      </p:pic>
      <p:pic>
        <p:nvPicPr>
          <p:cNvPr id="481" name="Google Shape;481;p11"/>
          <p:cNvPicPr preferRelativeResize="0"/>
          <p:nvPr/>
        </p:nvPicPr>
        <p:blipFill rotWithShape="1">
          <a:blip r:embed="rId4">
            <a:alphaModFix/>
          </a:blip>
          <a:srcRect b="0" l="0" r="0" t="0"/>
          <a:stretch/>
        </p:blipFill>
        <p:spPr>
          <a:xfrm>
            <a:off x="692369" y="4971359"/>
            <a:ext cx="654777" cy="654777"/>
          </a:xfrm>
          <a:prstGeom prst="rect">
            <a:avLst/>
          </a:prstGeom>
          <a:noFill/>
          <a:ln>
            <a:noFill/>
          </a:ln>
        </p:spPr>
      </p:pic>
      <p:sp>
        <p:nvSpPr>
          <p:cNvPr id="482" name="Google Shape;482;p11"/>
          <p:cNvSpPr txBox="1"/>
          <p:nvPr/>
        </p:nvSpPr>
        <p:spPr>
          <a:xfrm>
            <a:off x="1425639" y="2996952"/>
            <a:ext cx="5904376"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Contact # 1: </a:t>
            </a:r>
            <a:r>
              <a:rPr b="1" i="0" lang="en-GB" sz="1600" u="none" cap="none" strike="noStrike">
                <a:solidFill>
                  <a:schemeClr val="accent1"/>
                </a:solidFill>
                <a:latin typeface="Calibri"/>
                <a:ea typeface="Calibri"/>
                <a:cs typeface="Calibri"/>
                <a:sym typeface="Calibri"/>
              </a:rPr>
              <a:t>takes the call and takes action </a:t>
            </a:r>
            <a:br>
              <a:rPr b="0" i="0" lang="en-GB" sz="1400" u="none" cap="none" strike="noStrike">
                <a:solidFill>
                  <a:schemeClr val="accent1"/>
                </a:solidFill>
                <a:latin typeface="Calibri"/>
                <a:ea typeface="Calibri"/>
                <a:cs typeface="Calibri"/>
                <a:sym typeface="Calibri"/>
              </a:rPr>
            </a:br>
            <a:r>
              <a:rPr b="0" i="0" lang="en-GB" sz="1200" u="none" cap="none" strike="noStrike">
                <a:solidFill>
                  <a:srgbClr val="9FAE8A"/>
                </a:solidFill>
                <a:latin typeface="Calibri"/>
                <a:ea typeface="Calibri"/>
                <a:cs typeface="Calibri"/>
                <a:sym typeface="Calibri"/>
              </a:rPr>
              <a:t>(other mobile numbers get an alert by SMS ‘</a:t>
            </a:r>
            <a:r>
              <a:rPr b="0" i="1" lang="en-GB" sz="1200" u="none" cap="none" strike="noStrike">
                <a:solidFill>
                  <a:srgbClr val="9FAE8A"/>
                </a:solidFill>
                <a:latin typeface="Calibri"/>
                <a:ea typeface="Calibri"/>
                <a:cs typeface="Calibri"/>
                <a:sym typeface="Calibri"/>
              </a:rPr>
              <a:t>Nobi detected a fall in room 418</a:t>
            </a:r>
            <a:r>
              <a:rPr b="0" i="0" lang="en-GB" sz="1200" u="none" cap="none" strike="noStrike">
                <a:solidFill>
                  <a:srgbClr val="9FAE8A"/>
                </a:solidFill>
                <a:latin typeface="Calibri"/>
                <a:ea typeface="Calibri"/>
                <a:cs typeface="Calibri"/>
                <a:sym typeface="Calibri"/>
              </a:rPr>
              <a:t>’)</a:t>
            </a:r>
            <a:endParaRPr b="0" i="0" sz="1200" u="none" cap="none" strike="noStrike">
              <a:solidFill>
                <a:srgbClr val="9FAE8A"/>
              </a:solidFill>
              <a:latin typeface="Calibri"/>
              <a:ea typeface="Calibri"/>
              <a:cs typeface="Calibri"/>
              <a:sym typeface="Calibri"/>
            </a:endParaRPr>
          </a:p>
        </p:txBody>
      </p:sp>
      <p:sp>
        <p:nvSpPr>
          <p:cNvPr id="483" name="Google Shape;483;p11"/>
          <p:cNvSpPr txBox="1"/>
          <p:nvPr/>
        </p:nvSpPr>
        <p:spPr>
          <a:xfrm>
            <a:off x="1425639" y="4082802"/>
            <a:ext cx="5904376"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Contact # 2: </a:t>
            </a:r>
            <a:r>
              <a:rPr b="1" i="0" lang="en-GB" sz="1600" u="none" cap="none" strike="noStrike">
                <a:solidFill>
                  <a:schemeClr val="accent1"/>
                </a:solidFill>
                <a:latin typeface="Calibri"/>
                <a:ea typeface="Calibri"/>
                <a:cs typeface="Calibri"/>
                <a:sym typeface="Calibri"/>
              </a:rPr>
              <a:t>takes the call if 1 is not available</a:t>
            </a:r>
            <a:endParaRPr b="0" i="0" sz="1200" u="none" cap="none" strike="noStrike">
              <a:solidFill>
                <a:srgbClr val="9FAE8A"/>
              </a:solidFill>
              <a:latin typeface="Calibri"/>
              <a:ea typeface="Calibri"/>
              <a:cs typeface="Calibri"/>
              <a:sym typeface="Calibri"/>
            </a:endParaRPr>
          </a:p>
        </p:txBody>
      </p:sp>
      <p:sp>
        <p:nvSpPr>
          <p:cNvPr id="484" name="Google Shape;484;p11"/>
          <p:cNvSpPr txBox="1"/>
          <p:nvPr/>
        </p:nvSpPr>
        <p:spPr>
          <a:xfrm>
            <a:off x="1425639" y="5082927"/>
            <a:ext cx="5904376"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Contact # 3</a:t>
            </a:r>
            <a:r>
              <a:rPr b="1" i="0" lang="en-GB" sz="1600" u="none" cap="none" strike="noStrike">
                <a:solidFill>
                  <a:schemeClr val="accent1"/>
                </a:solidFill>
                <a:latin typeface="Calibri"/>
                <a:ea typeface="Calibri"/>
                <a:cs typeface="Calibri"/>
                <a:sym typeface="Calibri"/>
              </a:rPr>
              <a:t>: takes the call if 1&amp;2 are not available </a:t>
            </a:r>
            <a:endParaRPr b="0" i="0" sz="1200" u="none" cap="none" strike="noStrike">
              <a:solidFill>
                <a:srgbClr val="9FAE8A"/>
              </a:solidFill>
              <a:latin typeface="Calibri"/>
              <a:ea typeface="Calibri"/>
              <a:cs typeface="Calibri"/>
              <a:sym typeface="Calibri"/>
            </a:endParaRPr>
          </a:p>
        </p:txBody>
      </p:sp>
      <p:sp>
        <p:nvSpPr>
          <p:cNvPr id="485" name="Google Shape;485;p11"/>
          <p:cNvSpPr txBox="1"/>
          <p:nvPr/>
        </p:nvSpPr>
        <p:spPr>
          <a:xfrm>
            <a:off x="1425639" y="6064002"/>
            <a:ext cx="5904376"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accent1"/>
              </a:buClr>
              <a:buSzPts val="1800"/>
              <a:buFont typeface="Calibri"/>
              <a:buNone/>
            </a:pPr>
            <a:r>
              <a:rPr b="1" i="0" lang="en-GB" sz="1800" u="none" cap="none" strike="noStrike">
                <a:solidFill>
                  <a:schemeClr val="accent1"/>
                </a:solidFill>
                <a:latin typeface="Calibri"/>
                <a:ea typeface="Calibri"/>
                <a:cs typeface="Calibri"/>
                <a:sym typeface="Calibri"/>
              </a:rPr>
              <a:t>…</a:t>
            </a:r>
            <a:endParaRPr b="0" i="0" sz="1400" u="none" cap="none" strike="noStrike">
              <a:solidFill>
                <a:srgbClr val="9FAE8A"/>
              </a:solidFill>
              <a:latin typeface="Calibri"/>
              <a:ea typeface="Calibri"/>
              <a:cs typeface="Calibri"/>
              <a:sym typeface="Calibri"/>
            </a:endParaRPr>
          </a:p>
        </p:txBody>
      </p:sp>
      <p:cxnSp>
        <p:nvCxnSpPr>
          <p:cNvPr id="486" name="Google Shape;486;p11"/>
          <p:cNvCxnSpPr/>
          <p:nvPr/>
        </p:nvCxnSpPr>
        <p:spPr>
          <a:xfrm rot="10800000">
            <a:off x="1559496" y="3822058"/>
            <a:ext cx="5093013" cy="0"/>
          </a:xfrm>
          <a:prstGeom prst="straightConnector1">
            <a:avLst/>
          </a:prstGeom>
          <a:noFill/>
          <a:ln cap="flat" cmpd="sng" w="12700">
            <a:solidFill>
              <a:schemeClr val="accent1">
                <a:alpha val="29803"/>
              </a:schemeClr>
            </a:solidFill>
            <a:prstDash val="solid"/>
            <a:miter lim="800000"/>
            <a:headEnd len="sm" w="sm" type="none"/>
            <a:tailEnd len="sm" w="sm" type="none"/>
          </a:ln>
        </p:spPr>
      </p:cxnSp>
      <p:cxnSp>
        <p:nvCxnSpPr>
          <p:cNvPr id="487" name="Google Shape;487;p11"/>
          <p:cNvCxnSpPr/>
          <p:nvPr/>
        </p:nvCxnSpPr>
        <p:spPr>
          <a:xfrm rot="10800000">
            <a:off x="1559496" y="4888858"/>
            <a:ext cx="5093013" cy="0"/>
          </a:xfrm>
          <a:prstGeom prst="straightConnector1">
            <a:avLst/>
          </a:prstGeom>
          <a:noFill/>
          <a:ln cap="flat" cmpd="sng" w="12700">
            <a:solidFill>
              <a:schemeClr val="accent1">
                <a:alpha val="29803"/>
              </a:schemeClr>
            </a:solidFill>
            <a:prstDash val="solid"/>
            <a:miter lim="800000"/>
            <a:headEnd len="sm" w="sm" type="none"/>
            <a:tailEnd len="sm" w="sm" type="none"/>
          </a:ln>
        </p:spPr>
      </p:cxnSp>
      <p:cxnSp>
        <p:nvCxnSpPr>
          <p:cNvPr id="488" name="Google Shape;488;p11"/>
          <p:cNvCxnSpPr/>
          <p:nvPr/>
        </p:nvCxnSpPr>
        <p:spPr>
          <a:xfrm rot="10800000">
            <a:off x="1559496" y="5879458"/>
            <a:ext cx="5093013" cy="0"/>
          </a:xfrm>
          <a:prstGeom prst="straightConnector1">
            <a:avLst/>
          </a:prstGeom>
          <a:noFill/>
          <a:ln cap="flat" cmpd="sng" w="12700">
            <a:solidFill>
              <a:schemeClr val="accent1">
                <a:alpha val="29803"/>
              </a:schemeClr>
            </a:solidFill>
            <a:prstDash val="solid"/>
            <a:miter lim="800000"/>
            <a:headEnd len="sm" w="sm" type="none"/>
            <a:tailEnd len="sm" w="sm" type="none"/>
          </a:ln>
        </p:spPr>
      </p:cxnSp>
      <p:sp>
        <p:nvSpPr>
          <p:cNvPr id="489" name="Google Shape;489;p11"/>
          <p:cNvSpPr/>
          <p:nvPr/>
        </p:nvSpPr>
        <p:spPr>
          <a:xfrm rot="10800000">
            <a:off x="2063553" y="3780591"/>
            <a:ext cx="131629" cy="113474"/>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2"/>
              </a:solidFill>
              <a:latin typeface="Calibri"/>
              <a:ea typeface="Calibri"/>
              <a:cs typeface="Calibri"/>
              <a:sym typeface="Calibri"/>
            </a:endParaRPr>
          </a:p>
        </p:txBody>
      </p:sp>
      <p:sp>
        <p:nvSpPr>
          <p:cNvPr id="490" name="Google Shape;490;p11"/>
          <p:cNvSpPr/>
          <p:nvPr/>
        </p:nvSpPr>
        <p:spPr>
          <a:xfrm rot="10800000">
            <a:off x="2063553" y="4835199"/>
            <a:ext cx="131629" cy="113474"/>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2"/>
              </a:solidFill>
              <a:latin typeface="Calibri"/>
              <a:ea typeface="Calibri"/>
              <a:cs typeface="Calibri"/>
              <a:sym typeface="Calibri"/>
            </a:endParaRPr>
          </a:p>
        </p:txBody>
      </p:sp>
      <p:sp>
        <p:nvSpPr>
          <p:cNvPr id="491" name="Google Shape;491;p11"/>
          <p:cNvSpPr/>
          <p:nvPr/>
        </p:nvSpPr>
        <p:spPr>
          <a:xfrm rot="10800000">
            <a:off x="2063553" y="5822751"/>
            <a:ext cx="131629" cy="113474"/>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2"/>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5" name="Shape 495"/>
        <p:cNvGrpSpPr/>
        <p:nvPr/>
      </p:nvGrpSpPr>
      <p:grpSpPr>
        <a:xfrm>
          <a:off x="0" y="0"/>
          <a:ext cx="0" cy="0"/>
          <a:chOff x="0" y="0"/>
          <a:chExt cx="0" cy="0"/>
        </a:xfrm>
      </p:grpSpPr>
      <p:sp>
        <p:nvSpPr>
          <p:cNvPr id="496" name="Google Shape;496;p12"/>
          <p:cNvSpPr/>
          <p:nvPr/>
        </p:nvSpPr>
        <p:spPr>
          <a:xfrm>
            <a:off x="3076" y="0"/>
            <a:ext cx="7533084" cy="6858000"/>
          </a:xfrm>
          <a:prstGeom prst="rect">
            <a:avLst/>
          </a:prstGeom>
          <a:solidFill>
            <a:schemeClr val="lt2">
              <a:alpha val="2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97" name="Google Shape;497;p12"/>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2. Fall detection - An alert is being sent to a caregiver</a:t>
            </a:r>
            <a:endParaRPr b="0" i="0" sz="1400" u="none" cap="none" strike="noStrike">
              <a:solidFill>
                <a:srgbClr val="000000"/>
              </a:solidFill>
              <a:latin typeface="Arial"/>
              <a:ea typeface="Arial"/>
              <a:cs typeface="Arial"/>
              <a:sym typeface="Arial"/>
            </a:endParaRPr>
          </a:p>
        </p:txBody>
      </p:sp>
      <p:sp>
        <p:nvSpPr>
          <p:cNvPr id="498" name="Google Shape;498;p12"/>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Option 2 - nurse-call system</a:t>
            </a:r>
            <a:endParaRPr b="0" i="0" sz="1800" u="none" cap="none" strike="noStrike">
              <a:solidFill>
                <a:schemeClr val="accent1"/>
              </a:solidFill>
              <a:latin typeface="Calibri"/>
              <a:ea typeface="Calibri"/>
              <a:cs typeface="Calibri"/>
              <a:sym typeface="Calibri"/>
            </a:endParaRPr>
          </a:p>
        </p:txBody>
      </p:sp>
      <p:sp>
        <p:nvSpPr>
          <p:cNvPr id="499" name="Google Shape;499;p12"/>
          <p:cNvSpPr txBox="1"/>
          <p:nvPr/>
        </p:nvSpPr>
        <p:spPr>
          <a:xfrm>
            <a:off x="748133" y="3211434"/>
            <a:ext cx="5904376"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rPr b="1" i="0" lang="en-GB" sz="1800" u="none" cap="none" strike="noStrike">
                <a:solidFill>
                  <a:schemeClr val="accent1"/>
                </a:solidFill>
                <a:latin typeface="Calibri"/>
                <a:ea typeface="Calibri"/>
                <a:cs typeface="Calibri"/>
                <a:sym typeface="Calibri"/>
              </a:rPr>
              <a:t>Nobi seamlessly integrates </a:t>
            </a:r>
            <a:br>
              <a:rPr b="1" i="0" lang="en-GB" sz="1800" u="none" cap="none" strike="noStrike">
                <a:solidFill>
                  <a:schemeClr val="accent1"/>
                </a:solidFill>
                <a:latin typeface="Calibri"/>
                <a:ea typeface="Calibri"/>
                <a:cs typeface="Calibri"/>
                <a:sym typeface="Calibri"/>
              </a:rPr>
            </a:br>
            <a:r>
              <a:rPr b="1" i="0" lang="en-GB" sz="1800" u="none" cap="none" strike="noStrike">
                <a:solidFill>
                  <a:schemeClr val="accent1"/>
                </a:solidFill>
                <a:latin typeface="Calibri"/>
                <a:ea typeface="Calibri"/>
                <a:cs typeface="Calibri"/>
                <a:sym typeface="Calibri"/>
              </a:rPr>
              <a:t>with multiple nurse-call systems. </a:t>
            </a:r>
            <a:br>
              <a:rPr b="1" i="0" lang="en-GB" sz="1800" u="none" cap="none" strike="noStrike">
                <a:solidFill>
                  <a:schemeClr val="accent1"/>
                </a:solidFill>
                <a:latin typeface="Calibri"/>
                <a:ea typeface="Calibri"/>
                <a:cs typeface="Calibri"/>
                <a:sym typeface="Calibri"/>
              </a:rPr>
            </a:br>
            <a:br>
              <a:rPr b="0" i="0" lang="en-GB" sz="1800" u="none" cap="none" strike="noStrike">
                <a:solidFill>
                  <a:schemeClr val="accent1"/>
                </a:solidFill>
                <a:latin typeface="Calibri"/>
                <a:ea typeface="Calibri"/>
                <a:cs typeface="Calibri"/>
                <a:sym typeface="Calibri"/>
              </a:rPr>
            </a:br>
            <a:r>
              <a:rPr b="0" i="0" lang="en-GB" sz="1800" u="none" cap="none" strike="noStrike">
                <a:solidFill>
                  <a:schemeClr val="accent1"/>
                </a:solidFill>
                <a:latin typeface="Calibri"/>
                <a:ea typeface="Calibri"/>
                <a:cs typeface="Calibri"/>
                <a:sym typeface="Calibri"/>
              </a:rPr>
              <a:t>The method of receiving alerts through</a:t>
            </a:r>
            <a:br>
              <a:rPr b="0" i="0" lang="en-GB" sz="1800" u="none" cap="none" strike="noStrike">
                <a:solidFill>
                  <a:schemeClr val="accent1"/>
                </a:solidFill>
                <a:latin typeface="Calibri"/>
                <a:ea typeface="Calibri"/>
                <a:cs typeface="Calibri"/>
                <a:sym typeface="Calibri"/>
              </a:rPr>
            </a:br>
            <a:r>
              <a:rPr b="0" i="0" lang="en-GB" sz="1800" u="none" cap="none" strike="noStrike">
                <a:solidFill>
                  <a:schemeClr val="accent1"/>
                </a:solidFill>
                <a:latin typeface="Calibri"/>
                <a:ea typeface="Calibri"/>
                <a:cs typeface="Calibri"/>
                <a:sym typeface="Calibri"/>
              </a:rPr>
              <a:t> the system varies based on the settings </a:t>
            </a:r>
            <a:br>
              <a:rPr b="0" i="0" lang="en-GB" sz="1800" u="none" cap="none" strike="noStrike">
                <a:solidFill>
                  <a:schemeClr val="accent1"/>
                </a:solidFill>
                <a:latin typeface="Calibri"/>
                <a:ea typeface="Calibri"/>
                <a:cs typeface="Calibri"/>
                <a:sym typeface="Calibri"/>
              </a:rPr>
            </a:br>
            <a:r>
              <a:rPr b="0" i="0" lang="en-GB" sz="1800" u="none" cap="none" strike="noStrike">
                <a:solidFill>
                  <a:schemeClr val="accent1"/>
                </a:solidFill>
                <a:latin typeface="Calibri"/>
                <a:ea typeface="Calibri"/>
                <a:cs typeface="Calibri"/>
                <a:sym typeface="Calibri"/>
              </a:rPr>
              <a:t>of each individual system.</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accent1"/>
              </a:solidFill>
              <a:latin typeface="Calibri"/>
              <a:ea typeface="Calibri"/>
              <a:cs typeface="Calibri"/>
              <a:sym typeface="Calibri"/>
            </a:endParaRPr>
          </a:p>
          <a:p>
            <a:pPr indent="0" lvl="0" marL="0" marR="0" rtl="0" algn="ctr">
              <a:lnSpc>
                <a:spcPct val="100000"/>
              </a:lnSpc>
              <a:spcBef>
                <a:spcPts val="0"/>
              </a:spcBef>
              <a:spcAft>
                <a:spcPts val="0"/>
              </a:spcAft>
              <a:buClr>
                <a:srgbClr val="E86826"/>
              </a:buClr>
              <a:buSzPts val="1800"/>
              <a:buFont typeface="Calibri"/>
              <a:buNone/>
            </a:pPr>
            <a:r>
              <a:rPr b="0" i="0" lang="en-GB" sz="1800" u="none" cap="none" strike="noStrike">
                <a:solidFill>
                  <a:srgbClr val="E86826"/>
                </a:solidFill>
                <a:latin typeface="Calibri"/>
                <a:ea typeface="Calibri"/>
                <a:cs typeface="Calibri"/>
                <a:sym typeface="Calibri"/>
              </a:rPr>
              <a:t>After a fall, you make your way to the room. </a:t>
            </a:r>
            <a:br>
              <a:rPr b="0" i="0" lang="en-GB" sz="1800" u="none" cap="none" strike="noStrike">
                <a:solidFill>
                  <a:srgbClr val="E86826"/>
                </a:solidFill>
                <a:latin typeface="Calibri"/>
                <a:ea typeface="Calibri"/>
                <a:cs typeface="Calibri"/>
                <a:sym typeface="Calibri"/>
              </a:rPr>
            </a:br>
            <a:r>
              <a:rPr b="0" i="0" lang="en-GB" sz="1800" u="none" cap="none" strike="noStrike">
                <a:solidFill>
                  <a:srgbClr val="E86826"/>
                </a:solidFill>
                <a:latin typeface="Calibri"/>
                <a:ea typeface="Calibri"/>
                <a:cs typeface="Calibri"/>
                <a:sym typeface="Calibri"/>
              </a:rPr>
              <a:t>Depending on your system</a:t>
            </a:r>
            <a:r>
              <a:rPr b="0" i="0" lang="en-GB" sz="1800" u="none" cap="none" strike="noStrike">
                <a:solidFill>
                  <a:srgbClr val="E86826"/>
                </a:solidFill>
                <a:latin typeface="Calibri"/>
                <a:ea typeface="Calibri"/>
                <a:cs typeface="Calibri"/>
                <a:sym typeface="Calibri"/>
                <a:extLst>
                  <a:ext uri="http://customooxmlschemas.google.com/">
                    <go:slidesCustomData xmlns:go="http://customooxmlschemas.google.com/" textRoundtripDataId="13"/>
                  </a:ext>
                </a:extLst>
              </a:rPr>
              <a:t>, you can speak with the fallen person.</a:t>
            </a:r>
            <a:endParaRPr b="0" i="0" sz="1400" u="none" cap="none" strike="noStrike">
              <a:solidFill>
                <a:srgbClr val="000000"/>
              </a:solidFill>
              <a:latin typeface="Arial"/>
              <a:ea typeface="Arial"/>
              <a:cs typeface="Arial"/>
              <a:sym typeface="Arial"/>
            </a:endParaRPr>
          </a:p>
        </p:txBody>
      </p:sp>
      <p:sp>
        <p:nvSpPr>
          <p:cNvPr id="500" name="Google Shape;500;p12"/>
          <p:cNvSpPr/>
          <p:nvPr/>
        </p:nvSpPr>
        <p:spPr>
          <a:xfrm>
            <a:off x="7536160" y="0"/>
            <a:ext cx="4655840" cy="6858000"/>
          </a:xfrm>
          <a:prstGeom prst="rect">
            <a:avLst/>
          </a:prstGeom>
          <a:blipFill rotWithShape="1">
            <a:blip r:embed="rId3">
              <a:alphaModFix/>
            </a:blip>
            <a:stretch>
              <a:fillRect b="0" l="0" r="0" t="0"/>
            </a:stretch>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501" name="Google Shape;501;p12"/>
          <p:cNvPicPr preferRelativeResize="0"/>
          <p:nvPr/>
        </p:nvPicPr>
        <p:blipFill rotWithShape="1">
          <a:blip r:embed="rId4">
            <a:alphaModFix/>
          </a:blip>
          <a:srcRect b="-22120" l="-4427" r="0" t="-6271"/>
          <a:stretch/>
        </p:blipFill>
        <p:spPr>
          <a:xfrm>
            <a:off x="2728213" y="1779542"/>
            <a:ext cx="1944216" cy="1207662"/>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5" name="Shape 505"/>
        <p:cNvGrpSpPr/>
        <p:nvPr/>
      </p:nvGrpSpPr>
      <p:grpSpPr>
        <a:xfrm>
          <a:off x="0" y="0"/>
          <a:ext cx="0" cy="0"/>
          <a:chOff x="0" y="0"/>
          <a:chExt cx="0" cy="0"/>
        </a:xfrm>
      </p:grpSpPr>
      <p:sp>
        <p:nvSpPr>
          <p:cNvPr id="506" name="Google Shape;506;p13"/>
          <p:cNvSpPr/>
          <p:nvPr/>
        </p:nvSpPr>
        <p:spPr>
          <a:xfrm>
            <a:off x="3076" y="0"/>
            <a:ext cx="7533084" cy="6858000"/>
          </a:xfrm>
          <a:prstGeom prst="rect">
            <a:avLst/>
          </a:prstGeom>
          <a:solidFill>
            <a:schemeClr val="lt2">
              <a:alpha val="2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07" name="Google Shape;507;p13"/>
          <p:cNvSpPr/>
          <p:nvPr/>
        </p:nvSpPr>
        <p:spPr>
          <a:xfrm>
            <a:off x="1916724" y="2046209"/>
            <a:ext cx="1541700" cy="1541700"/>
          </a:xfrm>
          <a:prstGeom prst="roundRect">
            <a:avLst>
              <a:gd fmla="val 4445" name="adj"/>
            </a:avLst>
          </a:prstGeom>
          <a:solidFill>
            <a:schemeClr val="lt1">
              <a:alpha val="8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08" name="Google Shape;508;p13"/>
          <p:cNvSpPr/>
          <p:nvPr/>
        </p:nvSpPr>
        <p:spPr>
          <a:xfrm>
            <a:off x="4044782" y="2046209"/>
            <a:ext cx="1541700" cy="1541700"/>
          </a:xfrm>
          <a:prstGeom prst="roundRect">
            <a:avLst>
              <a:gd fmla="val 4445" name="adj"/>
            </a:avLst>
          </a:prstGeom>
          <a:solidFill>
            <a:schemeClr val="lt1">
              <a:alpha val="8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09" name="Google Shape;509;p13"/>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2. Fall detection - An alert is being sent to a caregiver</a:t>
            </a:r>
            <a:endParaRPr b="0" i="0" sz="1400" u="none" cap="none" strike="noStrike">
              <a:solidFill>
                <a:srgbClr val="000000"/>
              </a:solidFill>
              <a:latin typeface="Arial"/>
              <a:ea typeface="Arial"/>
              <a:cs typeface="Arial"/>
              <a:sym typeface="Arial"/>
            </a:endParaRPr>
          </a:p>
        </p:txBody>
      </p:sp>
      <p:sp>
        <p:nvSpPr>
          <p:cNvPr id="510" name="Google Shape;510;p13"/>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Other types of notifications</a:t>
            </a:r>
            <a:endParaRPr b="0" i="0" sz="1400" u="none" cap="none" strike="noStrike">
              <a:solidFill>
                <a:srgbClr val="000000"/>
              </a:solidFill>
              <a:latin typeface="Arial"/>
              <a:ea typeface="Arial"/>
              <a:cs typeface="Arial"/>
              <a:sym typeface="Arial"/>
            </a:endParaRPr>
          </a:p>
        </p:txBody>
      </p:sp>
      <p:sp>
        <p:nvSpPr>
          <p:cNvPr id="511" name="Google Shape;511;p13"/>
          <p:cNvSpPr/>
          <p:nvPr/>
        </p:nvSpPr>
        <p:spPr>
          <a:xfrm>
            <a:off x="7536160" y="0"/>
            <a:ext cx="4655840" cy="6858000"/>
          </a:xfrm>
          <a:prstGeom prst="rect">
            <a:avLst/>
          </a:prstGeom>
          <a:blipFill rotWithShape="1">
            <a:blip r:embed="rId3">
              <a:alphaModFix/>
            </a:blip>
            <a:stretch>
              <a:fillRect b="0" l="0" r="0" t="0"/>
            </a:stretch>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12" name="Google Shape;512;p13"/>
          <p:cNvSpPr txBox="1"/>
          <p:nvPr/>
        </p:nvSpPr>
        <p:spPr>
          <a:xfrm>
            <a:off x="1746632" y="3677400"/>
            <a:ext cx="20355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Email</a:t>
            </a:r>
            <a:endParaRPr b="0" i="0" sz="1400" u="none" cap="none" strike="noStrike">
              <a:solidFill>
                <a:schemeClr val="accent2"/>
              </a:solidFill>
              <a:latin typeface="Calibri"/>
              <a:ea typeface="Calibri"/>
              <a:cs typeface="Calibri"/>
              <a:sym typeface="Calibri"/>
            </a:endParaRPr>
          </a:p>
        </p:txBody>
      </p:sp>
      <p:sp>
        <p:nvSpPr>
          <p:cNvPr id="513" name="Google Shape;513;p13"/>
          <p:cNvSpPr txBox="1"/>
          <p:nvPr/>
        </p:nvSpPr>
        <p:spPr>
          <a:xfrm>
            <a:off x="3676368" y="3677400"/>
            <a:ext cx="22890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Notification in your </a:t>
            </a:r>
            <a:br>
              <a:rPr b="0" i="0" lang="en-GB" sz="1400" u="none" cap="none" strike="noStrike">
                <a:solidFill>
                  <a:schemeClr val="accent1"/>
                </a:solidFill>
                <a:latin typeface="Calibri"/>
                <a:ea typeface="Calibri"/>
                <a:cs typeface="Calibri"/>
                <a:sym typeface="Calibri"/>
              </a:rPr>
            </a:br>
            <a:r>
              <a:rPr b="0" i="0" lang="en-GB" sz="1400" u="none" cap="none" strike="noStrike">
                <a:solidFill>
                  <a:schemeClr val="accent1"/>
                </a:solidFill>
                <a:latin typeface="Calibri"/>
                <a:ea typeface="Calibri"/>
                <a:cs typeface="Calibri"/>
                <a:sym typeface="Calibri"/>
              </a:rPr>
              <a:t>Nobi-application</a:t>
            </a:r>
            <a:endParaRPr b="0" i="0" sz="1400" u="none" cap="none" strike="noStrike">
              <a:solidFill>
                <a:schemeClr val="accent2"/>
              </a:solidFill>
              <a:latin typeface="Calibri"/>
              <a:ea typeface="Calibri"/>
              <a:cs typeface="Calibri"/>
              <a:sym typeface="Calibri"/>
            </a:endParaRPr>
          </a:p>
        </p:txBody>
      </p:sp>
      <p:sp>
        <p:nvSpPr>
          <p:cNvPr id="514" name="Google Shape;514;p13"/>
          <p:cNvSpPr txBox="1"/>
          <p:nvPr/>
        </p:nvSpPr>
        <p:spPr>
          <a:xfrm>
            <a:off x="551384" y="5353750"/>
            <a:ext cx="6480719"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2000"/>
              <a:buFont typeface="Calibri"/>
              <a:buNone/>
            </a:pPr>
            <a:r>
              <a:rPr b="0" i="0" lang="en-GB" sz="2000" u="none" cap="none" strike="noStrike">
                <a:solidFill>
                  <a:schemeClr val="accent1"/>
                </a:solidFill>
                <a:latin typeface="Calibri"/>
                <a:ea typeface="Calibri"/>
                <a:cs typeface="Calibri"/>
                <a:sym typeface="Calibri"/>
              </a:rPr>
              <a:t>You enter the room and help the fallen person.</a:t>
            </a:r>
            <a:endParaRPr b="0" i="0" sz="2000" u="none" cap="none" strike="noStrike">
              <a:solidFill>
                <a:schemeClr val="accent2"/>
              </a:solidFill>
              <a:latin typeface="Calibri"/>
              <a:ea typeface="Calibri"/>
              <a:cs typeface="Calibri"/>
              <a:sym typeface="Calibri"/>
            </a:endParaRPr>
          </a:p>
        </p:txBody>
      </p:sp>
      <p:cxnSp>
        <p:nvCxnSpPr>
          <p:cNvPr id="515" name="Google Shape;515;p13"/>
          <p:cNvCxnSpPr/>
          <p:nvPr/>
        </p:nvCxnSpPr>
        <p:spPr>
          <a:xfrm rot="10800000">
            <a:off x="2603980" y="4883522"/>
            <a:ext cx="2555916" cy="0"/>
          </a:xfrm>
          <a:prstGeom prst="straightConnector1">
            <a:avLst/>
          </a:prstGeom>
          <a:noFill/>
          <a:ln cap="flat" cmpd="sng" w="12700">
            <a:solidFill>
              <a:schemeClr val="accent1">
                <a:alpha val="29803"/>
              </a:schemeClr>
            </a:solidFill>
            <a:prstDash val="solid"/>
            <a:miter lim="800000"/>
            <a:headEnd len="sm" w="sm" type="none"/>
            <a:tailEnd len="sm" w="sm" type="none"/>
          </a:ln>
        </p:spPr>
      </p:cxnSp>
      <p:sp>
        <p:nvSpPr>
          <p:cNvPr id="516" name="Google Shape;516;p13"/>
          <p:cNvSpPr/>
          <p:nvPr/>
        </p:nvSpPr>
        <p:spPr>
          <a:xfrm rot="10800000">
            <a:off x="3615543" y="4747116"/>
            <a:ext cx="360308" cy="275307"/>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2"/>
              </a:solidFill>
              <a:latin typeface="Calibri"/>
              <a:ea typeface="Calibri"/>
              <a:cs typeface="Calibri"/>
              <a:sym typeface="Calibri"/>
            </a:endParaRPr>
          </a:p>
        </p:txBody>
      </p:sp>
      <p:pic>
        <p:nvPicPr>
          <p:cNvPr id="517" name="Google Shape;517;p13"/>
          <p:cNvPicPr preferRelativeResize="0"/>
          <p:nvPr/>
        </p:nvPicPr>
        <p:blipFill rotWithShape="1">
          <a:blip r:embed="rId4">
            <a:alphaModFix/>
          </a:blip>
          <a:srcRect b="0" l="0" r="0" t="0"/>
          <a:stretch/>
        </p:blipFill>
        <p:spPr>
          <a:xfrm>
            <a:off x="2292896" y="2420888"/>
            <a:ext cx="745051" cy="745051"/>
          </a:xfrm>
          <a:prstGeom prst="rect">
            <a:avLst/>
          </a:prstGeom>
          <a:noFill/>
          <a:ln>
            <a:noFill/>
          </a:ln>
        </p:spPr>
      </p:pic>
      <p:pic>
        <p:nvPicPr>
          <p:cNvPr id="518" name="Google Shape;518;p13"/>
          <p:cNvPicPr preferRelativeResize="0"/>
          <p:nvPr/>
        </p:nvPicPr>
        <p:blipFill rotWithShape="1">
          <a:blip r:embed="rId5">
            <a:alphaModFix/>
          </a:blip>
          <a:srcRect b="0" l="0" r="0" t="0"/>
          <a:stretch/>
        </p:blipFill>
        <p:spPr>
          <a:xfrm>
            <a:off x="4415158" y="2450886"/>
            <a:ext cx="856153" cy="856153"/>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522" name="Shape 522"/>
        <p:cNvGrpSpPr/>
        <p:nvPr/>
      </p:nvGrpSpPr>
      <p:grpSpPr>
        <a:xfrm>
          <a:off x="0" y="0"/>
          <a:ext cx="0" cy="0"/>
          <a:chOff x="0" y="0"/>
          <a:chExt cx="0" cy="0"/>
        </a:xfrm>
      </p:grpSpPr>
      <p:sp>
        <p:nvSpPr>
          <p:cNvPr id="523" name="Google Shape;523;p14"/>
          <p:cNvSpPr/>
          <p:nvPr/>
        </p:nvSpPr>
        <p:spPr>
          <a:xfrm>
            <a:off x="0" y="0"/>
            <a:ext cx="7919572" cy="6858000"/>
          </a:xfrm>
          <a:prstGeom prst="rect">
            <a:avLst/>
          </a:prstGeom>
          <a:solidFill>
            <a:schemeClr val="lt2">
              <a:alpha val="2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24" name="Google Shape;524;p14"/>
          <p:cNvSpPr txBox="1"/>
          <p:nvPr/>
        </p:nvSpPr>
        <p:spPr>
          <a:xfrm>
            <a:off x="752398" y="2373520"/>
            <a:ext cx="6423721"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rPr b="0" i="0" lang="en-GB" sz="1800" u="none" cap="none" strike="noStrike">
                <a:solidFill>
                  <a:schemeClr val="accent1"/>
                </a:solidFill>
                <a:latin typeface="Calibri"/>
                <a:ea typeface="Calibri"/>
                <a:cs typeface="Calibri"/>
                <a:sym typeface="Calibri"/>
              </a:rPr>
              <a:t>Our data show that with Nobi you can help fallen persons </a:t>
            </a:r>
            <a:br>
              <a:rPr b="0" i="0" lang="en-GB" sz="1800" u="none" cap="none" strike="noStrike">
                <a:solidFill>
                  <a:schemeClr val="accent1"/>
                </a:solidFill>
                <a:latin typeface="Calibri"/>
                <a:ea typeface="Calibri"/>
                <a:cs typeface="Calibri"/>
                <a:sym typeface="Calibri"/>
              </a:rPr>
            </a:br>
            <a:r>
              <a:rPr b="0" i="0" lang="en-GB" sz="1800" u="none" cap="none" strike="noStrike">
                <a:solidFill>
                  <a:schemeClr val="accent1"/>
                </a:solidFill>
                <a:latin typeface="Calibri"/>
                <a:ea typeface="Calibri"/>
                <a:cs typeface="Calibri"/>
                <a:sym typeface="Calibri"/>
              </a:rPr>
              <a:t>within an average of </a:t>
            </a:r>
            <a:r>
              <a:rPr b="1" i="0" lang="en-GB" sz="1800" u="none" cap="none" strike="noStrike">
                <a:solidFill>
                  <a:schemeClr val="accent1"/>
                </a:solidFill>
                <a:latin typeface="Calibri"/>
                <a:ea typeface="Calibri"/>
                <a:cs typeface="Calibri"/>
                <a:sym typeface="Calibri"/>
              </a:rPr>
              <a:t>3 minutes and 7 seconds</a:t>
            </a:r>
            <a:r>
              <a:rPr b="0" i="0" lang="en-GB" sz="1800" u="none" cap="none" strike="noStrike">
                <a:solidFill>
                  <a:schemeClr val="accent1"/>
                </a:solidFill>
                <a:latin typeface="Calibri"/>
                <a:ea typeface="Calibri"/>
                <a:cs typeface="Calibri"/>
                <a:sym typeface="Calibri"/>
              </a:rPr>
              <a:t>. </a:t>
            </a:r>
            <a:endParaRPr b="0" i="0" sz="1800" u="none" cap="none" strike="noStrike">
              <a:solidFill>
                <a:schemeClr val="accent2"/>
              </a:solidFill>
              <a:latin typeface="Calibri"/>
              <a:ea typeface="Calibri"/>
              <a:cs typeface="Calibri"/>
              <a:sym typeface="Calibri"/>
            </a:endParaRPr>
          </a:p>
        </p:txBody>
      </p:sp>
      <p:sp>
        <p:nvSpPr>
          <p:cNvPr id="525" name="Google Shape;525;p14"/>
          <p:cNvSpPr txBox="1"/>
          <p:nvPr/>
        </p:nvSpPr>
        <p:spPr>
          <a:xfrm>
            <a:off x="799819" y="4954504"/>
            <a:ext cx="6448309" cy="221599"/>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600"/>
              <a:buFont typeface="Arial"/>
              <a:buNone/>
            </a:pPr>
            <a:r>
              <a:rPr b="0" i="0" lang="en-GB" sz="1600" u="none" cap="none" strike="noStrike">
                <a:solidFill>
                  <a:schemeClr val="accent1"/>
                </a:solidFill>
                <a:latin typeface="Calibri"/>
                <a:ea typeface="Calibri"/>
                <a:cs typeface="Calibri"/>
                <a:sym typeface="Calibri"/>
              </a:rPr>
              <a:t>Your fast assistance makes a huge difference:</a:t>
            </a:r>
            <a:endParaRPr b="0" i="0" sz="1400" u="none" cap="none" strike="noStrike">
              <a:solidFill>
                <a:srgbClr val="000000"/>
              </a:solidFill>
              <a:latin typeface="Arial"/>
              <a:ea typeface="Arial"/>
              <a:cs typeface="Arial"/>
              <a:sym typeface="Arial"/>
            </a:endParaRPr>
          </a:p>
        </p:txBody>
      </p:sp>
      <p:pic>
        <p:nvPicPr>
          <p:cNvPr id="526" name="Google Shape;526;p14"/>
          <p:cNvPicPr preferRelativeResize="0"/>
          <p:nvPr/>
        </p:nvPicPr>
        <p:blipFill rotWithShape="1">
          <a:blip r:embed="rId3">
            <a:alphaModFix/>
          </a:blip>
          <a:srcRect b="0" l="0" r="0" t="0"/>
          <a:stretch/>
        </p:blipFill>
        <p:spPr>
          <a:xfrm>
            <a:off x="7752184" y="0"/>
            <a:ext cx="4446166" cy="6858000"/>
          </a:xfrm>
          <a:prstGeom prst="rect">
            <a:avLst/>
          </a:prstGeom>
          <a:noFill/>
          <a:ln>
            <a:noFill/>
          </a:ln>
        </p:spPr>
      </p:pic>
      <p:grpSp>
        <p:nvGrpSpPr>
          <p:cNvPr id="527" name="Google Shape;527;p14"/>
          <p:cNvGrpSpPr/>
          <p:nvPr/>
        </p:nvGrpSpPr>
        <p:grpSpPr>
          <a:xfrm>
            <a:off x="3052702" y="3238393"/>
            <a:ext cx="1398612" cy="1446022"/>
            <a:chOff x="3287688" y="3140968"/>
            <a:chExt cx="1094936" cy="1132052"/>
          </a:xfrm>
        </p:grpSpPr>
        <p:sp>
          <p:nvSpPr>
            <p:cNvPr id="528" name="Google Shape;528;p14"/>
            <p:cNvSpPr/>
            <p:nvPr/>
          </p:nvSpPr>
          <p:spPr>
            <a:xfrm>
              <a:off x="3351227" y="3229983"/>
              <a:ext cx="967857" cy="1008112"/>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529" name="Google Shape;529;p14"/>
            <p:cNvPicPr preferRelativeResize="0"/>
            <p:nvPr/>
          </p:nvPicPr>
          <p:blipFill rotWithShape="1">
            <a:blip r:embed="rId4">
              <a:alphaModFix/>
            </a:blip>
            <a:srcRect b="0" l="0" r="0" t="0"/>
            <a:stretch/>
          </p:blipFill>
          <p:spPr>
            <a:xfrm>
              <a:off x="3287688" y="3140968"/>
              <a:ext cx="1094936" cy="1132052"/>
            </a:xfrm>
            <a:prstGeom prst="rect">
              <a:avLst/>
            </a:prstGeom>
            <a:noFill/>
            <a:ln>
              <a:noFill/>
            </a:ln>
          </p:spPr>
        </p:pic>
      </p:grpSp>
      <p:sp>
        <p:nvSpPr>
          <p:cNvPr id="530" name="Google Shape;530;p14"/>
          <p:cNvSpPr txBox="1"/>
          <p:nvPr/>
        </p:nvSpPr>
        <p:spPr>
          <a:xfrm>
            <a:off x="3788748" y="3631651"/>
            <a:ext cx="2724697"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2000"/>
              <a:buFont typeface="Calibri"/>
              <a:buNone/>
            </a:pPr>
            <a:r>
              <a:rPr b="1" i="0" lang="en-GB" sz="2000" u="none" cap="none" strike="noStrike">
                <a:solidFill>
                  <a:schemeClr val="accent1"/>
                </a:solidFill>
                <a:latin typeface="Calibri"/>
                <a:ea typeface="Calibri"/>
                <a:cs typeface="Calibri"/>
                <a:sym typeface="Calibri"/>
              </a:rPr>
              <a:t>3 </a:t>
            </a:r>
            <a:r>
              <a:rPr b="0" i="0" lang="en-GB" sz="2000" u="none" cap="none" strike="noStrike">
                <a:solidFill>
                  <a:schemeClr val="accent1"/>
                </a:solidFill>
                <a:latin typeface="Calibri"/>
                <a:ea typeface="Calibri"/>
                <a:cs typeface="Calibri"/>
                <a:sym typeface="Calibri"/>
              </a:rPr>
              <a:t>minutes</a:t>
            </a:r>
            <a:r>
              <a:rPr b="1" i="0" lang="en-GB" sz="2000" u="none" cap="none" strike="noStrike">
                <a:solidFill>
                  <a:schemeClr val="accent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accent1"/>
              </a:buClr>
              <a:buSzPts val="2000"/>
              <a:buFont typeface="Calibri"/>
              <a:buNone/>
            </a:pPr>
            <a:r>
              <a:rPr b="1" i="0" lang="en-GB" sz="2000" u="none" cap="none" strike="noStrike">
                <a:solidFill>
                  <a:schemeClr val="accent1"/>
                </a:solidFill>
                <a:latin typeface="Calibri"/>
                <a:ea typeface="Calibri"/>
                <a:cs typeface="Calibri"/>
                <a:sym typeface="Calibri"/>
              </a:rPr>
              <a:t>7 </a:t>
            </a:r>
            <a:r>
              <a:rPr b="0" i="0" lang="en-GB" sz="2000" u="none" cap="none" strike="noStrike">
                <a:solidFill>
                  <a:schemeClr val="accent1"/>
                </a:solidFill>
                <a:latin typeface="Calibri"/>
                <a:ea typeface="Calibri"/>
                <a:cs typeface="Calibri"/>
                <a:sym typeface="Calibri"/>
              </a:rPr>
              <a:t>seconds</a:t>
            </a:r>
            <a:endParaRPr b="1" i="0" sz="1800" u="none" cap="none" strike="noStrike">
              <a:solidFill>
                <a:schemeClr val="accent2"/>
              </a:solidFill>
              <a:latin typeface="Calibri"/>
              <a:ea typeface="Calibri"/>
              <a:cs typeface="Calibri"/>
              <a:sym typeface="Calibri"/>
            </a:endParaRPr>
          </a:p>
        </p:txBody>
      </p:sp>
      <p:sp>
        <p:nvSpPr>
          <p:cNvPr id="531" name="Google Shape;531;p14"/>
          <p:cNvSpPr txBox="1"/>
          <p:nvPr/>
        </p:nvSpPr>
        <p:spPr>
          <a:xfrm>
            <a:off x="832250" y="5517232"/>
            <a:ext cx="2956498" cy="8863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4400"/>
              <a:buFont typeface="Arial"/>
              <a:buNone/>
            </a:pPr>
            <a:r>
              <a:rPr b="0" i="0" lang="en-GB" sz="4400" u="none" cap="none" strike="noStrike">
                <a:solidFill>
                  <a:schemeClr val="accent1"/>
                </a:solidFill>
                <a:latin typeface="Calibri"/>
                <a:ea typeface="Calibri"/>
                <a:cs typeface="Calibri"/>
                <a:sym typeface="Calibri"/>
              </a:rPr>
              <a:t>0%</a:t>
            </a:r>
            <a:r>
              <a:rPr b="0" i="0" lang="en-GB" sz="2000" u="none" cap="none" strike="noStrike">
                <a:solidFill>
                  <a:schemeClr val="accent1"/>
                </a:solidFill>
                <a:latin typeface="Calibri"/>
                <a:ea typeface="Calibri"/>
                <a:cs typeface="Calibri"/>
                <a:sym typeface="Calibri"/>
              </a:rPr>
              <a:t> risk </a:t>
            </a:r>
            <a:br>
              <a:rPr b="0" i="0" lang="en-GB" sz="2000" u="none" cap="none" strike="noStrike">
                <a:solidFill>
                  <a:schemeClr val="accent1"/>
                </a:solidFill>
                <a:latin typeface="Calibri"/>
                <a:ea typeface="Calibri"/>
                <a:cs typeface="Calibri"/>
                <a:sym typeface="Calibri"/>
              </a:rPr>
            </a:br>
            <a:r>
              <a:rPr b="0" i="0" lang="en-GB" sz="2000" u="none" cap="none" strike="noStrike">
                <a:solidFill>
                  <a:schemeClr val="accent1"/>
                </a:solidFill>
                <a:latin typeface="Calibri"/>
                <a:ea typeface="Calibri"/>
                <a:cs typeface="Calibri"/>
                <a:sym typeface="Calibri"/>
              </a:rPr>
              <a:t>of long lie falls</a:t>
            </a:r>
            <a:endParaRPr b="0" i="0" sz="1400" u="none" cap="none" strike="noStrike">
              <a:solidFill>
                <a:srgbClr val="000000"/>
              </a:solidFill>
              <a:latin typeface="Arial"/>
              <a:ea typeface="Arial"/>
              <a:cs typeface="Arial"/>
              <a:sym typeface="Arial"/>
            </a:endParaRPr>
          </a:p>
        </p:txBody>
      </p:sp>
      <p:sp>
        <p:nvSpPr>
          <p:cNvPr id="532" name="Google Shape;532;p14"/>
          <p:cNvSpPr txBox="1"/>
          <p:nvPr/>
        </p:nvSpPr>
        <p:spPr>
          <a:xfrm>
            <a:off x="3959786" y="5527091"/>
            <a:ext cx="2956498" cy="8309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2000"/>
              <a:buFont typeface="Arial"/>
              <a:buNone/>
            </a:pPr>
            <a:r>
              <a:rPr b="0" i="0" lang="en-GB" sz="2000" u="none" cap="none" strike="noStrike">
                <a:solidFill>
                  <a:schemeClr val="accent1"/>
                </a:solidFill>
                <a:latin typeface="Calibri"/>
                <a:ea typeface="Calibri"/>
                <a:cs typeface="Calibri"/>
                <a:sym typeface="Calibri"/>
              </a:rPr>
              <a:t>Huge impact on </a:t>
            </a:r>
            <a:br>
              <a:rPr b="0" i="0" lang="en-GB" sz="2000" u="none" cap="none" strike="noStrike">
                <a:solidFill>
                  <a:schemeClr val="accent1"/>
                </a:solidFill>
                <a:latin typeface="Calibri"/>
                <a:ea typeface="Calibri"/>
                <a:cs typeface="Calibri"/>
                <a:sym typeface="Calibri"/>
              </a:rPr>
            </a:br>
            <a:r>
              <a:rPr b="0" i="0" lang="en-GB" sz="2000" u="none" cap="none" strike="noStrike">
                <a:solidFill>
                  <a:schemeClr val="accent1"/>
                </a:solidFill>
                <a:latin typeface="Calibri"/>
                <a:ea typeface="Calibri"/>
                <a:cs typeface="Calibri"/>
                <a:sym typeface="Calibri"/>
              </a:rPr>
              <a:t>residents, their families </a:t>
            </a:r>
            <a:br>
              <a:rPr b="0" i="0" lang="en-GB" sz="2000" u="none" cap="none" strike="noStrike">
                <a:solidFill>
                  <a:schemeClr val="accent1"/>
                </a:solidFill>
                <a:latin typeface="Calibri"/>
                <a:ea typeface="Calibri"/>
                <a:cs typeface="Calibri"/>
                <a:sym typeface="Calibri"/>
              </a:rPr>
            </a:br>
            <a:r>
              <a:rPr b="0" i="0" lang="en-GB" sz="2000" u="none" cap="none" strike="noStrike">
                <a:solidFill>
                  <a:schemeClr val="accent1"/>
                </a:solidFill>
                <a:latin typeface="Calibri"/>
                <a:ea typeface="Calibri"/>
                <a:cs typeface="Calibri"/>
                <a:sym typeface="Calibri"/>
              </a:rPr>
              <a:t>and yourself</a:t>
            </a:r>
            <a:endParaRPr b="0" i="0" sz="1400" u="none" cap="none" strike="noStrike">
              <a:solidFill>
                <a:srgbClr val="000000"/>
              </a:solidFill>
              <a:latin typeface="Arial"/>
              <a:ea typeface="Arial"/>
              <a:cs typeface="Arial"/>
              <a:sym typeface="Arial"/>
            </a:endParaRPr>
          </a:p>
        </p:txBody>
      </p:sp>
      <p:cxnSp>
        <p:nvCxnSpPr>
          <p:cNvPr id="533" name="Google Shape;533;p14"/>
          <p:cNvCxnSpPr/>
          <p:nvPr/>
        </p:nvCxnSpPr>
        <p:spPr>
          <a:xfrm>
            <a:off x="3788748" y="5527091"/>
            <a:ext cx="0" cy="830997"/>
          </a:xfrm>
          <a:prstGeom prst="straightConnector1">
            <a:avLst/>
          </a:prstGeom>
          <a:noFill/>
          <a:ln cap="flat" cmpd="sng" w="12700">
            <a:solidFill>
              <a:schemeClr val="accent1">
                <a:alpha val="29803"/>
              </a:schemeClr>
            </a:solidFill>
            <a:prstDash val="solid"/>
            <a:miter lim="800000"/>
            <a:headEnd len="sm" w="sm" type="none"/>
            <a:tailEnd len="sm" w="sm" type="none"/>
          </a:ln>
        </p:spPr>
      </p:cxnSp>
      <p:sp>
        <p:nvSpPr>
          <p:cNvPr id="534" name="Google Shape;534;p14"/>
          <p:cNvSpPr txBox="1"/>
          <p:nvPr/>
        </p:nvSpPr>
        <p:spPr>
          <a:xfrm>
            <a:off x="0" y="1356248"/>
            <a:ext cx="7536159" cy="376129"/>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How immediate fall detection </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can make a difference</a:t>
            </a:r>
            <a:endParaRPr b="0" i="0" sz="1800" u="none" cap="none" strike="noStrike">
              <a:solidFill>
                <a:schemeClr val="accent1"/>
              </a:solidFill>
              <a:latin typeface="Calibri"/>
              <a:ea typeface="Calibri"/>
              <a:cs typeface="Calibri"/>
              <a:sym typeface="Calibri"/>
            </a:endParaRPr>
          </a:p>
        </p:txBody>
      </p:sp>
      <p:grpSp>
        <p:nvGrpSpPr>
          <p:cNvPr id="535" name="Google Shape;535;p14"/>
          <p:cNvGrpSpPr/>
          <p:nvPr/>
        </p:nvGrpSpPr>
        <p:grpSpPr>
          <a:xfrm>
            <a:off x="3509253" y="548680"/>
            <a:ext cx="643509" cy="643509"/>
            <a:chOff x="804843" y="990549"/>
            <a:chExt cx="535325" cy="535325"/>
          </a:xfrm>
        </p:grpSpPr>
        <p:sp>
          <p:nvSpPr>
            <p:cNvPr id="536" name="Google Shape;536;p14"/>
            <p:cNvSpPr/>
            <p:nvPr/>
          </p:nvSpPr>
          <p:spPr>
            <a:xfrm>
              <a:off x="804843" y="990549"/>
              <a:ext cx="535325" cy="535325"/>
            </a:xfrm>
            <a:prstGeom prst="ellipse">
              <a:avLst/>
            </a:prstGeom>
            <a:solidFill>
              <a:schemeClr val="lt1">
                <a:alpha val="75686"/>
              </a:schemeClr>
            </a:solidFill>
            <a:ln cap="flat" cmpd="sng" w="254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537" name="Google Shape;537;p14"/>
            <p:cNvPicPr preferRelativeResize="0"/>
            <p:nvPr/>
          </p:nvPicPr>
          <p:blipFill rotWithShape="1">
            <a:blip r:embed="rId5">
              <a:alphaModFix/>
            </a:blip>
            <a:srcRect b="0" l="0" r="0" t="0"/>
            <a:stretch/>
          </p:blipFill>
          <p:spPr>
            <a:xfrm>
              <a:off x="875002" y="1058289"/>
              <a:ext cx="395006" cy="395006"/>
            </a:xfrm>
            <a:prstGeom prst="rect">
              <a:avLst/>
            </a:prstGeom>
            <a:noFill/>
            <a:ln>
              <a:noFill/>
            </a:ln>
          </p:spPr>
        </p:pic>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1" name="Shape 541"/>
        <p:cNvGrpSpPr/>
        <p:nvPr/>
      </p:nvGrpSpPr>
      <p:grpSpPr>
        <a:xfrm>
          <a:off x="0" y="0"/>
          <a:ext cx="0" cy="0"/>
          <a:chOff x="0" y="0"/>
          <a:chExt cx="0" cy="0"/>
        </a:xfrm>
      </p:grpSpPr>
      <p:sp>
        <p:nvSpPr>
          <p:cNvPr id="542" name="Google Shape;542;p15"/>
          <p:cNvSpPr/>
          <p:nvPr/>
        </p:nvSpPr>
        <p:spPr>
          <a:xfrm>
            <a:off x="3076" y="0"/>
            <a:ext cx="12188924" cy="6858000"/>
          </a:xfrm>
          <a:prstGeom prst="rect">
            <a:avLst/>
          </a:prstGeom>
          <a:solidFill>
            <a:schemeClr val="lt2">
              <a:alpha val="2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43" name="Google Shape;543;p15"/>
          <p:cNvSpPr/>
          <p:nvPr/>
        </p:nvSpPr>
        <p:spPr>
          <a:xfrm>
            <a:off x="8704042" y="0"/>
            <a:ext cx="3484882" cy="6858000"/>
          </a:xfrm>
          <a:prstGeom prst="rect">
            <a:avLst/>
          </a:prstGeom>
          <a:solidFill>
            <a:schemeClr val="lt2">
              <a:alpha val="20784"/>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44" name="Google Shape;544;p15"/>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2. Fall detection - Closing the fall escalation</a:t>
            </a:r>
            <a:endParaRPr b="0" i="0" sz="1400" u="none" cap="none" strike="noStrike">
              <a:solidFill>
                <a:srgbClr val="000000"/>
              </a:solidFill>
              <a:latin typeface="Arial"/>
              <a:ea typeface="Arial"/>
              <a:cs typeface="Arial"/>
              <a:sym typeface="Arial"/>
            </a:endParaRPr>
          </a:p>
        </p:txBody>
      </p:sp>
      <p:sp>
        <p:nvSpPr>
          <p:cNvPr id="545" name="Google Shape;545;p15"/>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What happens after you helped the resident? </a:t>
            </a:r>
            <a:endParaRPr b="0" i="0" sz="1800" u="none" cap="none" strike="noStrike">
              <a:solidFill>
                <a:schemeClr val="accent1"/>
              </a:solidFill>
              <a:latin typeface="Calibri"/>
              <a:ea typeface="Calibri"/>
              <a:cs typeface="Calibri"/>
              <a:sym typeface="Calibri"/>
            </a:endParaRPr>
          </a:p>
        </p:txBody>
      </p:sp>
      <p:sp>
        <p:nvSpPr>
          <p:cNvPr id="546" name="Google Shape;546;p15"/>
          <p:cNvSpPr txBox="1"/>
          <p:nvPr/>
        </p:nvSpPr>
        <p:spPr>
          <a:xfrm>
            <a:off x="1101401" y="4685162"/>
            <a:ext cx="1584176"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Press the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Presence Button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in the room</a:t>
            </a:r>
            <a:endParaRPr b="0" i="0" sz="1600" u="none" cap="none" strike="noStrike">
              <a:solidFill>
                <a:schemeClr val="accent2"/>
              </a:solidFill>
              <a:latin typeface="Calibri"/>
              <a:ea typeface="Calibri"/>
              <a:cs typeface="Calibri"/>
              <a:sym typeface="Calibri"/>
            </a:endParaRPr>
          </a:p>
        </p:txBody>
      </p:sp>
      <p:cxnSp>
        <p:nvCxnSpPr>
          <p:cNvPr id="547" name="Google Shape;547;p15"/>
          <p:cNvCxnSpPr/>
          <p:nvPr/>
        </p:nvCxnSpPr>
        <p:spPr>
          <a:xfrm rot="10800000">
            <a:off x="1533448" y="4333168"/>
            <a:ext cx="5238081" cy="0"/>
          </a:xfrm>
          <a:prstGeom prst="straightConnector1">
            <a:avLst/>
          </a:prstGeom>
          <a:noFill/>
          <a:ln cap="flat" cmpd="sng" w="12700">
            <a:solidFill>
              <a:schemeClr val="accent1">
                <a:alpha val="29803"/>
              </a:schemeClr>
            </a:solidFill>
            <a:prstDash val="solid"/>
            <a:miter lim="800000"/>
            <a:headEnd len="sm" w="sm" type="none"/>
            <a:tailEnd len="sm" w="sm" type="none"/>
          </a:ln>
        </p:spPr>
      </p:cxnSp>
      <p:sp>
        <p:nvSpPr>
          <p:cNvPr id="548" name="Google Shape;548;p15"/>
          <p:cNvSpPr/>
          <p:nvPr/>
        </p:nvSpPr>
        <p:spPr>
          <a:xfrm rot="10800000">
            <a:off x="1749472" y="4230645"/>
            <a:ext cx="288032" cy="220082"/>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2"/>
              </a:solidFill>
              <a:latin typeface="Calibri"/>
              <a:ea typeface="Calibri"/>
              <a:cs typeface="Calibri"/>
              <a:sym typeface="Calibri"/>
            </a:endParaRPr>
          </a:p>
        </p:txBody>
      </p:sp>
      <p:sp>
        <p:nvSpPr>
          <p:cNvPr id="549" name="Google Shape;549;p15"/>
          <p:cNvSpPr txBox="1"/>
          <p:nvPr/>
        </p:nvSpPr>
        <p:spPr>
          <a:xfrm>
            <a:off x="1199469" y="1802316"/>
            <a:ext cx="6279705"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2400"/>
              <a:buFont typeface="Calibri"/>
              <a:buNone/>
            </a:pPr>
            <a:r>
              <a:rPr b="1" i="0" lang="en-GB" sz="2400" u="none" cap="none" strike="noStrike">
                <a:solidFill>
                  <a:schemeClr val="accent1"/>
                </a:solidFill>
                <a:latin typeface="Calibri"/>
                <a:ea typeface="Calibri"/>
                <a:cs typeface="Calibri"/>
                <a:sym typeface="Calibri"/>
              </a:rPr>
              <a:t>Is your resident ok? </a:t>
            </a:r>
            <a:br>
              <a:rPr b="0" i="0" lang="en-GB" sz="1600" u="none" cap="none" strike="noStrike">
                <a:solidFill>
                  <a:schemeClr val="accent1"/>
                </a:solidFill>
                <a:latin typeface="Calibri"/>
                <a:ea typeface="Calibri"/>
                <a:cs typeface="Calibri"/>
                <a:sym typeface="Calibri"/>
              </a:rPr>
            </a:br>
            <a:r>
              <a:rPr b="0" i="0" lang="en-GB" sz="1800" u="none" cap="none" strike="noStrike">
                <a:solidFill>
                  <a:schemeClr val="accent1"/>
                </a:solidFill>
                <a:latin typeface="Calibri"/>
                <a:ea typeface="Calibri"/>
                <a:cs typeface="Calibri"/>
                <a:sym typeface="Calibri"/>
              </a:rPr>
              <a:t>Then you can close the escalation</a:t>
            </a:r>
            <a:r>
              <a:rPr b="0" i="0" lang="en-GB" sz="1600" u="none" cap="none" strike="noStrike">
                <a:solidFill>
                  <a:schemeClr val="accent1"/>
                </a:solidFill>
                <a:latin typeface="Calibri"/>
                <a:ea typeface="Calibri"/>
                <a:cs typeface="Calibri"/>
                <a:sym typeface="Calibri"/>
              </a:rPr>
              <a:t>.</a:t>
            </a:r>
            <a:endParaRPr b="0" i="0" sz="1600" u="none" cap="none" strike="noStrike">
              <a:solidFill>
                <a:schemeClr val="accent2"/>
              </a:solidFill>
              <a:latin typeface="Calibri"/>
              <a:ea typeface="Calibri"/>
              <a:cs typeface="Calibri"/>
              <a:sym typeface="Calibri"/>
            </a:endParaRPr>
          </a:p>
        </p:txBody>
      </p:sp>
      <p:sp>
        <p:nvSpPr>
          <p:cNvPr id="550" name="Google Shape;550;p15"/>
          <p:cNvSpPr txBox="1"/>
          <p:nvPr/>
        </p:nvSpPr>
        <p:spPr>
          <a:xfrm>
            <a:off x="1199469" y="2753829"/>
            <a:ext cx="6110651"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Only by closing the escalation, Nobi and your coworkers know </a:t>
            </a:r>
            <a:br>
              <a:rPr b="0" i="0" lang="en-GB" sz="1400" u="none" cap="none" strike="noStrike">
                <a:solidFill>
                  <a:schemeClr val="accent1"/>
                </a:solidFill>
                <a:latin typeface="Calibri"/>
                <a:ea typeface="Calibri"/>
                <a:cs typeface="Calibri"/>
                <a:sym typeface="Calibri"/>
              </a:rPr>
            </a:br>
            <a:r>
              <a:rPr b="0" i="0" lang="en-GB" sz="1400" u="none" cap="none" strike="noStrike">
                <a:solidFill>
                  <a:schemeClr val="accent1"/>
                </a:solidFill>
                <a:latin typeface="Calibri"/>
                <a:ea typeface="Calibri"/>
                <a:cs typeface="Calibri"/>
                <a:sym typeface="Calibri"/>
              </a:rPr>
              <a:t>you’ve helped the person and that the emergency is over. </a:t>
            </a:r>
            <a:endParaRPr b="0" i="0" sz="1400" u="none" cap="none" strike="noStrike">
              <a:solidFill>
                <a:schemeClr val="accent2"/>
              </a:solidFill>
              <a:latin typeface="Calibri"/>
              <a:ea typeface="Calibri"/>
              <a:cs typeface="Calibri"/>
              <a:sym typeface="Calibri"/>
            </a:endParaRPr>
          </a:p>
        </p:txBody>
      </p:sp>
      <p:sp>
        <p:nvSpPr>
          <p:cNvPr id="551" name="Google Shape;551;p15"/>
          <p:cNvSpPr txBox="1"/>
          <p:nvPr/>
        </p:nvSpPr>
        <p:spPr>
          <a:xfrm>
            <a:off x="2685577" y="4685162"/>
            <a:ext cx="624056"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rgbClr val="7F7F7F"/>
              </a:solidFill>
              <a:latin typeface="Calibri"/>
              <a:ea typeface="Calibri"/>
              <a:cs typeface="Calibri"/>
              <a:sym typeface="Calibri"/>
            </a:endParaRPr>
          </a:p>
          <a:p>
            <a:pPr indent="0" lvl="0" marL="0" marR="0" rtl="0" algn="ctr">
              <a:lnSpc>
                <a:spcPct val="100000"/>
              </a:lnSpc>
              <a:spcBef>
                <a:spcPts val="0"/>
              </a:spcBef>
              <a:spcAft>
                <a:spcPts val="0"/>
              </a:spcAft>
              <a:buClr>
                <a:srgbClr val="7F7F7F"/>
              </a:buClr>
              <a:buSzPts val="1800"/>
              <a:buFont typeface="Calibri"/>
              <a:buNone/>
            </a:pPr>
            <a:r>
              <a:rPr b="0" i="0" lang="en-GB" sz="1800" u="none" cap="none" strike="noStrike">
                <a:solidFill>
                  <a:srgbClr val="7F7F7F"/>
                </a:solidFill>
                <a:latin typeface="Calibri"/>
                <a:ea typeface="Calibri"/>
                <a:cs typeface="Calibri"/>
                <a:sym typeface="Calibri"/>
              </a:rPr>
              <a:t>or</a:t>
            </a:r>
            <a:endParaRPr b="0" i="0" sz="1400" u="none" cap="none" strike="noStrike">
              <a:solidFill>
                <a:srgbClr val="000000"/>
              </a:solidFill>
              <a:latin typeface="Arial"/>
              <a:ea typeface="Arial"/>
              <a:cs typeface="Arial"/>
              <a:sym typeface="Arial"/>
            </a:endParaRPr>
          </a:p>
        </p:txBody>
      </p:sp>
      <p:sp>
        <p:nvSpPr>
          <p:cNvPr id="552" name="Google Shape;552;p15"/>
          <p:cNvSpPr txBox="1"/>
          <p:nvPr/>
        </p:nvSpPr>
        <p:spPr>
          <a:xfrm>
            <a:off x="3407668" y="4685162"/>
            <a:ext cx="1693871"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Through your nurse-call system;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Check settings</a:t>
            </a:r>
            <a:endParaRPr b="0" i="0" sz="1600" u="none" cap="none" strike="noStrike">
              <a:solidFill>
                <a:schemeClr val="accent2"/>
              </a:solidFill>
              <a:latin typeface="Calibri"/>
              <a:ea typeface="Calibri"/>
              <a:cs typeface="Calibri"/>
              <a:sym typeface="Calibri"/>
            </a:endParaRPr>
          </a:p>
        </p:txBody>
      </p:sp>
      <p:sp>
        <p:nvSpPr>
          <p:cNvPr id="553" name="Google Shape;553;p15"/>
          <p:cNvSpPr txBox="1"/>
          <p:nvPr/>
        </p:nvSpPr>
        <p:spPr>
          <a:xfrm>
            <a:off x="5005867" y="4685162"/>
            <a:ext cx="624056"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rgbClr val="7F7F7F"/>
              </a:solidFill>
              <a:latin typeface="Calibri"/>
              <a:ea typeface="Calibri"/>
              <a:cs typeface="Calibri"/>
              <a:sym typeface="Calibri"/>
            </a:endParaRPr>
          </a:p>
          <a:p>
            <a:pPr indent="0" lvl="0" marL="0" marR="0" rtl="0" algn="ctr">
              <a:lnSpc>
                <a:spcPct val="100000"/>
              </a:lnSpc>
              <a:spcBef>
                <a:spcPts val="0"/>
              </a:spcBef>
              <a:spcAft>
                <a:spcPts val="0"/>
              </a:spcAft>
              <a:buClr>
                <a:srgbClr val="7F7F7F"/>
              </a:buClr>
              <a:buSzPts val="1800"/>
              <a:buFont typeface="Calibri"/>
              <a:buNone/>
            </a:pPr>
            <a:r>
              <a:rPr b="0" i="0" lang="en-GB" sz="1800" u="none" cap="none" strike="noStrike">
                <a:solidFill>
                  <a:srgbClr val="7F7F7F"/>
                </a:solidFill>
                <a:latin typeface="Calibri"/>
                <a:ea typeface="Calibri"/>
                <a:cs typeface="Calibri"/>
                <a:sym typeface="Calibri"/>
              </a:rPr>
              <a:t>or</a:t>
            </a:r>
            <a:endParaRPr b="0" i="0" sz="1400" u="none" cap="none" strike="noStrike">
              <a:solidFill>
                <a:srgbClr val="000000"/>
              </a:solidFill>
              <a:latin typeface="Arial"/>
              <a:ea typeface="Arial"/>
              <a:cs typeface="Arial"/>
              <a:sym typeface="Arial"/>
            </a:endParaRPr>
          </a:p>
        </p:txBody>
      </p:sp>
      <p:sp>
        <p:nvSpPr>
          <p:cNvPr id="554" name="Google Shape;554;p15"/>
          <p:cNvSpPr txBox="1"/>
          <p:nvPr/>
        </p:nvSpPr>
        <p:spPr>
          <a:xfrm>
            <a:off x="5616250" y="4685162"/>
            <a:ext cx="1693871"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In your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dashboard</a:t>
            </a:r>
            <a:endParaRPr b="0" i="0" sz="1600" u="none" cap="none" strike="noStrike">
              <a:solidFill>
                <a:schemeClr val="accent2"/>
              </a:solidFill>
              <a:latin typeface="Calibri"/>
              <a:ea typeface="Calibri"/>
              <a:cs typeface="Calibri"/>
              <a:sym typeface="Calibri"/>
            </a:endParaRPr>
          </a:p>
        </p:txBody>
      </p:sp>
      <p:sp>
        <p:nvSpPr>
          <p:cNvPr id="555" name="Google Shape;555;p15"/>
          <p:cNvSpPr txBox="1"/>
          <p:nvPr/>
        </p:nvSpPr>
        <p:spPr>
          <a:xfrm>
            <a:off x="1302415" y="3587161"/>
            <a:ext cx="5904376"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2"/>
              </a:buClr>
              <a:buSzPts val="2400"/>
              <a:buFont typeface="Calibri"/>
              <a:buNone/>
            </a:pPr>
            <a:r>
              <a:rPr b="1" i="0" lang="en-GB" sz="2400" u="none" cap="none" strike="noStrike">
                <a:solidFill>
                  <a:schemeClr val="accent2"/>
                </a:solidFill>
                <a:latin typeface="Calibri"/>
                <a:ea typeface="Calibri"/>
                <a:cs typeface="Calibri"/>
                <a:sym typeface="Calibri"/>
              </a:rPr>
              <a:t>How?</a:t>
            </a:r>
            <a:endParaRPr b="1" i="0" sz="2400" u="none" cap="none" strike="noStrike">
              <a:solidFill>
                <a:schemeClr val="accent2"/>
              </a:solidFill>
              <a:latin typeface="Calibri"/>
              <a:ea typeface="Calibri"/>
              <a:cs typeface="Calibri"/>
              <a:sym typeface="Calibri"/>
            </a:endParaRPr>
          </a:p>
        </p:txBody>
      </p:sp>
      <p:sp>
        <p:nvSpPr>
          <p:cNvPr id="556" name="Google Shape;556;p15"/>
          <p:cNvSpPr/>
          <p:nvPr/>
        </p:nvSpPr>
        <p:spPr>
          <a:xfrm rot="10800000">
            <a:off x="4110588" y="4230645"/>
            <a:ext cx="288032" cy="220082"/>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2"/>
              </a:solidFill>
              <a:latin typeface="Calibri"/>
              <a:ea typeface="Calibri"/>
              <a:cs typeface="Calibri"/>
              <a:sym typeface="Calibri"/>
            </a:endParaRPr>
          </a:p>
        </p:txBody>
      </p:sp>
      <p:sp>
        <p:nvSpPr>
          <p:cNvPr id="557" name="Google Shape;557;p15"/>
          <p:cNvSpPr/>
          <p:nvPr/>
        </p:nvSpPr>
        <p:spPr>
          <a:xfrm rot="10800000">
            <a:off x="6346731" y="4230645"/>
            <a:ext cx="288032" cy="220082"/>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2"/>
              </a:solidFill>
              <a:latin typeface="Calibri"/>
              <a:ea typeface="Calibri"/>
              <a:cs typeface="Calibri"/>
              <a:sym typeface="Calibri"/>
            </a:endParaRPr>
          </a:p>
        </p:txBody>
      </p:sp>
      <p:pic>
        <p:nvPicPr>
          <p:cNvPr id="558" name="Google Shape;558;p15"/>
          <p:cNvPicPr preferRelativeResize="0"/>
          <p:nvPr/>
        </p:nvPicPr>
        <p:blipFill rotWithShape="1">
          <a:blip r:embed="rId3">
            <a:alphaModFix/>
          </a:blip>
          <a:srcRect b="0" l="0" r="25850" t="0"/>
          <a:stretch/>
        </p:blipFill>
        <p:spPr>
          <a:xfrm>
            <a:off x="10123985" y="2319327"/>
            <a:ext cx="2068015" cy="1368612"/>
          </a:xfrm>
          <a:prstGeom prst="rect">
            <a:avLst/>
          </a:prstGeom>
          <a:noFill/>
          <a:ln>
            <a:noFill/>
          </a:ln>
        </p:spPr>
      </p:pic>
      <p:sp>
        <p:nvSpPr>
          <p:cNvPr id="559" name="Google Shape;559;p15"/>
          <p:cNvSpPr/>
          <p:nvPr/>
        </p:nvSpPr>
        <p:spPr>
          <a:xfrm>
            <a:off x="8716206" y="2169613"/>
            <a:ext cx="3455436" cy="2397421"/>
          </a:xfrm>
          <a:custGeom>
            <a:rect b="b" l="l" r="r" t="t"/>
            <a:pathLst>
              <a:path extrusionOk="0" h="2245776" w="12702219">
                <a:moveTo>
                  <a:pt x="0" y="1689613"/>
                </a:moveTo>
                <a:cubicBezTo>
                  <a:pt x="11451626" y="-2848780"/>
                  <a:pt x="8393449" y="3334119"/>
                  <a:pt x="12702219" y="2072074"/>
                </a:cubicBezTo>
              </a:path>
            </a:pathLst>
          </a:cu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3" name="Shape 563"/>
        <p:cNvGrpSpPr/>
        <p:nvPr/>
      </p:nvGrpSpPr>
      <p:grpSpPr>
        <a:xfrm>
          <a:off x="0" y="0"/>
          <a:ext cx="0" cy="0"/>
          <a:chOff x="0" y="0"/>
          <a:chExt cx="0" cy="0"/>
        </a:xfrm>
      </p:grpSpPr>
      <p:sp>
        <p:nvSpPr>
          <p:cNvPr id="564" name="Google Shape;564;p16"/>
          <p:cNvSpPr/>
          <p:nvPr/>
        </p:nvSpPr>
        <p:spPr>
          <a:xfrm>
            <a:off x="7536160" y="0"/>
            <a:ext cx="4655840" cy="6885384"/>
          </a:xfrm>
          <a:prstGeom prst="rect">
            <a:avLst/>
          </a:prstGeom>
          <a:blipFill rotWithShape="1">
            <a:blip r:embed="rId3">
              <a:alphaModFix/>
            </a:blip>
            <a:stretch>
              <a:fillRect b="0" l="0" r="0" t="0"/>
            </a:stretch>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565" name="Google Shape;565;p16"/>
          <p:cNvPicPr preferRelativeResize="0"/>
          <p:nvPr/>
        </p:nvPicPr>
        <p:blipFill rotWithShape="1">
          <a:blip r:embed="rId4">
            <a:alphaModFix amt="26000"/>
          </a:blip>
          <a:srcRect b="0" l="0" r="0" t="0"/>
          <a:stretch/>
        </p:blipFill>
        <p:spPr>
          <a:xfrm>
            <a:off x="10131938" y="4156140"/>
            <a:ext cx="2060062" cy="2866200"/>
          </a:xfrm>
          <a:prstGeom prst="rect">
            <a:avLst/>
          </a:prstGeom>
          <a:noFill/>
          <a:ln>
            <a:noFill/>
          </a:ln>
        </p:spPr>
      </p:pic>
      <p:sp>
        <p:nvSpPr>
          <p:cNvPr id="566" name="Google Shape;566;p16"/>
          <p:cNvSpPr/>
          <p:nvPr/>
        </p:nvSpPr>
        <p:spPr>
          <a:xfrm>
            <a:off x="3076" y="0"/>
            <a:ext cx="7533084" cy="6858000"/>
          </a:xfrm>
          <a:prstGeom prst="rect">
            <a:avLst/>
          </a:prstGeom>
          <a:solidFill>
            <a:schemeClr val="lt2">
              <a:alpha val="2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67" name="Google Shape;567;p16"/>
          <p:cNvSpPr/>
          <p:nvPr/>
        </p:nvSpPr>
        <p:spPr>
          <a:xfrm>
            <a:off x="1199456" y="5219519"/>
            <a:ext cx="2462473" cy="873777"/>
          </a:xfrm>
          <a:prstGeom prst="roundRect">
            <a:avLst>
              <a:gd fmla="val 8500" name="adj"/>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Calibri"/>
              <a:ea typeface="Calibri"/>
              <a:cs typeface="Calibri"/>
              <a:sym typeface="Calibri"/>
            </a:endParaRPr>
          </a:p>
        </p:txBody>
      </p:sp>
      <p:sp>
        <p:nvSpPr>
          <p:cNvPr id="568" name="Google Shape;568;p16"/>
          <p:cNvSpPr/>
          <p:nvPr/>
        </p:nvSpPr>
        <p:spPr>
          <a:xfrm>
            <a:off x="3935760" y="5219519"/>
            <a:ext cx="2462473" cy="873777"/>
          </a:xfrm>
          <a:prstGeom prst="roundRect">
            <a:avLst>
              <a:gd fmla="val 8500" name="adj"/>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Calibri"/>
              <a:ea typeface="Calibri"/>
              <a:cs typeface="Calibri"/>
              <a:sym typeface="Calibri"/>
            </a:endParaRPr>
          </a:p>
        </p:txBody>
      </p:sp>
      <p:sp>
        <p:nvSpPr>
          <p:cNvPr id="569" name="Google Shape;569;p16"/>
          <p:cNvSpPr txBox="1"/>
          <p:nvPr/>
        </p:nvSpPr>
        <p:spPr>
          <a:xfrm>
            <a:off x="0" y="1356248"/>
            <a:ext cx="7536159" cy="376129"/>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Did you know?</a:t>
            </a:r>
            <a:endParaRPr b="0" i="0" sz="1800" u="none" cap="none" strike="noStrike">
              <a:solidFill>
                <a:schemeClr val="accent1"/>
              </a:solidFill>
              <a:latin typeface="Calibri"/>
              <a:ea typeface="Calibri"/>
              <a:cs typeface="Calibri"/>
              <a:sym typeface="Calibri"/>
            </a:endParaRPr>
          </a:p>
        </p:txBody>
      </p:sp>
      <p:sp>
        <p:nvSpPr>
          <p:cNvPr id="570" name="Google Shape;570;p16"/>
          <p:cNvSpPr txBox="1"/>
          <p:nvPr/>
        </p:nvSpPr>
        <p:spPr>
          <a:xfrm>
            <a:off x="1199456" y="5336433"/>
            <a:ext cx="2447026"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Close an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escalation</a:t>
            </a:r>
            <a:endParaRPr b="0" i="0" sz="1600" u="none" cap="none" strike="noStrike">
              <a:solidFill>
                <a:schemeClr val="accent2"/>
              </a:solidFill>
              <a:latin typeface="Calibri"/>
              <a:ea typeface="Calibri"/>
              <a:cs typeface="Calibri"/>
              <a:sym typeface="Calibri"/>
            </a:endParaRPr>
          </a:p>
        </p:txBody>
      </p:sp>
      <p:sp>
        <p:nvSpPr>
          <p:cNvPr id="571" name="Google Shape;571;p16"/>
          <p:cNvSpPr txBox="1"/>
          <p:nvPr/>
        </p:nvSpPr>
        <p:spPr>
          <a:xfrm>
            <a:off x="0" y="1970706"/>
            <a:ext cx="7536159"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rPr b="1" i="0" lang="en-GB" sz="1800" u="none" cap="none" strike="noStrike">
                <a:solidFill>
                  <a:schemeClr val="accent1"/>
                </a:solidFill>
                <a:latin typeface="Calibri"/>
                <a:ea typeface="Calibri"/>
                <a:cs typeface="Calibri"/>
                <a:sym typeface="Calibri"/>
              </a:rPr>
              <a:t>You can also use the Snooze Feature </a:t>
            </a:r>
            <a:br>
              <a:rPr b="1" i="0" lang="en-GB" sz="1800" u="none" cap="none" strike="noStrike">
                <a:solidFill>
                  <a:schemeClr val="accent1"/>
                </a:solidFill>
                <a:latin typeface="Calibri"/>
                <a:ea typeface="Calibri"/>
                <a:cs typeface="Calibri"/>
                <a:sym typeface="Calibri"/>
              </a:rPr>
            </a:br>
            <a:r>
              <a:rPr b="1" i="0" lang="en-GB" sz="1800" u="none" cap="none" strike="noStrike">
                <a:solidFill>
                  <a:schemeClr val="accent1"/>
                </a:solidFill>
                <a:latin typeface="Calibri"/>
                <a:ea typeface="Calibri"/>
                <a:cs typeface="Calibri"/>
                <a:sym typeface="Calibri"/>
              </a:rPr>
              <a:t>of Presence Button to close an escalation </a:t>
            </a:r>
            <a:br>
              <a:rPr b="1" i="0" lang="en-GB" sz="1800" u="none" cap="none" strike="noStrike">
                <a:solidFill>
                  <a:schemeClr val="accent1"/>
                </a:solidFill>
                <a:latin typeface="Calibri"/>
                <a:ea typeface="Calibri"/>
                <a:cs typeface="Calibri"/>
                <a:sym typeface="Calibri"/>
              </a:rPr>
            </a:br>
            <a:endParaRPr b="0" i="0" sz="1800" u="none" cap="none" strike="noStrike">
              <a:solidFill>
                <a:schemeClr val="accent2"/>
              </a:solidFill>
              <a:latin typeface="Calibri"/>
              <a:ea typeface="Calibri"/>
              <a:cs typeface="Calibri"/>
              <a:sym typeface="Calibri"/>
            </a:endParaRPr>
          </a:p>
        </p:txBody>
      </p:sp>
      <p:sp>
        <p:nvSpPr>
          <p:cNvPr id="572" name="Google Shape;572;p16"/>
          <p:cNvSpPr txBox="1"/>
          <p:nvPr/>
        </p:nvSpPr>
        <p:spPr>
          <a:xfrm>
            <a:off x="3935760" y="5336433"/>
            <a:ext cx="2462473"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Switch off Nobi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a:t>
            </a:r>
            <a:r>
              <a:rPr b="0" i="0" lang="en-GB" sz="16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14"/>
                  </a:ext>
                </a:extLst>
              </a:rPr>
              <a:t>cleaning</a:t>
            </a:r>
            <a:r>
              <a:rPr b="0" i="0" lang="en-GB" sz="1600" u="none" cap="none" strike="noStrike">
                <a:solidFill>
                  <a:schemeClr val="accent1"/>
                </a:solidFill>
                <a:latin typeface="Calibri"/>
                <a:ea typeface="Calibri"/>
                <a:cs typeface="Calibri"/>
                <a:sym typeface="Calibri"/>
              </a:rPr>
              <a:t>, …)</a:t>
            </a:r>
            <a:endParaRPr b="0" i="0" sz="1600" u="none" cap="none" strike="noStrike">
              <a:solidFill>
                <a:schemeClr val="accent2"/>
              </a:solidFill>
              <a:latin typeface="Calibri"/>
              <a:ea typeface="Calibri"/>
              <a:cs typeface="Calibri"/>
              <a:sym typeface="Calibri"/>
            </a:endParaRPr>
          </a:p>
        </p:txBody>
      </p:sp>
      <p:sp>
        <p:nvSpPr>
          <p:cNvPr id="573" name="Google Shape;573;p16"/>
          <p:cNvSpPr txBox="1"/>
          <p:nvPr/>
        </p:nvSpPr>
        <p:spPr>
          <a:xfrm>
            <a:off x="0" y="4779902"/>
            <a:ext cx="7536159"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2"/>
              </a:buClr>
              <a:buSzPts val="1400"/>
              <a:buFont typeface="Calibri"/>
              <a:buNone/>
            </a:pPr>
            <a:r>
              <a:rPr b="0" i="0" lang="en-GB" sz="1400" u="none" cap="none" strike="noStrike">
                <a:solidFill>
                  <a:schemeClr val="accent2"/>
                </a:solidFill>
                <a:latin typeface="Calibri"/>
                <a:ea typeface="Calibri"/>
                <a:cs typeface="Calibri"/>
                <a:sym typeface="Calibri"/>
              </a:rPr>
              <a:t>In summary - </a:t>
            </a:r>
            <a:r>
              <a:rPr b="0" i="0" lang="en-GB" sz="1400" u="none" cap="none" strike="noStrike">
                <a:solidFill>
                  <a:schemeClr val="accent1"/>
                </a:solidFill>
                <a:latin typeface="Calibri"/>
                <a:ea typeface="Calibri"/>
                <a:cs typeface="Calibri"/>
                <a:sym typeface="Calibri"/>
              </a:rPr>
              <a:t>Push the Presence Button to:</a:t>
            </a:r>
            <a:endParaRPr b="0" i="0" sz="1400" u="none" cap="none" strike="noStrike">
              <a:solidFill>
                <a:srgbClr val="000000"/>
              </a:solidFill>
              <a:latin typeface="Arial"/>
              <a:ea typeface="Arial"/>
              <a:cs typeface="Arial"/>
              <a:sym typeface="Arial"/>
            </a:endParaRPr>
          </a:p>
        </p:txBody>
      </p:sp>
      <p:pic>
        <p:nvPicPr>
          <p:cNvPr id="574" name="Google Shape;574;p16"/>
          <p:cNvPicPr preferRelativeResize="0"/>
          <p:nvPr/>
        </p:nvPicPr>
        <p:blipFill rotWithShape="1">
          <a:blip r:embed="rId5">
            <a:alphaModFix/>
          </a:blip>
          <a:srcRect b="0" l="0" r="0" t="0"/>
          <a:stretch/>
        </p:blipFill>
        <p:spPr>
          <a:xfrm>
            <a:off x="10032655" y="4013935"/>
            <a:ext cx="2139827" cy="2866200"/>
          </a:xfrm>
          <a:prstGeom prst="rect">
            <a:avLst/>
          </a:prstGeom>
          <a:noFill/>
          <a:ln>
            <a:noFill/>
          </a:ln>
        </p:spPr>
      </p:pic>
      <p:sp>
        <p:nvSpPr>
          <p:cNvPr id="575" name="Google Shape;575;p16"/>
          <p:cNvSpPr txBox="1"/>
          <p:nvPr/>
        </p:nvSpPr>
        <p:spPr>
          <a:xfrm>
            <a:off x="0" y="2762359"/>
            <a:ext cx="7536159" cy="1519994"/>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When you push the Presence Button,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you can close an active escalation immediately.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600"/>
              <a:buFont typeface="Calibri"/>
              <a:buNone/>
            </a:pPr>
            <a:r>
              <a:t/>
            </a:r>
            <a:endParaRPr b="0" i="0" sz="1600" u="none" cap="none" strike="noStrike">
              <a:solidFill>
                <a:schemeClr val="accent1"/>
              </a:solidFill>
              <a:latin typeface="Calibri"/>
              <a:ea typeface="Calibri"/>
              <a:cs typeface="Calibri"/>
              <a:sym typeface="Calibri"/>
            </a:endParaRPr>
          </a:p>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You can also prevent the lamps from detecting falls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when someone wants to clean the room for example.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They can push the Presence Button to snooze Nobi temporarily. </a:t>
            </a:r>
            <a:endParaRPr b="0" i="0" sz="1600" u="none" cap="none" strike="noStrike">
              <a:solidFill>
                <a:schemeClr val="accent2"/>
              </a:solidFill>
              <a:latin typeface="Calibri"/>
              <a:ea typeface="Calibri"/>
              <a:cs typeface="Calibri"/>
              <a:sym typeface="Calibri"/>
            </a:endParaRPr>
          </a:p>
        </p:txBody>
      </p:sp>
      <p:grpSp>
        <p:nvGrpSpPr>
          <p:cNvPr id="576" name="Google Shape;576;p16"/>
          <p:cNvGrpSpPr/>
          <p:nvPr/>
        </p:nvGrpSpPr>
        <p:grpSpPr>
          <a:xfrm>
            <a:off x="3509253" y="581153"/>
            <a:ext cx="643509" cy="643509"/>
            <a:chOff x="804843" y="990549"/>
            <a:chExt cx="535325" cy="535325"/>
          </a:xfrm>
        </p:grpSpPr>
        <p:sp>
          <p:nvSpPr>
            <p:cNvPr id="577" name="Google Shape;577;p16"/>
            <p:cNvSpPr/>
            <p:nvPr/>
          </p:nvSpPr>
          <p:spPr>
            <a:xfrm>
              <a:off x="804843" y="990549"/>
              <a:ext cx="535325" cy="535325"/>
            </a:xfrm>
            <a:prstGeom prst="ellipse">
              <a:avLst/>
            </a:prstGeom>
            <a:solidFill>
              <a:schemeClr val="lt1">
                <a:alpha val="75686"/>
              </a:schemeClr>
            </a:solidFill>
            <a:ln cap="flat" cmpd="sng" w="254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578" name="Google Shape;578;p16"/>
            <p:cNvPicPr preferRelativeResize="0"/>
            <p:nvPr/>
          </p:nvPicPr>
          <p:blipFill rotWithShape="1">
            <a:blip r:embed="rId6">
              <a:alphaModFix/>
            </a:blip>
            <a:srcRect b="0" l="0" r="0" t="0"/>
            <a:stretch/>
          </p:blipFill>
          <p:spPr>
            <a:xfrm>
              <a:off x="875002" y="1058289"/>
              <a:ext cx="395006" cy="395006"/>
            </a:xfrm>
            <a:prstGeom prst="rect">
              <a:avLst/>
            </a:prstGeom>
            <a:noFill/>
            <a:ln>
              <a:noFill/>
            </a:ln>
          </p:spPr>
        </p:pic>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2" name="Shape 582"/>
        <p:cNvGrpSpPr/>
        <p:nvPr/>
      </p:nvGrpSpPr>
      <p:grpSpPr>
        <a:xfrm>
          <a:off x="0" y="0"/>
          <a:ext cx="0" cy="0"/>
          <a:chOff x="0" y="0"/>
          <a:chExt cx="0" cy="0"/>
        </a:xfrm>
      </p:grpSpPr>
      <p:sp>
        <p:nvSpPr>
          <p:cNvPr id="583" name="Google Shape;583;p17"/>
          <p:cNvSpPr/>
          <p:nvPr/>
        </p:nvSpPr>
        <p:spPr>
          <a:xfrm>
            <a:off x="-22734" y="0"/>
            <a:ext cx="12214734"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84" name="Google Shape;584;p17"/>
          <p:cNvSpPr/>
          <p:nvPr/>
        </p:nvSpPr>
        <p:spPr>
          <a:xfrm>
            <a:off x="6168008" y="3107763"/>
            <a:ext cx="3087586" cy="1115906"/>
          </a:xfrm>
          <a:prstGeom prst="roundRect">
            <a:avLst>
              <a:gd fmla="val 8500" name="adj"/>
            </a:avLst>
          </a:prstGeom>
          <a:solidFill>
            <a:schemeClr val="lt1">
              <a:alpha val="6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Calibri"/>
              <a:ea typeface="Calibri"/>
              <a:cs typeface="Calibri"/>
              <a:sym typeface="Calibri"/>
            </a:endParaRPr>
          </a:p>
        </p:txBody>
      </p:sp>
      <p:sp>
        <p:nvSpPr>
          <p:cNvPr id="585" name="Google Shape;585;p17"/>
          <p:cNvSpPr/>
          <p:nvPr/>
        </p:nvSpPr>
        <p:spPr>
          <a:xfrm>
            <a:off x="-6351" y="5724565"/>
            <a:ext cx="12198351" cy="719059"/>
          </a:xfrm>
          <a:custGeom>
            <a:rect b="b" l="l" r="r" t="t"/>
            <a:pathLst>
              <a:path extrusionOk="0" h="816393" w="11118502">
                <a:moveTo>
                  <a:pt x="0" y="166465"/>
                </a:moveTo>
                <a:cubicBezTo>
                  <a:pt x="13207536" y="2058733"/>
                  <a:pt x="-1035558" y="-904709"/>
                  <a:pt x="11118502" y="296436"/>
                </a:cubicBezTo>
              </a:path>
            </a:pathLst>
          </a:custGeom>
          <a:noFill/>
          <a:ln cap="flat" cmpd="sng" w="12700">
            <a:solidFill>
              <a:srgbClr val="F2F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86" name="Google Shape;586;p17"/>
          <p:cNvSpPr/>
          <p:nvPr/>
        </p:nvSpPr>
        <p:spPr>
          <a:xfrm>
            <a:off x="492698" y="5013176"/>
            <a:ext cx="1532834" cy="1532834"/>
          </a:xfrm>
          <a:prstGeom prst="roundRect">
            <a:avLst>
              <a:gd fmla="val 10613" name="adj"/>
            </a:avLst>
          </a:prstGeom>
          <a:no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87" name="Google Shape;587;p17"/>
          <p:cNvSpPr txBox="1"/>
          <p:nvPr/>
        </p:nvSpPr>
        <p:spPr>
          <a:xfrm>
            <a:off x="-28147" y="2122349"/>
            <a:ext cx="12220147" cy="376129"/>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accent1"/>
              </a:buClr>
              <a:buSzPts val="2800"/>
              <a:buFont typeface="Calibri"/>
              <a:buNone/>
            </a:pPr>
            <a:r>
              <a:rPr b="0" i="0" lang="en-GB" sz="2800" u="none" cap="none" strike="noStrike">
                <a:solidFill>
                  <a:schemeClr val="accent1"/>
                </a:solidFill>
                <a:latin typeface="Calibri"/>
                <a:ea typeface="Calibri"/>
                <a:cs typeface="Calibri"/>
                <a:sym typeface="Calibri"/>
              </a:rPr>
              <a:t>“To prevent is more effective than to cure.”</a:t>
            </a:r>
            <a:endParaRPr b="1" i="0" sz="2800" u="none" cap="none" strike="noStrike">
              <a:solidFill>
                <a:schemeClr val="accent1"/>
              </a:solidFill>
              <a:latin typeface="Calibri"/>
              <a:ea typeface="Calibri"/>
              <a:cs typeface="Calibri"/>
              <a:sym typeface="Calibri"/>
            </a:endParaRPr>
          </a:p>
        </p:txBody>
      </p:sp>
      <p:sp>
        <p:nvSpPr>
          <p:cNvPr id="588" name="Google Shape;588;p17"/>
          <p:cNvSpPr/>
          <p:nvPr/>
        </p:nvSpPr>
        <p:spPr>
          <a:xfrm>
            <a:off x="2825133" y="3107763"/>
            <a:ext cx="3087586" cy="1115906"/>
          </a:xfrm>
          <a:prstGeom prst="roundRect">
            <a:avLst>
              <a:gd fmla="val 8500" name="adj"/>
            </a:avLst>
          </a:prstGeom>
          <a:solidFill>
            <a:schemeClr val="lt1">
              <a:alpha val="6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Calibri"/>
              <a:ea typeface="Calibri"/>
              <a:cs typeface="Calibri"/>
              <a:sym typeface="Calibri"/>
            </a:endParaRPr>
          </a:p>
        </p:txBody>
      </p:sp>
      <p:sp>
        <p:nvSpPr>
          <p:cNvPr id="589" name="Google Shape;589;p17"/>
          <p:cNvSpPr txBox="1"/>
          <p:nvPr/>
        </p:nvSpPr>
        <p:spPr>
          <a:xfrm>
            <a:off x="6480565" y="3434307"/>
            <a:ext cx="2462473"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Deliver insights to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facilitate preventive care</a:t>
            </a:r>
            <a:endParaRPr b="0" i="0" sz="1600" u="none" cap="none" strike="noStrike">
              <a:solidFill>
                <a:schemeClr val="accent2"/>
              </a:solidFill>
              <a:latin typeface="Calibri"/>
              <a:ea typeface="Calibri"/>
              <a:cs typeface="Calibri"/>
              <a:sym typeface="Calibri"/>
            </a:endParaRPr>
          </a:p>
        </p:txBody>
      </p:sp>
      <p:sp>
        <p:nvSpPr>
          <p:cNvPr id="590" name="Google Shape;590;p17"/>
          <p:cNvSpPr/>
          <p:nvPr/>
        </p:nvSpPr>
        <p:spPr>
          <a:xfrm>
            <a:off x="3875847" y="3005377"/>
            <a:ext cx="986158" cy="293914"/>
          </a:xfrm>
          <a:prstGeom prst="roundRect">
            <a:avLst>
              <a:gd fmla="val 16667" name="adj"/>
            </a:avLst>
          </a:prstGeom>
          <a:solidFill>
            <a:srgbClr val="37928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400"/>
              <a:buFont typeface="Calibri"/>
              <a:buNone/>
            </a:pPr>
            <a:r>
              <a:rPr b="0" i="0" lang="en-GB" sz="1400" u="none" cap="none" strike="noStrike">
                <a:solidFill>
                  <a:schemeClr val="lt1"/>
                </a:solidFill>
                <a:latin typeface="Calibri"/>
                <a:ea typeface="Calibri"/>
                <a:cs typeface="Calibri"/>
                <a:sym typeface="Calibri"/>
              </a:rPr>
              <a:t>Nobi can:</a:t>
            </a:r>
            <a:endParaRPr b="0" i="0" sz="1400" u="none" cap="none" strike="noStrike">
              <a:solidFill>
                <a:schemeClr val="lt1"/>
              </a:solidFill>
              <a:latin typeface="Calibri"/>
              <a:ea typeface="Calibri"/>
              <a:cs typeface="Calibri"/>
              <a:sym typeface="Calibri"/>
            </a:endParaRPr>
          </a:p>
        </p:txBody>
      </p:sp>
      <p:sp>
        <p:nvSpPr>
          <p:cNvPr id="591" name="Google Shape;591;p17"/>
          <p:cNvSpPr txBox="1"/>
          <p:nvPr/>
        </p:nvSpPr>
        <p:spPr>
          <a:xfrm>
            <a:off x="3137690" y="3434307"/>
            <a:ext cx="2462473"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Prevent</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falls</a:t>
            </a:r>
            <a:endParaRPr b="0" i="0" sz="1600" u="none" cap="none" strike="noStrike">
              <a:solidFill>
                <a:schemeClr val="accent2"/>
              </a:solidFill>
              <a:latin typeface="Calibri"/>
              <a:ea typeface="Calibri"/>
              <a:cs typeface="Calibri"/>
              <a:sym typeface="Calibri"/>
            </a:endParaRPr>
          </a:p>
        </p:txBody>
      </p:sp>
      <p:sp>
        <p:nvSpPr>
          <p:cNvPr id="592" name="Google Shape;592;p17"/>
          <p:cNvSpPr txBox="1"/>
          <p:nvPr/>
        </p:nvSpPr>
        <p:spPr>
          <a:xfrm>
            <a:off x="-28147" y="4523275"/>
            <a:ext cx="12220147" cy="376129"/>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accent1"/>
              </a:buClr>
              <a:buSzPts val="1800"/>
              <a:buFont typeface="Calibri"/>
              <a:buNone/>
            </a:pPr>
            <a:r>
              <a:rPr b="0" i="0" lang="en-GB" sz="1800" u="none" cap="none" strike="noStrike">
                <a:solidFill>
                  <a:schemeClr val="accent1"/>
                </a:solidFill>
                <a:latin typeface="Calibri"/>
                <a:ea typeface="Calibri"/>
                <a:cs typeface="Calibri"/>
                <a:sym typeface="Calibri"/>
              </a:rPr>
              <a:t>Result: less day-to-day challenges for you</a:t>
            </a:r>
            <a:endParaRPr b="0" i="0" sz="1400" u="none" cap="none" strike="noStrike">
              <a:solidFill>
                <a:srgbClr val="000000"/>
              </a:solidFill>
              <a:latin typeface="Arial"/>
              <a:ea typeface="Arial"/>
              <a:cs typeface="Arial"/>
              <a:sym typeface="Arial"/>
            </a:endParaRPr>
          </a:p>
        </p:txBody>
      </p:sp>
      <p:sp>
        <p:nvSpPr>
          <p:cNvPr id="593" name="Google Shape;593;p17"/>
          <p:cNvSpPr txBox="1"/>
          <p:nvPr/>
        </p:nvSpPr>
        <p:spPr>
          <a:xfrm>
            <a:off x="4871864" y="784231"/>
            <a:ext cx="3195000" cy="484800"/>
          </a:xfrm>
          <a:prstGeom prst="rect">
            <a:avLst/>
          </a:prstGeom>
          <a:noFill/>
          <a:ln>
            <a:noFill/>
          </a:ln>
        </p:spPr>
        <p:txBody>
          <a:bodyPr anchorCtr="0" anchor="t" bIns="0" lIns="0" spcFirstLastPara="1" rIns="0" wrap="square" tIns="0">
            <a:spAutoFit/>
          </a:bodyPr>
          <a:lstStyle/>
          <a:p>
            <a:pPr indent="0" lvl="0" marL="0" marR="0" rtl="0" algn="l">
              <a:lnSpc>
                <a:spcPct val="90000"/>
              </a:lnSpc>
              <a:spcBef>
                <a:spcPts val="0"/>
              </a:spcBef>
              <a:spcAft>
                <a:spcPts val="0"/>
              </a:spcAft>
              <a:buClr>
                <a:srgbClr val="000000"/>
              </a:buClr>
              <a:buSzPts val="3600"/>
              <a:buFont typeface="Arial"/>
              <a:buNone/>
            </a:pPr>
            <a:r>
              <a:rPr b="0" i="0" lang="en-GB" sz="3500" u="none" cap="none" strike="noStrike">
                <a:solidFill>
                  <a:schemeClr val="accent1"/>
                </a:solidFill>
                <a:latin typeface="Calibri"/>
                <a:ea typeface="Calibri"/>
                <a:cs typeface="Calibri"/>
                <a:sym typeface="Calibri"/>
              </a:rPr>
              <a:t>Fall Prevention</a:t>
            </a:r>
            <a:endParaRPr b="0" i="0" sz="1300" u="none" cap="none" strike="noStrike">
              <a:solidFill>
                <a:srgbClr val="000000"/>
              </a:solidFill>
              <a:latin typeface="Calibri"/>
              <a:ea typeface="Calibri"/>
              <a:cs typeface="Calibri"/>
              <a:sym typeface="Calibri"/>
            </a:endParaRPr>
          </a:p>
        </p:txBody>
      </p:sp>
      <p:sp>
        <p:nvSpPr>
          <p:cNvPr id="594" name="Google Shape;594;p17"/>
          <p:cNvSpPr/>
          <p:nvPr/>
        </p:nvSpPr>
        <p:spPr>
          <a:xfrm>
            <a:off x="3875847" y="783042"/>
            <a:ext cx="514146" cy="514146"/>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95" name="Google Shape;595;p17"/>
          <p:cNvSpPr txBox="1"/>
          <p:nvPr/>
        </p:nvSpPr>
        <p:spPr>
          <a:xfrm>
            <a:off x="4051968" y="873916"/>
            <a:ext cx="161904" cy="332399"/>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2400"/>
              <a:buFont typeface="Arial"/>
              <a:buNone/>
            </a:pPr>
            <a:r>
              <a:rPr b="1" i="0" lang="en-GB" sz="2400" u="none" cap="none" strike="noStrike">
                <a:solidFill>
                  <a:schemeClr val="lt1"/>
                </a:solidFill>
                <a:latin typeface="Calibri"/>
                <a:ea typeface="Calibri"/>
                <a:cs typeface="Calibri"/>
                <a:sym typeface="Calibri"/>
              </a:rPr>
              <a:t>3</a:t>
            </a:r>
            <a:endParaRPr b="0" i="0" sz="1400" u="none" cap="none" strike="noStrike">
              <a:solidFill>
                <a:srgbClr val="000000"/>
              </a:solidFill>
              <a:latin typeface="Arial"/>
              <a:ea typeface="Arial"/>
              <a:cs typeface="Arial"/>
              <a:sym typeface="Arial"/>
            </a:endParaRPr>
          </a:p>
        </p:txBody>
      </p:sp>
      <p:cxnSp>
        <p:nvCxnSpPr>
          <p:cNvPr id="596" name="Google Shape;596;p17"/>
          <p:cNvCxnSpPr/>
          <p:nvPr/>
        </p:nvCxnSpPr>
        <p:spPr>
          <a:xfrm>
            <a:off x="5472910" y="1578752"/>
            <a:ext cx="1440300" cy="0"/>
          </a:xfrm>
          <a:prstGeom prst="straightConnector1">
            <a:avLst/>
          </a:prstGeom>
          <a:noFill/>
          <a:ln cap="flat" cmpd="sng" w="19050">
            <a:solidFill>
              <a:schemeClr val="accent1"/>
            </a:solidFill>
            <a:prstDash val="solid"/>
            <a:miter lim="800000"/>
            <a:headEnd len="sm" w="sm" type="none"/>
            <a:tailEnd len="sm" w="sm" type="none"/>
          </a:ln>
        </p:spPr>
      </p:cxnSp>
      <p:pic>
        <p:nvPicPr>
          <p:cNvPr id="597" name="Google Shape;597;p17"/>
          <p:cNvPicPr preferRelativeResize="0"/>
          <p:nvPr/>
        </p:nvPicPr>
        <p:blipFill rotWithShape="1">
          <a:blip r:embed="rId3">
            <a:alphaModFix/>
          </a:blip>
          <a:srcRect b="0" l="0" r="25850" t="0"/>
          <a:stretch/>
        </p:blipFill>
        <p:spPr>
          <a:xfrm>
            <a:off x="10123985" y="5067034"/>
            <a:ext cx="2068015" cy="1368612"/>
          </a:xfrm>
          <a:prstGeom prst="rect">
            <a:avLst/>
          </a:prstGeom>
          <a:noFill/>
          <a:ln>
            <a:noFill/>
          </a:ln>
        </p:spPr>
      </p:pic>
      <p:sp>
        <p:nvSpPr>
          <p:cNvPr id="598" name="Google Shape;598;p17"/>
          <p:cNvSpPr/>
          <p:nvPr/>
        </p:nvSpPr>
        <p:spPr>
          <a:xfrm>
            <a:off x="7218722" y="3005377"/>
            <a:ext cx="986158" cy="293914"/>
          </a:xfrm>
          <a:prstGeom prst="roundRect">
            <a:avLst>
              <a:gd fmla="val 16667" name="adj"/>
            </a:avLst>
          </a:prstGeom>
          <a:solidFill>
            <a:srgbClr val="37928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400"/>
              <a:buFont typeface="Calibri"/>
              <a:buNone/>
            </a:pPr>
            <a:r>
              <a:rPr b="0" i="0" lang="en-GB" sz="1400" u="none" cap="none" strike="noStrike">
                <a:solidFill>
                  <a:schemeClr val="lt1"/>
                </a:solidFill>
                <a:latin typeface="Calibri"/>
                <a:ea typeface="Calibri"/>
                <a:cs typeface="Calibri"/>
                <a:sym typeface="Calibri"/>
              </a:rPr>
              <a:t>Nobi can:</a:t>
            </a:r>
            <a:endParaRPr b="0" i="0" sz="1400" u="none" cap="none" strike="noStrike">
              <a:solidFill>
                <a:schemeClr val="lt1"/>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2" name="Shape 602"/>
        <p:cNvGrpSpPr/>
        <p:nvPr/>
      </p:nvGrpSpPr>
      <p:grpSpPr>
        <a:xfrm>
          <a:off x="0" y="0"/>
          <a:ext cx="0" cy="0"/>
          <a:chOff x="0" y="0"/>
          <a:chExt cx="0" cy="0"/>
        </a:xfrm>
      </p:grpSpPr>
      <p:sp>
        <p:nvSpPr>
          <p:cNvPr id="603" name="Google Shape;603;p18"/>
          <p:cNvSpPr/>
          <p:nvPr/>
        </p:nvSpPr>
        <p:spPr>
          <a:xfrm>
            <a:off x="-22734" y="0"/>
            <a:ext cx="12214734"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04" name="Google Shape;604;p18"/>
          <p:cNvSpPr/>
          <p:nvPr/>
        </p:nvSpPr>
        <p:spPr>
          <a:xfrm>
            <a:off x="3641368" y="2151679"/>
            <a:ext cx="1844124" cy="1844124"/>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05" name="Google Shape;605;p18"/>
          <p:cNvSpPr/>
          <p:nvPr/>
        </p:nvSpPr>
        <p:spPr>
          <a:xfrm>
            <a:off x="6415120" y="2151679"/>
            <a:ext cx="1844124" cy="1844124"/>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06" name="Google Shape;606;p18"/>
          <p:cNvSpPr/>
          <p:nvPr/>
        </p:nvSpPr>
        <p:spPr>
          <a:xfrm>
            <a:off x="9188873" y="2151679"/>
            <a:ext cx="1844124" cy="1844124"/>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07" name="Google Shape;607;p18"/>
          <p:cNvSpPr/>
          <p:nvPr/>
        </p:nvSpPr>
        <p:spPr>
          <a:xfrm>
            <a:off x="867616" y="2151679"/>
            <a:ext cx="1844124" cy="1844124"/>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08" name="Google Shape;608;p18"/>
          <p:cNvSpPr/>
          <p:nvPr/>
        </p:nvSpPr>
        <p:spPr>
          <a:xfrm>
            <a:off x="-6351" y="5911552"/>
            <a:ext cx="12198351" cy="719059"/>
          </a:xfrm>
          <a:custGeom>
            <a:rect b="b" l="l" r="r" t="t"/>
            <a:pathLst>
              <a:path extrusionOk="0" h="816393" w="11118502">
                <a:moveTo>
                  <a:pt x="0" y="166465"/>
                </a:moveTo>
                <a:cubicBezTo>
                  <a:pt x="13207536" y="2058733"/>
                  <a:pt x="-1035558" y="-904709"/>
                  <a:pt x="11118502" y="296436"/>
                </a:cubicBezTo>
              </a:path>
            </a:pathLst>
          </a:custGeom>
          <a:noFill/>
          <a:ln cap="flat" cmpd="sng" w="15875">
            <a:solidFill>
              <a:srgbClr val="F2F2F2">
                <a:alpha val="65490"/>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09" name="Google Shape;609;p18"/>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3. Fall Prevention</a:t>
            </a:r>
            <a:endParaRPr b="0" i="0" sz="1400" u="none" cap="none" strike="noStrike">
              <a:solidFill>
                <a:srgbClr val="000000"/>
              </a:solidFill>
              <a:latin typeface="Arial"/>
              <a:ea typeface="Arial"/>
              <a:cs typeface="Arial"/>
              <a:sym typeface="Arial"/>
            </a:endParaRPr>
          </a:p>
        </p:txBody>
      </p:sp>
      <p:sp>
        <p:nvSpPr>
          <p:cNvPr id="610" name="Google Shape;610;p18"/>
          <p:cNvSpPr txBox="1"/>
          <p:nvPr/>
        </p:nvSpPr>
        <p:spPr>
          <a:xfrm>
            <a:off x="1063415" y="4398535"/>
            <a:ext cx="1420587" cy="498598"/>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800"/>
              <a:buFont typeface="Arial"/>
              <a:buNone/>
            </a:pPr>
            <a:r>
              <a:rPr b="0" i="0" lang="en-GB" sz="1800" u="none" cap="none" strike="noStrike">
                <a:solidFill>
                  <a:schemeClr val="accent1"/>
                </a:solidFill>
                <a:latin typeface="Calibri"/>
                <a:ea typeface="Calibri"/>
                <a:cs typeface="Calibri"/>
                <a:sym typeface="Calibri"/>
              </a:rPr>
              <a:t>Automated lighting</a:t>
            </a:r>
            <a:endParaRPr b="0" i="0" sz="1400" u="none" cap="none" strike="noStrike">
              <a:solidFill>
                <a:srgbClr val="000000"/>
              </a:solidFill>
              <a:latin typeface="Arial"/>
              <a:ea typeface="Arial"/>
              <a:cs typeface="Arial"/>
              <a:sym typeface="Arial"/>
            </a:endParaRPr>
          </a:p>
        </p:txBody>
      </p:sp>
      <p:sp>
        <p:nvSpPr>
          <p:cNvPr id="611" name="Google Shape;611;p18"/>
          <p:cNvSpPr txBox="1"/>
          <p:nvPr/>
        </p:nvSpPr>
        <p:spPr>
          <a:xfrm>
            <a:off x="3898758" y="4398535"/>
            <a:ext cx="1441147" cy="249299"/>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800"/>
              <a:buFont typeface="Arial"/>
              <a:buNone/>
            </a:pPr>
            <a:r>
              <a:rPr b="0" i="0" lang="en-GB" sz="1800" u="none" cap="none" strike="noStrike">
                <a:solidFill>
                  <a:schemeClr val="accent1"/>
                </a:solidFill>
                <a:latin typeface="Calibri"/>
                <a:ea typeface="Calibri"/>
                <a:cs typeface="Calibri"/>
                <a:sym typeface="Calibri"/>
              </a:rPr>
              <a:t>Night light</a:t>
            </a:r>
            <a:endParaRPr b="0" i="0" sz="1400" u="none" cap="none" strike="noStrike">
              <a:solidFill>
                <a:srgbClr val="000000"/>
              </a:solidFill>
              <a:latin typeface="Arial"/>
              <a:ea typeface="Arial"/>
              <a:cs typeface="Arial"/>
              <a:sym typeface="Arial"/>
            </a:endParaRPr>
          </a:p>
        </p:txBody>
      </p:sp>
      <p:sp>
        <p:nvSpPr>
          <p:cNvPr id="612" name="Google Shape;612;p18"/>
          <p:cNvSpPr txBox="1"/>
          <p:nvPr/>
        </p:nvSpPr>
        <p:spPr>
          <a:xfrm>
            <a:off x="6679644" y="4398535"/>
            <a:ext cx="1429407" cy="498598"/>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800"/>
              <a:buFont typeface="Arial"/>
              <a:buNone/>
            </a:pPr>
            <a:r>
              <a:rPr b="0" i="0" lang="en-GB" sz="1800" u="none" cap="none" strike="noStrike">
                <a:solidFill>
                  <a:schemeClr val="accent1"/>
                </a:solidFill>
                <a:latin typeface="Calibri"/>
                <a:ea typeface="Calibri"/>
                <a:cs typeface="Calibri"/>
                <a:sym typeface="Calibri"/>
              </a:rPr>
              <a:t>Monitoring functions</a:t>
            </a:r>
            <a:endParaRPr b="0" i="0" sz="1400" u="none" cap="none" strike="noStrike">
              <a:solidFill>
                <a:srgbClr val="000000"/>
              </a:solidFill>
              <a:latin typeface="Arial"/>
              <a:ea typeface="Arial"/>
              <a:cs typeface="Arial"/>
              <a:sym typeface="Arial"/>
            </a:endParaRPr>
          </a:p>
        </p:txBody>
      </p:sp>
      <p:sp>
        <p:nvSpPr>
          <p:cNvPr id="613" name="Google Shape;613;p18"/>
          <p:cNvSpPr txBox="1"/>
          <p:nvPr/>
        </p:nvSpPr>
        <p:spPr>
          <a:xfrm>
            <a:off x="9268416" y="4398535"/>
            <a:ext cx="1733831" cy="498598"/>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800"/>
              <a:buFont typeface="Arial"/>
              <a:buNone/>
            </a:pPr>
            <a:r>
              <a:rPr b="0" i="0" lang="en-GB" sz="1800" u="none" cap="none" strike="noStrike">
                <a:solidFill>
                  <a:schemeClr val="accent1"/>
                </a:solidFill>
                <a:latin typeface="Calibri"/>
                <a:ea typeface="Calibri"/>
                <a:cs typeface="Calibri"/>
                <a:sym typeface="Calibri"/>
              </a:rPr>
              <a:t>Fall </a:t>
            </a:r>
            <a:br>
              <a:rPr b="0" i="0" lang="en-GB" sz="1800" u="none" cap="none" strike="noStrike">
                <a:solidFill>
                  <a:schemeClr val="accent1"/>
                </a:solidFill>
                <a:latin typeface="Calibri"/>
                <a:ea typeface="Calibri"/>
                <a:cs typeface="Calibri"/>
                <a:sym typeface="Calibri"/>
              </a:rPr>
            </a:br>
            <a:r>
              <a:rPr b="0" i="0" lang="en-GB" sz="1800" u="none" cap="none" strike="noStrike">
                <a:solidFill>
                  <a:schemeClr val="accent1"/>
                </a:solidFill>
                <a:latin typeface="Calibri"/>
                <a:ea typeface="Calibri"/>
                <a:cs typeface="Calibri"/>
                <a:sym typeface="Calibri"/>
              </a:rPr>
              <a:t>analysis</a:t>
            </a:r>
            <a:endParaRPr b="0" i="0" sz="1400" u="none" cap="none" strike="noStrike">
              <a:solidFill>
                <a:srgbClr val="000000"/>
              </a:solidFill>
              <a:latin typeface="Arial"/>
              <a:ea typeface="Arial"/>
              <a:cs typeface="Arial"/>
              <a:sym typeface="Arial"/>
            </a:endParaRPr>
          </a:p>
        </p:txBody>
      </p:sp>
      <p:pic>
        <p:nvPicPr>
          <p:cNvPr id="614" name="Google Shape;614;p18"/>
          <p:cNvPicPr preferRelativeResize="0"/>
          <p:nvPr/>
        </p:nvPicPr>
        <p:blipFill rotWithShape="1">
          <a:blip r:embed="rId3">
            <a:alphaModFix/>
          </a:blip>
          <a:srcRect b="0" l="0" r="0" t="0"/>
          <a:stretch/>
        </p:blipFill>
        <p:spPr>
          <a:xfrm>
            <a:off x="6947874" y="2525081"/>
            <a:ext cx="804933" cy="991386"/>
          </a:xfrm>
          <a:prstGeom prst="rect">
            <a:avLst/>
          </a:prstGeom>
          <a:noFill/>
          <a:ln>
            <a:noFill/>
          </a:ln>
        </p:spPr>
      </p:pic>
      <p:pic>
        <p:nvPicPr>
          <p:cNvPr id="615" name="Google Shape;615;p18"/>
          <p:cNvPicPr preferRelativeResize="0"/>
          <p:nvPr/>
        </p:nvPicPr>
        <p:blipFill rotWithShape="1">
          <a:blip r:embed="rId4">
            <a:alphaModFix/>
          </a:blip>
          <a:srcRect b="0" l="0" r="0" t="0"/>
          <a:stretch/>
        </p:blipFill>
        <p:spPr>
          <a:xfrm>
            <a:off x="9534677" y="2658802"/>
            <a:ext cx="1140361" cy="716620"/>
          </a:xfrm>
          <a:prstGeom prst="rect">
            <a:avLst/>
          </a:prstGeom>
          <a:noFill/>
          <a:ln>
            <a:noFill/>
          </a:ln>
        </p:spPr>
      </p:pic>
      <p:sp>
        <p:nvSpPr>
          <p:cNvPr id="616" name="Google Shape;616;p18"/>
          <p:cNvSpPr/>
          <p:nvPr/>
        </p:nvSpPr>
        <p:spPr>
          <a:xfrm>
            <a:off x="3129279" y="2983470"/>
            <a:ext cx="237009" cy="237009"/>
          </a:xfrm>
          <a:prstGeom prst="plus">
            <a:avLst>
              <a:gd fmla="val 37369"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17" name="Google Shape;617;p18"/>
          <p:cNvSpPr/>
          <p:nvPr/>
        </p:nvSpPr>
        <p:spPr>
          <a:xfrm>
            <a:off x="5909055" y="2983470"/>
            <a:ext cx="237009" cy="237009"/>
          </a:xfrm>
          <a:prstGeom prst="plus">
            <a:avLst>
              <a:gd fmla="val 37369"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18" name="Google Shape;618;p18"/>
          <p:cNvSpPr/>
          <p:nvPr/>
        </p:nvSpPr>
        <p:spPr>
          <a:xfrm>
            <a:off x="8681516" y="2983470"/>
            <a:ext cx="237009" cy="237009"/>
          </a:xfrm>
          <a:prstGeom prst="plus">
            <a:avLst>
              <a:gd fmla="val 37369"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19" name="Google Shape;619;p18"/>
          <p:cNvSpPr/>
          <p:nvPr/>
        </p:nvSpPr>
        <p:spPr>
          <a:xfrm>
            <a:off x="4115330" y="2633536"/>
            <a:ext cx="820213" cy="825780"/>
          </a:xfrm>
          <a:custGeom>
            <a:rect b="b" l="l" r="r" t="t"/>
            <a:pathLst>
              <a:path extrusionOk="0" h="1003555" w="996790">
                <a:moveTo>
                  <a:pt x="280198" y="0"/>
                </a:moveTo>
                <a:lnTo>
                  <a:pt x="247982" y="59353"/>
                </a:lnTo>
                <a:cubicBezTo>
                  <a:pt x="220882" y="123425"/>
                  <a:pt x="205896" y="193869"/>
                  <a:pt x="205896" y="267812"/>
                </a:cubicBezTo>
                <a:cubicBezTo>
                  <a:pt x="205896" y="563586"/>
                  <a:pt x="445668" y="803358"/>
                  <a:pt x="741442" y="803358"/>
                </a:cubicBezTo>
                <a:cubicBezTo>
                  <a:pt x="815386" y="803358"/>
                  <a:pt x="885829" y="788372"/>
                  <a:pt x="949901" y="761272"/>
                </a:cubicBezTo>
                <a:lnTo>
                  <a:pt x="996790" y="735822"/>
                </a:lnTo>
                <a:lnTo>
                  <a:pt x="979629" y="767438"/>
                </a:lnTo>
                <a:cubicBezTo>
                  <a:pt x="883388" y="909894"/>
                  <a:pt x="720405" y="1003555"/>
                  <a:pt x="535546" y="1003555"/>
                </a:cubicBezTo>
                <a:cubicBezTo>
                  <a:pt x="239772" y="1003555"/>
                  <a:pt x="0" y="763783"/>
                  <a:pt x="0" y="468009"/>
                </a:cubicBezTo>
                <a:cubicBezTo>
                  <a:pt x="0" y="283150"/>
                  <a:pt x="93661" y="120167"/>
                  <a:pt x="236117" y="23926"/>
                </a:cubicBezTo>
                <a:close/>
              </a:path>
            </a:pathLst>
          </a:custGeom>
          <a:noFill/>
          <a:ln cap="flat" cmpd="sng" w="1905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20" name="Google Shape;620;p18"/>
          <p:cNvSpPr txBox="1"/>
          <p:nvPr/>
        </p:nvSpPr>
        <p:spPr>
          <a:xfrm>
            <a:off x="3958553" y="2906661"/>
            <a:ext cx="1420587" cy="249299"/>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800"/>
              <a:buFont typeface="Arial"/>
              <a:buNone/>
            </a:pPr>
            <a:r>
              <a:rPr b="0" i="0" lang="en-GB" sz="1800" u="none" cap="none" strike="noStrike">
                <a:solidFill>
                  <a:schemeClr val="accent1"/>
                </a:solidFill>
                <a:latin typeface="Calibri"/>
                <a:ea typeface="Calibri"/>
                <a:cs typeface="Calibri"/>
                <a:sym typeface="Calibri"/>
              </a:rPr>
              <a:t>ZZZ</a:t>
            </a:r>
            <a:endParaRPr b="0" i="0" sz="1400" u="none" cap="none" strike="noStrike">
              <a:solidFill>
                <a:srgbClr val="000000"/>
              </a:solidFill>
              <a:latin typeface="Arial"/>
              <a:ea typeface="Arial"/>
              <a:cs typeface="Arial"/>
              <a:sym typeface="Arial"/>
            </a:endParaRPr>
          </a:p>
        </p:txBody>
      </p:sp>
      <p:sp>
        <p:nvSpPr>
          <p:cNvPr id="621" name="Google Shape;621;p18"/>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Fall Prevention</a:t>
            </a:r>
            <a:endParaRPr b="0" i="0" sz="1400" u="none" cap="none" strike="noStrike">
              <a:solidFill>
                <a:srgbClr val="000000"/>
              </a:solidFill>
              <a:latin typeface="Arial"/>
              <a:ea typeface="Arial"/>
              <a:cs typeface="Arial"/>
              <a:sym typeface="Arial"/>
            </a:endParaRPr>
          </a:p>
        </p:txBody>
      </p:sp>
      <p:pic>
        <p:nvPicPr>
          <p:cNvPr id="622" name="Google Shape;622;p18"/>
          <p:cNvPicPr preferRelativeResize="0"/>
          <p:nvPr/>
        </p:nvPicPr>
        <p:blipFill rotWithShape="1">
          <a:blip r:embed="rId5">
            <a:alphaModFix/>
          </a:blip>
          <a:srcRect b="0" l="0" r="0" t="0"/>
          <a:stretch/>
        </p:blipFill>
        <p:spPr>
          <a:xfrm>
            <a:off x="1339054" y="2550726"/>
            <a:ext cx="901271" cy="9914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66" name="Shape 66"/>
        <p:cNvGrpSpPr/>
        <p:nvPr/>
      </p:nvGrpSpPr>
      <p:grpSpPr>
        <a:xfrm>
          <a:off x="0" y="0"/>
          <a:ext cx="0" cy="0"/>
          <a:chOff x="0" y="0"/>
          <a:chExt cx="0" cy="0"/>
        </a:xfrm>
      </p:grpSpPr>
      <p:sp>
        <p:nvSpPr>
          <p:cNvPr id="67" name="Google Shape;67;p52"/>
          <p:cNvSpPr/>
          <p:nvPr/>
        </p:nvSpPr>
        <p:spPr>
          <a:xfrm>
            <a:off x="4385645" y="4388791"/>
            <a:ext cx="1612513" cy="2115390"/>
          </a:xfrm>
          <a:prstGeom prst="roundRect">
            <a:avLst>
              <a:gd fmla="val 8212"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8" name="Google Shape;68;p52"/>
          <p:cNvSpPr/>
          <p:nvPr/>
        </p:nvSpPr>
        <p:spPr>
          <a:xfrm>
            <a:off x="5262323" y="1407239"/>
            <a:ext cx="1612513" cy="2115391"/>
          </a:xfrm>
          <a:prstGeom prst="roundRect">
            <a:avLst>
              <a:gd fmla="val 5726"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9" name="Google Shape;69;p52"/>
          <p:cNvSpPr/>
          <p:nvPr/>
        </p:nvSpPr>
        <p:spPr>
          <a:xfrm>
            <a:off x="7804971" y="4388791"/>
            <a:ext cx="1612513" cy="2129303"/>
          </a:xfrm>
          <a:prstGeom prst="roundRect">
            <a:avLst>
              <a:gd fmla="val 6223"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70" name="Google Shape;70;p52"/>
          <p:cNvSpPr/>
          <p:nvPr/>
        </p:nvSpPr>
        <p:spPr>
          <a:xfrm>
            <a:off x="6966800" y="1407239"/>
            <a:ext cx="1612513" cy="2115391"/>
          </a:xfrm>
          <a:prstGeom prst="roundRect">
            <a:avLst>
              <a:gd fmla="val 8710"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71" name="Google Shape;71;p52"/>
          <p:cNvSpPr/>
          <p:nvPr/>
        </p:nvSpPr>
        <p:spPr>
          <a:xfrm>
            <a:off x="6095308" y="4388791"/>
            <a:ext cx="1612513" cy="2115391"/>
          </a:xfrm>
          <a:prstGeom prst="roundRect">
            <a:avLst>
              <a:gd fmla="val 7715"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72" name="Google Shape;72;p52"/>
          <p:cNvSpPr/>
          <p:nvPr/>
        </p:nvSpPr>
        <p:spPr>
          <a:xfrm>
            <a:off x="148892" y="1407239"/>
            <a:ext cx="1612513" cy="2074653"/>
          </a:xfrm>
          <a:prstGeom prst="roundRect">
            <a:avLst>
              <a:gd fmla="val 5726"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73" name="Google Shape;73;p52"/>
          <p:cNvSpPr/>
          <p:nvPr/>
        </p:nvSpPr>
        <p:spPr>
          <a:xfrm>
            <a:off x="1853369" y="1407239"/>
            <a:ext cx="1612513" cy="2112213"/>
          </a:xfrm>
          <a:prstGeom prst="roundRect">
            <a:avLst>
              <a:gd fmla="val 7218"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74" name="Google Shape;74;p52"/>
          <p:cNvSpPr/>
          <p:nvPr/>
        </p:nvSpPr>
        <p:spPr>
          <a:xfrm>
            <a:off x="966319" y="4388791"/>
            <a:ext cx="1612513" cy="2115390"/>
          </a:xfrm>
          <a:prstGeom prst="roundRect">
            <a:avLst>
              <a:gd fmla="val 8212"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75" name="Google Shape;75;p52"/>
          <p:cNvSpPr/>
          <p:nvPr/>
        </p:nvSpPr>
        <p:spPr>
          <a:xfrm>
            <a:off x="3557846" y="1407239"/>
            <a:ext cx="1612513" cy="2115390"/>
          </a:xfrm>
          <a:prstGeom prst="roundRect">
            <a:avLst>
              <a:gd fmla="val 5726"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76" name="Google Shape;76;p52"/>
          <p:cNvSpPr/>
          <p:nvPr/>
        </p:nvSpPr>
        <p:spPr>
          <a:xfrm>
            <a:off x="9514633" y="4388791"/>
            <a:ext cx="1612513" cy="2159975"/>
          </a:xfrm>
          <a:prstGeom prst="roundRect">
            <a:avLst>
              <a:gd fmla="val 5228"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77" name="Google Shape;77;p52"/>
          <p:cNvSpPr/>
          <p:nvPr/>
        </p:nvSpPr>
        <p:spPr>
          <a:xfrm>
            <a:off x="10375756" y="1407239"/>
            <a:ext cx="1612513" cy="2112218"/>
          </a:xfrm>
          <a:prstGeom prst="roundRect">
            <a:avLst>
              <a:gd fmla="val 5726"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78" name="Google Shape;78;p52"/>
          <p:cNvSpPr/>
          <p:nvPr/>
        </p:nvSpPr>
        <p:spPr>
          <a:xfrm>
            <a:off x="8671277" y="1407239"/>
            <a:ext cx="1612513" cy="2115391"/>
          </a:xfrm>
          <a:prstGeom prst="roundRect">
            <a:avLst>
              <a:gd fmla="val 8710"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79" name="Google Shape;79;p52"/>
          <p:cNvSpPr/>
          <p:nvPr/>
        </p:nvSpPr>
        <p:spPr>
          <a:xfrm>
            <a:off x="2675982" y="4388791"/>
            <a:ext cx="1612513" cy="2115390"/>
          </a:xfrm>
          <a:prstGeom prst="roundRect">
            <a:avLst>
              <a:gd fmla="val 8212"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pic>
        <p:nvPicPr>
          <p:cNvPr id="80" name="Google Shape;80;p52"/>
          <p:cNvPicPr preferRelativeResize="0"/>
          <p:nvPr/>
        </p:nvPicPr>
        <p:blipFill rotWithShape="1">
          <a:blip r:embed="rId3">
            <a:alphaModFix amt="50000"/>
          </a:blip>
          <a:srcRect b="0" l="0" r="15833" t="0"/>
          <a:stretch/>
        </p:blipFill>
        <p:spPr>
          <a:xfrm>
            <a:off x="10468612" y="217899"/>
            <a:ext cx="1723388" cy="1004792"/>
          </a:xfrm>
          <a:prstGeom prst="rect">
            <a:avLst/>
          </a:prstGeom>
          <a:noFill/>
          <a:ln>
            <a:noFill/>
          </a:ln>
        </p:spPr>
      </p:pic>
      <p:sp>
        <p:nvSpPr>
          <p:cNvPr id="81" name="Google Shape;81;p52"/>
          <p:cNvSpPr txBox="1"/>
          <p:nvPr/>
        </p:nvSpPr>
        <p:spPr>
          <a:xfrm>
            <a:off x="6983807" y="1539389"/>
            <a:ext cx="1590529" cy="341592"/>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900" u="none" cap="none" strike="noStrike">
                <a:solidFill>
                  <a:srgbClr val="2E4447"/>
                </a:solidFill>
                <a:latin typeface="Calibri"/>
                <a:ea typeface="Calibri"/>
                <a:cs typeface="Calibri"/>
                <a:sym typeface="Calibri"/>
              </a:rPr>
              <a:t>Fall detection </a:t>
            </a:r>
            <a:br>
              <a:rPr b="1" i="0" lang="en-GB" sz="900" u="none" cap="none" strike="noStrike">
                <a:solidFill>
                  <a:srgbClr val="2E4447"/>
                </a:solidFill>
                <a:latin typeface="Calibri"/>
                <a:ea typeface="Calibri"/>
                <a:cs typeface="Calibri"/>
                <a:sym typeface="Calibri"/>
              </a:rPr>
            </a:br>
            <a:r>
              <a:rPr b="1" i="0" lang="en-GB" sz="900" u="none" cap="none" strike="noStrike">
                <a:solidFill>
                  <a:srgbClr val="2E4447"/>
                </a:solidFill>
                <a:latin typeface="Calibri"/>
                <a:ea typeface="Calibri"/>
                <a:cs typeface="Calibri"/>
                <a:sym typeface="Calibri"/>
              </a:rPr>
              <a:t>training</a:t>
            </a:r>
            <a:endParaRPr b="1" i="0" sz="600" u="none" cap="none" strike="noStrike">
              <a:solidFill>
                <a:srgbClr val="2E4447"/>
              </a:solidFill>
              <a:latin typeface="Calibri"/>
              <a:ea typeface="Calibri"/>
              <a:cs typeface="Calibri"/>
              <a:sym typeface="Calibri"/>
            </a:endParaRPr>
          </a:p>
        </p:txBody>
      </p:sp>
      <p:sp>
        <p:nvSpPr>
          <p:cNvPr id="82" name="Google Shape;82;p52"/>
          <p:cNvSpPr txBox="1"/>
          <p:nvPr/>
        </p:nvSpPr>
        <p:spPr>
          <a:xfrm>
            <a:off x="6961825" y="1937246"/>
            <a:ext cx="1612512" cy="7755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The team learns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how to use Nobi’s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fall detection.</a:t>
            </a:r>
            <a:br>
              <a:rPr b="0" i="0" lang="en-GB" sz="800" u="none" cap="none" strike="noStrike">
                <a:solidFill>
                  <a:srgbClr val="2E4447"/>
                </a:solidFill>
                <a:latin typeface="Calibri"/>
                <a:ea typeface="Calibri"/>
                <a:cs typeface="Calibri"/>
                <a:sym typeface="Calibri"/>
              </a:rPr>
            </a:b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Operation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End-users,</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Care personnel</a:t>
            </a:r>
            <a:endParaRPr b="0" i="0" sz="1400" u="none" cap="none" strike="noStrike">
              <a:solidFill>
                <a:srgbClr val="000000"/>
              </a:solidFill>
              <a:latin typeface="Arial"/>
              <a:ea typeface="Arial"/>
              <a:cs typeface="Arial"/>
              <a:sym typeface="Arial"/>
            </a:endParaRPr>
          </a:p>
        </p:txBody>
      </p:sp>
      <p:sp>
        <p:nvSpPr>
          <p:cNvPr id="83" name="Google Shape;83;p52"/>
          <p:cNvSpPr/>
          <p:nvPr/>
        </p:nvSpPr>
        <p:spPr>
          <a:xfrm>
            <a:off x="10228271" y="3890099"/>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4" name="Google Shape;84;p52"/>
          <p:cNvSpPr/>
          <p:nvPr/>
        </p:nvSpPr>
        <p:spPr>
          <a:xfrm>
            <a:off x="8521021" y="3890099"/>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5" name="Google Shape;85;p52"/>
          <p:cNvSpPr/>
          <p:nvPr/>
        </p:nvSpPr>
        <p:spPr>
          <a:xfrm>
            <a:off x="5128741" y="3890100"/>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6" name="Google Shape;86;p52"/>
          <p:cNvSpPr/>
          <p:nvPr/>
        </p:nvSpPr>
        <p:spPr>
          <a:xfrm>
            <a:off x="5973613" y="3890100"/>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7" name="Google Shape;87;p52"/>
          <p:cNvSpPr txBox="1"/>
          <p:nvPr/>
        </p:nvSpPr>
        <p:spPr>
          <a:xfrm>
            <a:off x="6630614" y="3660845"/>
            <a:ext cx="493651"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8</a:t>
            </a:r>
            <a:endParaRPr b="0" i="0" sz="1000" u="none" cap="none" strike="noStrike">
              <a:solidFill>
                <a:schemeClr val="accent1"/>
              </a:solidFill>
              <a:latin typeface="Calibri"/>
              <a:ea typeface="Calibri"/>
              <a:cs typeface="Calibri"/>
              <a:sym typeface="Calibri"/>
            </a:endParaRPr>
          </a:p>
        </p:txBody>
      </p:sp>
      <p:sp>
        <p:nvSpPr>
          <p:cNvPr id="88" name="Google Shape;88;p52"/>
          <p:cNvSpPr/>
          <p:nvPr/>
        </p:nvSpPr>
        <p:spPr>
          <a:xfrm>
            <a:off x="6821199" y="3894887"/>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9" name="Google Shape;89;p52"/>
          <p:cNvSpPr/>
          <p:nvPr/>
        </p:nvSpPr>
        <p:spPr>
          <a:xfrm>
            <a:off x="2571536" y="3897090"/>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0" name="Google Shape;90;p52"/>
          <p:cNvSpPr/>
          <p:nvPr/>
        </p:nvSpPr>
        <p:spPr>
          <a:xfrm>
            <a:off x="1728323" y="3890855"/>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1" name="Google Shape;91;p52"/>
          <p:cNvSpPr/>
          <p:nvPr/>
        </p:nvSpPr>
        <p:spPr>
          <a:xfrm>
            <a:off x="2152807"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2" name="Google Shape;92;p52"/>
          <p:cNvSpPr/>
          <p:nvPr/>
        </p:nvSpPr>
        <p:spPr>
          <a:xfrm>
            <a:off x="2365049"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3" name="Google Shape;93;p52"/>
          <p:cNvSpPr/>
          <p:nvPr/>
        </p:nvSpPr>
        <p:spPr>
          <a:xfrm>
            <a:off x="2789533"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4" name="Google Shape;94;p52"/>
          <p:cNvSpPr/>
          <p:nvPr/>
        </p:nvSpPr>
        <p:spPr>
          <a:xfrm>
            <a:off x="3001775"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5" name="Google Shape;95;p52"/>
          <p:cNvSpPr/>
          <p:nvPr/>
        </p:nvSpPr>
        <p:spPr>
          <a:xfrm>
            <a:off x="3214017"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6" name="Google Shape;96;p52"/>
          <p:cNvSpPr/>
          <p:nvPr/>
        </p:nvSpPr>
        <p:spPr>
          <a:xfrm>
            <a:off x="1940565"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7" name="Google Shape;97;p52"/>
          <p:cNvSpPr/>
          <p:nvPr/>
        </p:nvSpPr>
        <p:spPr>
          <a:xfrm>
            <a:off x="3638501"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8" name="Google Shape;98;p52"/>
          <p:cNvSpPr/>
          <p:nvPr/>
        </p:nvSpPr>
        <p:spPr>
          <a:xfrm>
            <a:off x="3850743"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9" name="Google Shape;99;p52"/>
          <p:cNvSpPr/>
          <p:nvPr/>
        </p:nvSpPr>
        <p:spPr>
          <a:xfrm>
            <a:off x="4062985"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00" name="Google Shape;100;p52"/>
          <p:cNvSpPr/>
          <p:nvPr/>
        </p:nvSpPr>
        <p:spPr>
          <a:xfrm>
            <a:off x="5121886" y="3890099"/>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01" name="Google Shape;101;p52"/>
          <p:cNvSpPr/>
          <p:nvPr/>
        </p:nvSpPr>
        <p:spPr>
          <a:xfrm>
            <a:off x="4487469"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02" name="Google Shape;102;p52"/>
          <p:cNvSpPr/>
          <p:nvPr/>
        </p:nvSpPr>
        <p:spPr>
          <a:xfrm>
            <a:off x="4704259"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03" name="Google Shape;103;p52"/>
          <p:cNvSpPr/>
          <p:nvPr/>
        </p:nvSpPr>
        <p:spPr>
          <a:xfrm>
            <a:off x="4916501"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04" name="Google Shape;104;p52"/>
          <p:cNvSpPr/>
          <p:nvPr/>
        </p:nvSpPr>
        <p:spPr>
          <a:xfrm>
            <a:off x="5081265" y="4388791"/>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05" name="Google Shape;105;p52"/>
          <p:cNvSpPr/>
          <p:nvPr/>
        </p:nvSpPr>
        <p:spPr>
          <a:xfrm>
            <a:off x="5340985"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06" name="Google Shape;106;p52"/>
          <p:cNvSpPr/>
          <p:nvPr/>
        </p:nvSpPr>
        <p:spPr>
          <a:xfrm>
            <a:off x="5553227"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07" name="Google Shape;107;p52"/>
          <p:cNvSpPr/>
          <p:nvPr/>
        </p:nvSpPr>
        <p:spPr>
          <a:xfrm>
            <a:off x="5765469"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08" name="Google Shape;108;p52"/>
          <p:cNvSpPr/>
          <p:nvPr/>
        </p:nvSpPr>
        <p:spPr>
          <a:xfrm>
            <a:off x="5974192" y="3894886"/>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09" name="Google Shape;109;p52"/>
          <p:cNvSpPr/>
          <p:nvPr/>
        </p:nvSpPr>
        <p:spPr>
          <a:xfrm>
            <a:off x="6189953"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0" name="Google Shape;110;p52"/>
          <p:cNvSpPr/>
          <p:nvPr/>
        </p:nvSpPr>
        <p:spPr>
          <a:xfrm>
            <a:off x="6402195"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1" name="Google Shape;111;p52"/>
          <p:cNvSpPr/>
          <p:nvPr/>
        </p:nvSpPr>
        <p:spPr>
          <a:xfrm>
            <a:off x="6614437"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2" name="Google Shape;112;p52"/>
          <p:cNvSpPr/>
          <p:nvPr/>
        </p:nvSpPr>
        <p:spPr>
          <a:xfrm>
            <a:off x="6787542" y="4556306"/>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3" name="Google Shape;113;p52"/>
          <p:cNvSpPr/>
          <p:nvPr/>
        </p:nvSpPr>
        <p:spPr>
          <a:xfrm>
            <a:off x="7038921"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4" name="Google Shape;114;p52"/>
          <p:cNvSpPr/>
          <p:nvPr/>
        </p:nvSpPr>
        <p:spPr>
          <a:xfrm>
            <a:off x="7463405"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5" name="Google Shape;115;p52"/>
          <p:cNvSpPr/>
          <p:nvPr/>
        </p:nvSpPr>
        <p:spPr>
          <a:xfrm>
            <a:off x="6817720" y="3887412"/>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6" name="Google Shape;116;p52"/>
          <p:cNvSpPr/>
          <p:nvPr/>
        </p:nvSpPr>
        <p:spPr>
          <a:xfrm>
            <a:off x="7887889"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7" name="Google Shape;117;p52"/>
          <p:cNvSpPr/>
          <p:nvPr/>
        </p:nvSpPr>
        <p:spPr>
          <a:xfrm>
            <a:off x="8100130"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8" name="Google Shape;118;p52"/>
          <p:cNvSpPr/>
          <p:nvPr/>
        </p:nvSpPr>
        <p:spPr>
          <a:xfrm>
            <a:off x="8312372"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9" name="Google Shape;119;p52"/>
          <p:cNvSpPr/>
          <p:nvPr/>
        </p:nvSpPr>
        <p:spPr>
          <a:xfrm>
            <a:off x="7251163"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0" name="Google Shape;120;p52"/>
          <p:cNvSpPr/>
          <p:nvPr/>
        </p:nvSpPr>
        <p:spPr>
          <a:xfrm>
            <a:off x="8736856"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1" name="Google Shape;121;p52"/>
          <p:cNvSpPr/>
          <p:nvPr/>
        </p:nvSpPr>
        <p:spPr>
          <a:xfrm>
            <a:off x="8949098"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2" name="Google Shape;122;p52"/>
          <p:cNvSpPr/>
          <p:nvPr/>
        </p:nvSpPr>
        <p:spPr>
          <a:xfrm>
            <a:off x="9161340"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3" name="Google Shape;123;p52"/>
          <p:cNvSpPr/>
          <p:nvPr/>
        </p:nvSpPr>
        <p:spPr>
          <a:xfrm>
            <a:off x="8521430" y="3894885"/>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4" name="Google Shape;124;p52"/>
          <p:cNvSpPr/>
          <p:nvPr/>
        </p:nvSpPr>
        <p:spPr>
          <a:xfrm>
            <a:off x="9585824"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5" name="Google Shape;125;p52"/>
          <p:cNvSpPr/>
          <p:nvPr/>
        </p:nvSpPr>
        <p:spPr>
          <a:xfrm>
            <a:off x="9798066"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6" name="Google Shape;126;p52"/>
          <p:cNvSpPr/>
          <p:nvPr/>
        </p:nvSpPr>
        <p:spPr>
          <a:xfrm>
            <a:off x="10434796"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7" name="Google Shape;127;p52"/>
          <p:cNvSpPr/>
          <p:nvPr/>
        </p:nvSpPr>
        <p:spPr>
          <a:xfrm>
            <a:off x="10647040"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cxnSp>
        <p:nvCxnSpPr>
          <p:cNvPr id="128" name="Google Shape;128;p52"/>
          <p:cNvCxnSpPr/>
          <p:nvPr/>
        </p:nvCxnSpPr>
        <p:spPr>
          <a:xfrm>
            <a:off x="2629815" y="3435880"/>
            <a:ext cx="0" cy="516864"/>
          </a:xfrm>
          <a:prstGeom prst="straightConnector1">
            <a:avLst/>
          </a:prstGeom>
          <a:noFill/>
          <a:ln cap="flat" cmpd="sng" w="19050">
            <a:solidFill>
              <a:schemeClr val="lt1"/>
            </a:solidFill>
            <a:prstDash val="solid"/>
            <a:miter lim="800000"/>
            <a:headEnd len="sm" w="sm" type="none"/>
            <a:tailEnd len="sm" w="sm" type="none"/>
          </a:ln>
        </p:spPr>
      </p:cxnSp>
      <p:sp>
        <p:nvSpPr>
          <p:cNvPr id="129" name="Google Shape;129;p52"/>
          <p:cNvSpPr/>
          <p:nvPr/>
        </p:nvSpPr>
        <p:spPr>
          <a:xfrm>
            <a:off x="10859283"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0" name="Google Shape;130;p52"/>
          <p:cNvSpPr/>
          <p:nvPr/>
        </p:nvSpPr>
        <p:spPr>
          <a:xfrm>
            <a:off x="10224018" y="3892246"/>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1" name="Google Shape;131;p52"/>
          <p:cNvSpPr/>
          <p:nvPr/>
        </p:nvSpPr>
        <p:spPr>
          <a:xfrm>
            <a:off x="11922789" y="3881292"/>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2" name="Google Shape;132;p52"/>
          <p:cNvSpPr/>
          <p:nvPr/>
        </p:nvSpPr>
        <p:spPr>
          <a:xfrm>
            <a:off x="10010310"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3" name="Google Shape;133;p52"/>
          <p:cNvSpPr/>
          <p:nvPr/>
        </p:nvSpPr>
        <p:spPr>
          <a:xfrm>
            <a:off x="11283770"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cxnSp>
        <p:nvCxnSpPr>
          <p:cNvPr id="134" name="Google Shape;134;p52"/>
          <p:cNvCxnSpPr/>
          <p:nvPr/>
        </p:nvCxnSpPr>
        <p:spPr>
          <a:xfrm>
            <a:off x="1773853" y="3953287"/>
            <a:ext cx="0" cy="506717"/>
          </a:xfrm>
          <a:prstGeom prst="straightConnector1">
            <a:avLst/>
          </a:prstGeom>
          <a:noFill/>
          <a:ln cap="flat" cmpd="sng" w="19050">
            <a:solidFill>
              <a:schemeClr val="lt1"/>
            </a:solidFill>
            <a:prstDash val="solid"/>
            <a:miter lim="800000"/>
            <a:headEnd len="sm" w="sm" type="none"/>
            <a:tailEnd len="sm" w="sm" type="none"/>
          </a:ln>
        </p:spPr>
      </p:cxnSp>
      <p:cxnSp>
        <p:nvCxnSpPr>
          <p:cNvPr id="135" name="Google Shape;135;p52"/>
          <p:cNvCxnSpPr/>
          <p:nvPr/>
        </p:nvCxnSpPr>
        <p:spPr>
          <a:xfrm>
            <a:off x="3476436" y="3945755"/>
            <a:ext cx="0" cy="575414"/>
          </a:xfrm>
          <a:prstGeom prst="straightConnector1">
            <a:avLst/>
          </a:prstGeom>
          <a:noFill/>
          <a:ln cap="flat" cmpd="sng" w="19050">
            <a:solidFill>
              <a:schemeClr val="lt1"/>
            </a:solidFill>
            <a:prstDash val="solid"/>
            <a:miter lim="800000"/>
            <a:headEnd len="sm" w="sm" type="none"/>
            <a:tailEnd len="sm" w="sm" type="none"/>
          </a:ln>
        </p:spPr>
      </p:cxnSp>
      <p:cxnSp>
        <p:nvCxnSpPr>
          <p:cNvPr id="136" name="Google Shape;136;p52"/>
          <p:cNvCxnSpPr/>
          <p:nvPr/>
        </p:nvCxnSpPr>
        <p:spPr>
          <a:xfrm>
            <a:off x="5177540" y="3945711"/>
            <a:ext cx="0" cy="516864"/>
          </a:xfrm>
          <a:prstGeom prst="straightConnector1">
            <a:avLst/>
          </a:prstGeom>
          <a:noFill/>
          <a:ln cap="flat" cmpd="sng" w="19050">
            <a:solidFill>
              <a:schemeClr val="lt1"/>
            </a:solidFill>
            <a:prstDash val="solid"/>
            <a:miter lim="800000"/>
            <a:headEnd len="sm" w="sm" type="none"/>
            <a:tailEnd len="sm" w="sm" type="none"/>
          </a:ln>
        </p:spPr>
      </p:cxnSp>
      <p:cxnSp>
        <p:nvCxnSpPr>
          <p:cNvPr id="137" name="Google Shape;137;p52"/>
          <p:cNvCxnSpPr/>
          <p:nvPr/>
        </p:nvCxnSpPr>
        <p:spPr>
          <a:xfrm>
            <a:off x="6029267" y="3436459"/>
            <a:ext cx="0" cy="506717"/>
          </a:xfrm>
          <a:prstGeom prst="straightConnector1">
            <a:avLst/>
          </a:prstGeom>
          <a:noFill/>
          <a:ln cap="flat" cmpd="sng" w="19050">
            <a:solidFill>
              <a:schemeClr val="lt1"/>
            </a:solidFill>
            <a:prstDash val="solid"/>
            <a:miter lim="800000"/>
            <a:headEnd len="sm" w="sm" type="none"/>
            <a:tailEnd len="sm" w="sm" type="none"/>
          </a:ln>
        </p:spPr>
      </p:cxnSp>
      <p:cxnSp>
        <p:nvCxnSpPr>
          <p:cNvPr id="138" name="Google Shape;138;p52"/>
          <p:cNvCxnSpPr/>
          <p:nvPr/>
        </p:nvCxnSpPr>
        <p:spPr>
          <a:xfrm>
            <a:off x="7726302" y="3429646"/>
            <a:ext cx="0" cy="516864"/>
          </a:xfrm>
          <a:prstGeom prst="straightConnector1">
            <a:avLst/>
          </a:prstGeom>
          <a:noFill/>
          <a:ln cap="flat" cmpd="sng" w="19050">
            <a:solidFill>
              <a:schemeClr val="lt1"/>
            </a:solidFill>
            <a:prstDash val="solid"/>
            <a:miter lim="800000"/>
            <a:headEnd len="sm" w="sm" type="none"/>
            <a:tailEnd len="sm" w="sm" type="none"/>
          </a:ln>
        </p:spPr>
      </p:cxnSp>
      <p:cxnSp>
        <p:nvCxnSpPr>
          <p:cNvPr id="139" name="Google Shape;139;p52"/>
          <p:cNvCxnSpPr/>
          <p:nvPr/>
        </p:nvCxnSpPr>
        <p:spPr>
          <a:xfrm>
            <a:off x="6872814" y="3945755"/>
            <a:ext cx="0" cy="506717"/>
          </a:xfrm>
          <a:prstGeom prst="straightConnector1">
            <a:avLst/>
          </a:prstGeom>
          <a:noFill/>
          <a:ln cap="flat" cmpd="sng" w="19050">
            <a:solidFill>
              <a:schemeClr val="lt1"/>
            </a:solidFill>
            <a:prstDash val="solid"/>
            <a:miter lim="800000"/>
            <a:headEnd len="sm" w="sm" type="none"/>
            <a:tailEnd len="sm" w="sm" type="none"/>
          </a:ln>
        </p:spPr>
      </p:cxnSp>
      <p:sp>
        <p:nvSpPr>
          <p:cNvPr id="140" name="Google Shape;140;p52"/>
          <p:cNvSpPr/>
          <p:nvPr/>
        </p:nvSpPr>
        <p:spPr>
          <a:xfrm>
            <a:off x="10042900" y="4158880"/>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cxnSp>
        <p:nvCxnSpPr>
          <p:cNvPr id="141" name="Google Shape;141;p52"/>
          <p:cNvCxnSpPr/>
          <p:nvPr/>
        </p:nvCxnSpPr>
        <p:spPr>
          <a:xfrm>
            <a:off x="8576675" y="3935243"/>
            <a:ext cx="0" cy="516864"/>
          </a:xfrm>
          <a:prstGeom prst="straightConnector1">
            <a:avLst/>
          </a:prstGeom>
          <a:noFill/>
          <a:ln cap="flat" cmpd="sng" w="19050">
            <a:solidFill>
              <a:schemeClr val="lt1"/>
            </a:solidFill>
            <a:prstDash val="solid"/>
            <a:miter lim="800000"/>
            <a:headEnd len="sm" w="sm" type="none"/>
            <a:tailEnd len="sm" w="sm" type="none"/>
          </a:ln>
        </p:spPr>
      </p:cxnSp>
      <p:cxnSp>
        <p:nvCxnSpPr>
          <p:cNvPr id="142" name="Google Shape;142;p52"/>
          <p:cNvCxnSpPr/>
          <p:nvPr/>
        </p:nvCxnSpPr>
        <p:spPr>
          <a:xfrm>
            <a:off x="9434115" y="3457174"/>
            <a:ext cx="0" cy="506717"/>
          </a:xfrm>
          <a:prstGeom prst="straightConnector1">
            <a:avLst/>
          </a:prstGeom>
          <a:noFill/>
          <a:ln cap="flat" cmpd="sng" w="19050">
            <a:solidFill>
              <a:schemeClr val="lt1"/>
            </a:solidFill>
            <a:prstDash val="solid"/>
            <a:miter lim="800000"/>
            <a:headEnd len="sm" w="sm" type="none"/>
            <a:tailEnd len="sm" w="sm" type="none"/>
          </a:ln>
        </p:spPr>
      </p:cxnSp>
      <p:cxnSp>
        <p:nvCxnSpPr>
          <p:cNvPr id="143" name="Google Shape;143;p52"/>
          <p:cNvCxnSpPr/>
          <p:nvPr/>
        </p:nvCxnSpPr>
        <p:spPr>
          <a:xfrm>
            <a:off x="11128477" y="3429646"/>
            <a:ext cx="0" cy="516864"/>
          </a:xfrm>
          <a:prstGeom prst="straightConnector1">
            <a:avLst/>
          </a:prstGeom>
          <a:noFill/>
          <a:ln cap="flat" cmpd="sng" w="19050">
            <a:solidFill>
              <a:schemeClr val="lt1"/>
            </a:solidFill>
            <a:prstDash val="solid"/>
            <a:miter lim="800000"/>
            <a:headEnd len="sm" w="sm" type="none"/>
            <a:tailEnd len="sm" w="sm" type="none"/>
          </a:ln>
        </p:spPr>
      </p:cxnSp>
      <p:cxnSp>
        <p:nvCxnSpPr>
          <p:cNvPr id="144" name="Google Shape;144;p52"/>
          <p:cNvCxnSpPr/>
          <p:nvPr/>
        </p:nvCxnSpPr>
        <p:spPr>
          <a:xfrm>
            <a:off x="10272736" y="3945755"/>
            <a:ext cx="0" cy="575414"/>
          </a:xfrm>
          <a:prstGeom prst="straightConnector1">
            <a:avLst/>
          </a:prstGeom>
          <a:noFill/>
          <a:ln cap="flat" cmpd="sng" w="19050">
            <a:solidFill>
              <a:schemeClr val="lt1"/>
            </a:solidFill>
            <a:prstDash val="solid"/>
            <a:miter lim="800000"/>
            <a:headEnd len="sm" w="sm" type="none"/>
            <a:tailEnd len="sm" w="sm" type="none"/>
          </a:ln>
        </p:spPr>
      </p:cxnSp>
      <p:sp>
        <p:nvSpPr>
          <p:cNvPr id="145" name="Google Shape;145;p52"/>
          <p:cNvSpPr/>
          <p:nvPr/>
        </p:nvSpPr>
        <p:spPr>
          <a:xfrm>
            <a:off x="1518625" y="4158881"/>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6" name="Google Shape;146;p52"/>
          <p:cNvSpPr/>
          <p:nvPr/>
        </p:nvSpPr>
        <p:spPr>
          <a:xfrm>
            <a:off x="4902770" y="4158881"/>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7" name="Google Shape;147;p52"/>
          <p:cNvSpPr/>
          <p:nvPr/>
        </p:nvSpPr>
        <p:spPr>
          <a:xfrm>
            <a:off x="7460833" y="3218574"/>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8" name="Google Shape;148;p52"/>
          <p:cNvSpPr/>
          <p:nvPr/>
        </p:nvSpPr>
        <p:spPr>
          <a:xfrm>
            <a:off x="11510946" y="3669750"/>
            <a:ext cx="534393" cy="534393"/>
          </a:xfrm>
          <a:prstGeom prst="ellipse">
            <a:avLst/>
          </a:prstGeom>
          <a:solidFill>
            <a:srgbClr val="37928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9" name="Google Shape;149;p52"/>
          <p:cNvSpPr/>
          <p:nvPr/>
        </p:nvSpPr>
        <p:spPr>
          <a:xfrm>
            <a:off x="3221413" y="4158881"/>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50" name="Google Shape;150;p52"/>
          <p:cNvSpPr/>
          <p:nvPr/>
        </p:nvSpPr>
        <p:spPr>
          <a:xfrm>
            <a:off x="3424114"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51" name="Google Shape;151;p52"/>
          <p:cNvSpPr/>
          <p:nvPr/>
        </p:nvSpPr>
        <p:spPr>
          <a:xfrm>
            <a:off x="6613578" y="4158881"/>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52" name="Google Shape;152;p52"/>
          <p:cNvSpPr txBox="1"/>
          <p:nvPr/>
        </p:nvSpPr>
        <p:spPr>
          <a:xfrm>
            <a:off x="1540948" y="3663076"/>
            <a:ext cx="493651"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2</a:t>
            </a:r>
            <a:endParaRPr b="0" i="0" sz="1000" u="none" cap="none" strike="noStrike">
              <a:solidFill>
                <a:schemeClr val="accent1"/>
              </a:solidFill>
              <a:latin typeface="Calibri"/>
              <a:ea typeface="Calibri"/>
              <a:cs typeface="Calibri"/>
              <a:sym typeface="Calibri"/>
            </a:endParaRPr>
          </a:p>
        </p:txBody>
      </p:sp>
      <p:sp>
        <p:nvSpPr>
          <p:cNvPr id="153" name="Google Shape;153;p52"/>
          <p:cNvSpPr txBox="1"/>
          <p:nvPr/>
        </p:nvSpPr>
        <p:spPr>
          <a:xfrm>
            <a:off x="2471945" y="3997697"/>
            <a:ext cx="311019"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3</a:t>
            </a:r>
            <a:endParaRPr b="0" i="0" sz="1000" u="none" cap="none" strike="noStrike">
              <a:solidFill>
                <a:schemeClr val="accent1"/>
              </a:solidFill>
              <a:latin typeface="Calibri"/>
              <a:ea typeface="Calibri"/>
              <a:cs typeface="Calibri"/>
              <a:sym typeface="Calibri"/>
            </a:endParaRPr>
          </a:p>
        </p:txBody>
      </p:sp>
      <p:sp>
        <p:nvSpPr>
          <p:cNvPr id="154" name="Google Shape;154;p52"/>
          <p:cNvSpPr txBox="1"/>
          <p:nvPr/>
        </p:nvSpPr>
        <p:spPr>
          <a:xfrm>
            <a:off x="4178865" y="4011506"/>
            <a:ext cx="311019"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5</a:t>
            </a:r>
            <a:endParaRPr b="0" i="0" sz="1000" u="none" cap="none" strike="noStrike">
              <a:solidFill>
                <a:schemeClr val="accent1"/>
              </a:solidFill>
              <a:latin typeface="Calibri"/>
              <a:ea typeface="Calibri"/>
              <a:cs typeface="Calibri"/>
              <a:sym typeface="Calibri"/>
            </a:endParaRPr>
          </a:p>
        </p:txBody>
      </p:sp>
      <p:sp>
        <p:nvSpPr>
          <p:cNvPr id="155" name="Google Shape;155;p52"/>
          <p:cNvSpPr txBox="1"/>
          <p:nvPr/>
        </p:nvSpPr>
        <p:spPr>
          <a:xfrm>
            <a:off x="5882701" y="3997697"/>
            <a:ext cx="311019"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7</a:t>
            </a:r>
            <a:endParaRPr b="0" i="0" sz="1000" u="none" cap="none" strike="noStrike">
              <a:solidFill>
                <a:schemeClr val="accent1"/>
              </a:solidFill>
              <a:latin typeface="Calibri"/>
              <a:ea typeface="Calibri"/>
              <a:cs typeface="Calibri"/>
              <a:sym typeface="Calibri"/>
            </a:endParaRPr>
          </a:p>
        </p:txBody>
      </p:sp>
      <p:sp>
        <p:nvSpPr>
          <p:cNvPr id="156" name="Google Shape;156;p52"/>
          <p:cNvSpPr txBox="1"/>
          <p:nvPr/>
        </p:nvSpPr>
        <p:spPr>
          <a:xfrm>
            <a:off x="7582531" y="3992932"/>
            <a:ext cx="311019"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9</a:t>
            </a:r>
            <a:endParaRPr b="0" i="0" sz="1000" u="none" cap="none" strike="noStrike">
              <a:solidFill>
                <a:schemeClr val="accent1"/>
              </a:solidFill>
              <a:latin typeface="Calibri"/>
              <a:ea typeface="Calibri"/>
              <a:cs typeface="Calibri"/>
              <a:sym typeface="Calibri"/>
            </a:endParaRPr>
          </a:p>
        </p:txBody>
      </p:sp>
      <p:sp>
        <p:nvSpPr>
          <p:cNvPr id="157" name="Google Shape;157;p52"/>
          <p:cNvSpPr txBox="1"/>
          <p:nvPr/>
        </p:nvSpPr>
        <p:spPr>
          <a:xfrm>
            <a:off x="9179263" y="4011506"/>
            <a:ext cx="529507"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11</a:t>
            </a:r>
            <a:endParaRPr b="0" i="0" sz="1000" u="none" cap="none" strike="noStrike">
              <a:solidFill>
                <a:schemeClr val="accent1"/>
              </a:solidFill>
              <a:latin typeface="Calibri"/>
              <a:ea typeface="Calibri"/>
              <a:cs typeface="Calibri"/>
              <a:sym typeface="Calibri"/>
            </a:endParaRPr>
          </a:p>
        </p:txBody>
      </p:sp>
      <p:sp>
        <p:nvSpPr>
          <p:cNvPr id="158" name="Google Shape;158;p52"/>
          <p:cNvSpPr txBox="1"/>
          <p:nvPr/>
        </p:nvSpPr>
        <p:spPr>
          <a:xfrm>
            <a:off x="3239376" y="3663076"/>
            <a:ext cx="493651"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4</a:t>
            </a:r>
            <a:endParaRPr b="0" i="0" sz="1000" u="none" cap="none" strike="noStrike">
              <a:solidFill>
                <a:schemeClr val="accent1"/>
              </a:solidFill>
              <a:latin typeface="Calibri"/>
              <a:ea typeface="Calibri"/>
              <a:cs typeface="Calibri"/>
              <a:sym typeface="Calibri"/>
            </a:endParaRPr>
          </a:p>
        </p:txBody>
      </p:sp>
      <p:sp>
        <p:nvSpPr>
          <p:cNvPr id="159" name="Google Shape;159;p52"/>
          <p:cNvSpPr txBox="1"/>
          <p:nvPr/>
        </p:nvSpPr>
        <p:spPr>
          <a:xfrm>
            <a:off x="4934489" y="3660845"/>
            <a:ext cx="493651"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6</a:t>
            </a:r>
            <a:endParaRPr b="0" i="0" sz="1000" u="none" cap="none" strike="noStrike">
              <a:solidFill>
                <a:schemeClr val="accent1"/>
              </a:solidFill>
              <a:latin typeface="Calibri"/>
              <a:ea typeface="Calibri"/>
              <a:cs typeface="Calibri"/>
              <a:sym typeface="Calibri"/>
            </a:endParaRPr>
          </a:p>
        </p:txBody>
      </p:sp>
      <p:sp>
        <p:nvSpPr>
          <p:cNvPr id="160" name="Google Shape;160;p52"/>
          <p:cNvSpPr txBox="1"/>
          <p:nvPr/>
        </p:nvSpPr>
        <p:spPr>
          <a:xfrm>
            <a:off x="8324025" y="3660845"/>
            <a:ext cx="493651"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10</a:t>
            </a:r>
            <a:endParaRPr b="0" i="0" sz="1000" u="none" cap="none" strike="noStrike">
              <a:solidFill>
                <a:schemeClr val="accent1"/>
              </a:solidFill>
              <a:latin typeface="Calibri"/>
              <a:ea typeface="Calibri"/>
              <a:cs typeface="Calibri"/>
              <a:sym typeface="Calibri"/>
            </a:endParaRPr>
          </a:p>
        </p:txBody>
      </p:sp>
      <p:pic>
        <p:nvPicPr>
          <p:cNvPr id="161" name="Google Shape;161;p52"/>
          <p:cNvPicPr preferRelativeResize="0"/>
          <p:nvPr/>
        </p:nvPicPr>
        <p:blipFill rotWithShape="1">
          <a:blip r:embed="rId4">
            <a:alphaModFix/>
          </a:blip>
          <a:srcRect b="0" l="0" r="0" t="0"/>
          <a:stretch/>
        </p:blipFill>
        <p:spPr>
          <a:xfrm>
            <a:off x="11576725" y="3735529"/>
            <a:ext cx="402835" cy="402835"/>
          </a:xfrm>
          <a:prstGeom prst="rect">
            <a:avLst/>
          </a:prstGeom>
          <a:noFill/>
          <a:ln>
            <a:noFill/>
          </a:ln>
        </p:spPr>
      </p:pic>
      <p:sp>
        <p:nvSpPr>
          <p:cNvPr id="162" name="Google Shape;162;p52"/>
          <p:cNvSpPr txBox="1"/>
          <p:nvPr/>
        </p:nvSpPr>
        <p:spPr>
          <a:xfrm>
            <a:off x="10029887" y="3668961"/>
            <a:ext cx="493651"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12</a:t>
            </a:r>
            <a:endParaRPr b="0" i="0" sz="1000" u="none" cap="none" strike="noStrike">
              <a:solidFill>
                <a:schemeClr val="accent1"/>
              </a:solidFill>
              <a:latin typeface="Calibri"/>
              <a:ea typeface="Calibri"/>
              <a:cs typeface="Calibri"/>
              <a:sym typeface="Calibri"/>
            </a:endParaRPr>
          </a:p>
        </p:txBody>
      </p:sp>
      <p:sp>
        <p:nvSpPr>
          <p:cNvPr id="163" name="Google Shape;163;p52"/>
          <p:cNvSpPr/>
          <p:nvPr/>
        </p:nvSpPr>
        <p:spPr>
          <a:xfrm>
            <a:off x="876615" y="3892246"/>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cxnSp>
        <p:nvCxnSpPr>
          <p:cNvPr id="164" name="Google Shape;164;p52"/>
          <p:cNvCxnSpPr/>
          <p:nvPr/>
        </p:nvCxnSpPr>
        <p:spPr>
          <a:xfrm>
            <a:off x="928633" y="3377606"/>
            <a:ext cx="0" cy="570295"/>
          </a:xfrm>
          <a:prstGeom prst="straightConnector1">
            <a:avLst/>
          </a:prstGeom>
          <a:noFill/>
          <a:ln cap="flat" cmpd="sng" w="19050">
            <a:solidFill>
              <a:schemeClr val="lt1"/>
            </a:solidFill>
            <a:prstDash val="solid"/>
            <a:miter lim="800000"/>
            <a:headEnd len="sm" w="sm" type="none"/>
            <a:tailEnd len="sm" w="sm" type="none"/>
          </a:ln>
        </p:spPr>
      </p:cxnSp>
      <p:sp>
        <p:nvSpPr>
          <p:cNvPr id="165" name="Google Shape;165;p52"/>
          <p:cNvSpPr/>
          <p:nvPr/>
        </p:nvSpPr>
        <p:spPr>
          <a:xfrm>
            <a:off x="654289" y="3199093"/>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66" name="Google Shape;166;p52"/>
          <p:cNvSpPr txBox="1"/>
          <p:nvPr/>
        </p:nvSpPr>
        <p:spPr>
          <a:xfrm>
            <a:off x="784350" y="3987218"/>
            <a:ext cx="311019"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1</a:t>
            </a:r>
            <a:endParaRPr b="0" i="0" sz="1000" u="none" cap="none" strike="noStrike">
              <a:solidFill>
                <a:schemeClr val="accent1"/>
              </a:solidFill>
              <a:latin typeface="Calibri"/>
              <a:ea typeface="Calibri"/>
              <a:cs typeface="Calibri"/>
              <a:sym typeface="Calibri"/>
            </a:endParaRPr>
          </a:p>
        </p:txBody>
      </p:sp>
      <p:sp>
        <p:nvSpPr>
          <p:cNvPr id="167" name="Google Shape;167;p52"/>
          <p:cNvSpPr/>
          <p:nvPr/>
        </p:nvSpPr>
        <p:spPr>
          <a:xfrm>
            <a:off x="3423567" y="3892423"/>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68" name="Google Shape;168;p52"/>
          <p:cNvSpPr/>
          <p:nvPr/>
        </p:nvSpPr>
        <p:spPr>
          <a:xfrm>
            <a:off x="4280552" y="3887522"/>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pic>
        <p:nvPicPr>
          <p:cNvPr id="169" name="Google Shape;169;p52"/>
          <p:cNvPicPr preferRelativeResize="0"/>
          <p:nvPr/>
        </p:nvPicPr>
        <p:blipFill rotWithShape="1">
          <a:blip r:embed="rId5">
            <a:alphaModFix/>
          </a:blip>
          <a:srcRect b="0" l="0" r="0" t="0"/>
          <a:stretch/>
        </p:blipFill>
        <p:spPr>
          <a:xfrm>
            <a:off x="7555289" y="3314756"/>
            <a:ext cx="327593" cy="327593"/>
          </a:xfrm>
          <a:prstGeom prst="rect">
            <a:avLst/>
          </a:prstGeom>
          <a:noFill/>
          <a:ln>
            <a:noFill/>
          </a:ln>
        </p:spPr>
      </p:pic>
      <p:sp>
        <p:nvSpPr>
          <p:cNvPr id="170" name="Google Shape;170;p52"/>
          <p:cNvSpPr/>
          <p:nvPr/>
        </p:nvSpPr>
        <p:spPr>
          <a:xfrm>
            <a:off x="11069651" y="3893128"/>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71" name="Google Shape;171;p52"/>
          <p:cNvSpPr/>
          <p:nvPr/>
        </p:nvSpPr>
        <p:spPr>
          <a:xfrm>
            <a:off x="7670648" y="3885643"/>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72" name="Google Shape;172;p52"/>
          <p:cNvSpPr/>
          <p:nvPr/>
        </p:nvSpPr>
        <p:spPr>
          <a:xfrm>
            <a:off x="9378461" y="3893129"/>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73" name="Google Shape;173;p52"/>
          <p:cNvSpPr/>
          <p:nvPr/>
        </p:nvSpPr>
        <p:spPr>
          <a:xfrm>
            <a:off x="2569183" y="3890099"/>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74" name="Google Shape;174;p52"/>
          <p:cNvSpPr/>
          <p:nvPr/>
        </p:nvSpPr>
        <p:spPr>
          <a:xfrm>
            <a:off x="881629" y="3890099"/>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75" name="Google Shape;175;p52"/>
          <p:cNvSpPr/>
          <p:nvPr/>
        </p:nvSpPr>
        <p:spPr>
          <a:xfrm>
            <a:off x="1306113" y="3890099"/>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76" name="Google Shape;176;p52"/>
          <p:cNvSpPr/>
          <p:nvPr/>
        </p:nvSpPr>
        <p:spPr>
          <a:xfrm>
            <a:off x="1518355" y="3890099"/>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77" name="Google Shape;177;p52"/>
          <p:cNvSpPr/>
          <p:nvPr/>
        </p:nvSpPr>
        <p:spPr>
          <a:xfrm>
            <a:off x="1093871" y="3890099"/>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78" name="Google Shape;178;p52"/>
          <p:cNvSpPr/>
          <p:nvPr/>
        </p:nvSpPr>
        <p:spPr>
          <a:xfrm>
            <a:off x="2366135" y="3231142"/>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79" name="Google Shape;179;p52"/>
          <p:cNvSpPr/>
          <p:nvPr/>
        </p:nvSpPr>
        <p:spPr>
          <a:xfrm>
            <a:off x="7672929" y="3883633"/>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80" name="Google Shape;180;p52"/>
          <p:cNvSpPr txBox="1"/>
          <p:nvPr/>
        </p:nvSpPr>
        <p:spPr>
          <a:xfrm>
            <a:off x="10881851" y="4008399"/>
            <a:ext cx="493651"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13</a:t>
            </a:r>
            <a:endParaRPr b="0" i="0" sz="1000" u="none" cap="none" strike="noStrike">
              <a:solidFill>
                <a:schemeClr val="accent1"/>
              </a:solidFill>
              <a:latin typeface="Calibri"/>
              <a:ea typeface="Calibri"/>
              <a:cs typeface="Calibri"/>
              <a:sym typeface="Calibri"/>
            </a:endParaRPr>
          </a:p>
        </p:txBody>
      </p:sp>
      <p:cxnSp>
        <p:nvCxnSpPr>
          <p:cNvPr id="181" name="Google Shape;181;p52"/>
          <p:cNvCxnSpPr/>
          <p:nvPr/>
        </p:nvCxnSpPr>
        <p:spPr>
          <a:xfrm>
            <a:off x="4334374" y="3436459"/>
            <a:ext cx="0" cy="506717"/>
          </a:xfrm>
          <a:prstGeom prst="straightConnector1">
            <a:avLst/>
          </a:prstGeom>
          <a:noFill/>
          <a:ln cap="flat" cmpd="sng" w="19050">
            <a:solidFill>
              <a:schemeClr val="lt1"/>
            </a:solidFill>
            <a:prstDash val="solid"/>
            <a:miter lim="800000"/>
            <a:headEnd len="sm" w="sm" type="none"/>
            <a:tailEnd len="sm" w="sm" type="none"/>
          </a:ln>
        </p:spPr>
      </p:cxnSp>
      <p:sp>
        <p:nvSpPr>
          <p:cNvPr id="182" name="Google Shape;182;p52"/>
          <p:cNvSpPr/>
          <p:nvPr/>
        </p:nvSpPr>
        <p:spPr>
          <a:xfrm>
            <a:off x="4276078" y="3883633"/>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83" name="Google Shape;183;p52"/>
          <p:cNvSpPr/>
          <p:nvPr/>
        </p:nvSpPr>
        <p:spPr>
          <a:xfrm>
            <a:off x="4069455" y="3227434"/>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84" name="Google Shape;184;p52"/>
          <p:cNvSpPr/>
          <p:nvPr/>
        </p:nvSpPr>
        <p:spPr>
          <a:xfrm>
            <a:off x="5775161" y="3228691"/>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85" name="Google Shape;185;p52"/>
          <p:cNvSpPr/>
          <p:nvPr/>
        </p:nvSpPr>
        <p:spPr>
          <a:xfrm>
            <a:off x="8319284" y="4161499"/>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86" name="Google Shape;186;p52"/>
          <p:cNvSpPr/>
          <p:nvPr/>
        </p:nvSpPr>
        <p:spPr>
          <a:xfrm>
            <a:off x="9376926" y="3889570"/>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87" name="Google Shape;187;p52"/>
          <p:cNvSpPr/>
          <p:nvPr/>
        </p:nvSpPr>
        <p:spPr>
          <a:xfrm>
            <a:off x="11068426" y="3891591"/>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88" name="Google Shape;188;p52"/>
          <p:cNvSpPr/>
          <p:nvPr/>
        </p:nvSpPr>
        <p:spPr>
          <a:xfrm>
            <a:off x="9172679" y="3219902"/>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89" name="Google Shape;189;p52"/>
          <p:cNvSpPr/>
          <p:nvPr/>
        </p:nvSpPr>
        <p:spPr>
          <a:xfrm>
            <a:off x="10866868" y="3218573"/>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0" name="Google Shape;190;p52"/>
          <p:cNvSpPr txBox="1"/>
          <p:nvPr/>
        </p:nvSpPr>
        <p:spPr>
          <a:xfrm>
            <a:off x="148892" y="1539389"/>
            <a:ext cx="1569857"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Welcome</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to Nobi</a:t>
            </a:r>
            <a:endParaRPr b="1" i="0" sz="1000" u="none" cap="none" strike="noStrike">
              <a:solidFill>
                <a:srgbClr val="2E4447"/>
              </a:solidFill>
              <a:latin typeface="Calibri"/>
              <a:ea typeface="Calibri"/>
              <a:cs typeface="Calibri"/>
              <a:sym typeface="Calibri"/>
            </a:endParaRPr>
          </a:p>
        </p:txBody>
      </p:sp>
      <p:sp>
        <p:nvSpPr>
          <p:cNvPr id="191" name="Google Shape;191;p52"/>
          <p:cNvSpPr txBox="1"/>
          <p:nvPr/>
        </p:nvSpPr>
        <p:spPr>
          <a:xfrm>
            <a:off x="148892" y="1937246"/>
            <a:ext cx="1602257" cy="7755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For a smooth implementation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process, we go over the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agreements made between</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 you and the Nobi salesperson. </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Buyer,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Operations Manager</a:t>
            </a:r>
            <a:endParaRPr b="0" i="0" sz="800" u="none" cap="none" strike="noStrike">
              <a:solidFill>
                <a:srgbClr val="2E4447"/>
              </a:solidFill>
              <a:latin typeface="Calibri"/>
              <a:ea typeface="Calibri"/>
              <a:cs typeface="Calibri"/>
              <a:sym typeface="Calibri"/>
            </a:endParaRPr>
          </a:p>
        </p:txBody>
      </p:sp>
      <p:pic>
        <p:nvPicPr>
          <p:cNvPr id="192" name="Google Shape;192;p52"/>
          <p:cNvPicPr preferRelativeResize="0"/>
          <p:nvPr/>
        </p:nvPicPr>
        <p:blipFill rotWithShape="1">
          <a:blip r:embed="rId6">
            <a:alphaModFix/>
          </a:blip>
          <a:srcRect b="0" l="0" r="0" t="0"/>
          <a:stretch/>
        </p:blipFill>
        <p:spPr>
          <a:xfrm>
            <a:off x="728487" y="3252409"/>
            <a:ext cx="407008" cy="407007"/>
          </a:xfrm>
          <a:prstGeom prst="rect">
            <a:avLst/>
          </a:prstGeom>
          <a:noFill/>
          <a:ln>
            <a:noFill/>
          </a:ln>
        </p:spPr>
      </p:pic>
      <p:sp>
        <p:nvSpPr>
          <p:cNvPr id="193" name="Google Shape;193;p52"/>
          <p:cNvSpPr txBox="1"/>
          <p:nvPr/>
        </p:nvSpPr>
        <p:spPr>
          <a:xfrm>
            <a:off x="1839631" y="1539389"/>
            <a:ext cx="1626247" cy="230792"/>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Shipping</a:t>
            </a:r>
            <a:endParaRPr b="1" i="0" sz="1000" u="none" cap="none" strike="noStrike">
              <a:solidFill>
                <a:srgbClr val="2E4447"/>
              </a:solidFill>
              <a:latin typeface="Calibri"/>
              <a:ea typeface="Calibri"/>
              <a:cs typeface="Calibri"/>
              <a:sym typeface="Calibri"/>
            </a:endParaRPr>
          </a:p>
        </p:txBody>
      </p:sp>
      <p:pic>
        <p:nvPicPr>
          <p:cNvPr id="194" name="Google Shape;194;p52"/>
          <p:cNvPicPr preferRelativeResize="0"/>
          <p:nvPr/>
        </p:nvPicPr>
        <p:blipFill rotWithShape="1">
          <a:blip r:embed="rId7">
            <a:alphaModFix/>
          </a:blip>
          <a:srcRect b="0" l="0" r="0" t="0"/>
          <a:stretch/>
        </p:blipFill>
        <p:spPr>
          <a:xfrm>
            <a:off x="3203991" y="4142045"/>
            <a:ext cx="563953" cy="563953"/>
          </a:xfrm>
          <a:prstGeom prst="rect">
            <a:avLst/>
          </a:prstGeom>
          <a:noFill/>
          <a:ln>
            <a:noFill/>
          </a:ln>
        </p:spPr>
      </p:pic>
      <p:sp>
        <p:nvSpPr>
          <p:cNvPr id="195" name="Google Shape;195;p52"/>
          <p:cNvSpPr txBox="1"/>
          <p:nvPr/>
        </p:nvSpPr>
        <p:spPr>
          <a:xfrm>
            <a:off x="1023862" y="4767836"/>
            <a:ext cx="1490028"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Site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walk</a:t>
            </a:r>
            <a:endParaRPr b="1" i="0" sz="1000" u="none" cap="none" strike="noStrike">
              <a:solidFill>
                <a:srgbClr val="2E4447"/>
              </a:solidFill>
              <a:latin typeface="Calibri"/>
              <a:ea typeface="Calibri"/>
              <a:cs typeface="Calibri"/>
              <a:sym typeface="Calibri"/>
            </a:endParaRPr>
          </a:p>
        </p:txBody>
      </p:sp>
      <p:sp>
        <p:nvSpPr>
          <p:cNvPr id="196" name="Google Shape;196;p52"/>
          <p:cNvSpPr txBox="1"/>
          <p:nvPr/>
        </p:nvSpPr>
        <p:spPr>
          <a:xfrm>
            <a:off x="932279" y="5167636"/>
            <a:ext cx="1639256" cy="8863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During a tour through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the building, we will review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together what is needed for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a smooth installation.</a:t>
            </a:r>
            <a:br>
              <a:rPr b="0" i="0" lang="en-GB" sz="800" u="none" cap="none" strike="noStrike">
                <a:solidFill>
                  <a:srgbClr val="2E4447"/>
                </a:solidFill>
                <a:latin typeface="Calibri"/>
                <a:ea typeface="Calibri"/>
                <a:cs typeface="Calibri"/>
                <a:sym typeface="Calibri"/>
              </a:rPr>
            </a:b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Technical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IT Manager,</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Operations Manager</a:t>
            </a:r>
            <a:endParaRPr b="0" i="0" sz="1400" u="none" cap="none" strike="noStrike">
              <a:solidFill>
                <a:srgbClr val="000000"/>
              </a:solidFill>
              <a:latin typeface="Arial"/>
              <a:ea typeface="Arial"/>
              <a:cs typeface="Arial"/>
              <a:sym typeface="Arial"/>
            </a:endParaRPr>
          </a:p>
        </p:txBody>
      </p:sp>
      <p:pic>
        <p:nvPicPr>
          <p:cNvPr id="197" name="Google Shape;197;p52"/>
          <p:cNvPicPr preferRelativeResize="0"/>
          <p:nvPr/>
        </p:nvPicPr>
        <p:blipFill rotWithShape="1">
          <a:blip r:embed="rId8">
            <a:alphaModFix/>
          </a:blip>
          <a:srcRect b="0" l="0" r="0" t="0"/>
          <a:stretch/>
        </p:blipFill>
        <p:spPr>
          <a:xfrm>
            <a:off x="1603068" y="4237624"/>
            <a:ext cx="339015" cy="339015"/>
          </a:xfrm>
          <a:prstGeom prst="rect">
            <a:avLst/>
          </a:prstGeom>
          <a:noFill/>
          <a:ln>
            <a:noFill/>
          </a:ln>
        </p:spPr>
      </p:pic>
      <p:sp>
        <p:nvSpPr>
          <p:cNvPr id="198" name="Google Shape;198;p52"/>
          <p:cNvSpPr txBox="1"/>
          <p:nvPr/>
        </p:nvSpPr>
        <p:spPr>
          <a:xfrm>
            <a:off x="3557846" y="1539389"/>
            <a:ext cx="1596477"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Prepare the</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installation</a:t>
            </a:r>
            <a:endParaRPr b="1" i="0" sz="1000" u="none" cap="none" strike="noStrike">
              <a:solidFill>
                <a:srgbClr val="2E4447"/>
              </a:solidFill>
              <a:latin typeface="Calibri"/>
              <a:ea typeface="Calibri"/>
              <a:cs typeface="Calibri"/>
              <a:sym typeface="Calibri"/>
            </a:endParaRPr>
          </a:p>
        </p:txBody>
      </p:sp>
      <p:sp>
        <p:nvSpPr>
          <p:cNvPr id="199" name="Google Shape;199;p52"/>
          <p:cNvSpPr txBox="1"/>
          <p:nvPr/>
        </p:nvSpPr>
        <p:spPr>
          <a:xfrm>
            <a:off x="3552871" y="1937246"/>
            <a:ext cx="1622464" cy="553998"/>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Nobi briefly summarizes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what it takes to smoothly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install the smart lights.</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Operations Manager</a:t>
            </a:r>
            <a:endParaRPr b="0" i="0" sz="1400" u="none" cap="none" strike="noStrike">
              <a:solidFill>
                <a:srgbClr val="000000"/>
              </a:solidFill>
              <a:latin typeface="Arial"/>
              <a:ea typeface="Arial"/>
              <a:cs typeface="Arial"/>
              <a:sym typeface="Arial"/>
            </a:endParaRPr>
          </a:p>
        </p:txBody>
      </p:sp>
      <p:pic>
        <p:nvPicPr>
          <p:cNvPr id="200" name="Google Shape;200;p52"/>
          <p:cNvPicPr preferRelativeResize="0"/>
          <p:nvPr/>
        </p:nvPicPr>
        <p:blipFill rotWithShape="1">
          <a:blip r:embed="rId9">
            <a:alphaModFix/>
          </a:blip>
          <a:srcRect b="0" l="0" r="0" t="0"/>
          <a:stretch/>
        </p:blipFill>
        <p:spPr>
          <a:xfrm>
            <a:off x="4162992" y="3316399"/>
            <a:ext cx="354772" cy="354772"/>
          </a:xfrm>
          <a:prstGeom prst="rect">
            <a:avLst/>
          </a:prstGeom>
          <a:noFill/>
          <a:ln>
            <a:noFill/>
          </a:ln>
        </p:spPr>
      </p:pic>
      <p:sp>
        <p:nvSpPr>
          <p:cNvPr id="201" name="Google Shape;201;p52"/>
          <p:cNvSpPr txBox="1"/>
          <p:nvPr/>
        </p:nvSpPr>
        <p:spPr>
          <a:xfrm>
            <a:off x="4431289" y="4767836"/>
            <a:ext cx="1542324"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Installation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Nobi lights</a:t>
            </a:r>
            <a:endParaRPr b="1" i="0" sz="1000" u="none" cap="none" strike="noStrike">
              <a:solidFill>
                <a:srgbClr val="2E4447"/>
              </a:solidFill>
              <a:latin typeface="Calibri"/>
              <a:ea typeface="Calibri"/>
              <a:cs typeface="Calibri"/>
              <a:sym typeface="Calibri"/>
            </a:endParaRPr>
          </a:p>
        </p:txBody>
      </p:sp>
      <p:pic>
        <p:nvPicPr>
          <p:cNvPr id="202" name="Google Shape;202;p52"/>
          <p:cNvPicPr preferRelativeResize="0"/>
          <p:nvPr/>
        </p:nvPicPr>
        <p:blipFill rotWithShape="1">
          <a:blip r:embed="rId10">
            <a:alphaModFix/>
          </a:blip>
          <a:srcRect b="0" l="0" r="0" t="0"/>
          <a:stretch/>
        </p:blipFill>
        <p:spPr>
          <a:xfrm>
            <a:off x="5015004" y="4287907"/>
            <a:ext cx="325175" cy="325175"/>
          </a:xfrm>
          <a:prstGeom prst="rect">
            <a:avLst/>
          </a:prstGeom>
          <a:noFill/>
          <a:ln>
            <a:noFill/>
          </a:ln>
        </p:spPr>
      </p:pic>
      <p:sp>
        <p:nvSpPr>
          <p:cNvPr id="203" name="Google Shape;203;p52"/>
          <p:cNvSpPr txBox="1"/>
          <p:nvPr/>
        </p:nvSpPr>
        <p:spPr>
          <a:xfrm>
            <a:off x="4397956" y="5167127"/>
            <a:ext cx="1612514" cy="111309"/>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Technical Manager</a:t>
            </a:r>
            <a:endParaRPr b="0" i="0" sz="800" u="none" cap="none" strike="noStrike">
              <a:solidFill>
                <a:srgbClr val="2E4447"/>
              </a:solidFill>
              <a:latin typeface="Calibri"/>
              <a:ea typeface="Calibri"/>
              <a:cs typeface="Calibri"/>
              <a:sym typeface="Calibri"/>
            </a:endParaRPr>
          </a:p>
        </p:txBody>
      </p:sp>
      <p:pic>
        <p:nvPicPr>
          <p:cNvPr id="204" name="Google Shape;204;p52"/>
          <p:cNvPicPr preferRelativeResize="0"/>
          <p:nvPr/>
        </p:nvPicPr>
        <p:blipFill rotWithShape="1">
          <a:blip r:embed="rId11">
            <a:alphaModFix/>
          </a:blip>
          <a:srcRect b="0" l="0" r="0" t="0"/>
          <a:stretch/>
        </p:blipFill>
        <p:spPr>
          <a:xfrm>
            <a:off x="10846353" y="3227434"/>
            <a:ext cx="572355" cy="572355"/>
          </a:xfrm>
          <a:prstGeom prst="rect">
            <a:avLst/>
          </a:prstGeom>
          <a:noFill/>
          <a:ln>
            <a:noFill/>
          </a:ln>
        </p:spPr>
      </p:pic>
      <p:pic>
        <p:nvPicPr>
          <p:cNvPr id="205" name="Google Shape;205;p52"/>
          <p:cNvPicPr preferRelativeResize="0"/>
          <p:nvPr/>
        </p:nvPicPr>
        <p:blipFill rotWithShape="1">
          <a:blip r:embed="rId12">
            <a:alphaModFix/>
          </a:blip>
          <a:srcRect b="0" l="0" r="0" t="0"/>
          <a:stretch/>
        </p:blipFill>
        <p:spPr>
          <a:xfrm>
            <a:off x="9224183" y="3269283"/>
            <a:ext cx="446433" cy="446433"/>
          </a:xfrm>
          <a:prstGeom prst="rect">
            <a:avLst/>
          </a:prstGeom>
          <a:noFill/>
          <a:ln>
            <a:noFill/>
          </a:ln>
        </p:spPr>
      </p:pic>
      <p:pic>
        <p:nvPicPr>
          <p:cNvPr id="206" name="Google Shape;206;p52"/>
          <p:cNvPicPr preferRelativeResize="0"/>
          <p:nvPr/>
        </p:nvPicPr>
        <p:blipFill rotWithShape="1">
          <a:blip r:embed="rId13">
            <a:alphaModFix/>
          </a:blip>
          <a:srcRect b="0" l="0" r="0" t="0"/>
          <a:stretch/>
        </p:blipFill>
        <p:spPr>
          <a:xfrm>
            <a:off x="8418791" y="4265737"/>
            <a:ext cx="335377" cy="335377"/>
          </a:xfrm>
          <a:prstGeom prst="rect">
            <a:avLst/>
          </a:prstGeom>
          <a:noFill/>
          <a:ln>
            <a:noFill/>
          </a:ln>
        </p:spPr>
      </p:pic>
      <p:pic>
        <p:nvPicPr>
          <p:cNvPr id="207" name="Google Shape;207;p52"/>
          <p:cNvPicPr preferRelativeResize="0"/>
          <p:nvPr/>
        </p:nvPicPr>
        <p:blipFill rotWithShape="1">
          <a:blip r:embed="rId14">
            <a:alphaModFix/>
          </a:blip>
          <a:srcRect b="0" l="0" r="0" t="0"/>
          <a:stretch/>
        </p:blipFill>
        <p:spPr>
          <a:xfrm>
            <a:off x="10106628" y="4267243"/>
            <a:ext cx="346087" cy="346087"/>
          </a:xfrm>
          <a:prstGeom prst="rect">
            <a:avLst/>
          </a:prstGeom>
          <a:noFill/>
          <a:ln>
            <a:noFill/>
          </a:ln>
        </p:spPr>
      </p:pic>
      <p:pic>
        <p:nvPicPr>
          <p:cNvPr id="208" name="Google Shape;208;p52"/>
          <p:cNvPicPr preferRelativeResize="0"/>
          <p:nvPr/>
        </p:nvPicPr>
        <p:blipFill rotWithShape="1">
          <a:blip r:embed="rId15">
            <a:alphaModFix/>
          </a:blip>
          <a:srcRect b="0" l="0" r="0" t="0"/>
          <a:stretch/>
        </p:blipFill>
        <p:spPr>
          <a:xfrm>
            <a:off x="6688570" y="4222464"/>
            <a:ext cx="359402" cy="359402"/>
          </a:xfrm>
          <a:prstGeom prst="rect">
            <a:avLst/>
          </a:prstGeom>
          <a:noFill/>
          <a:ln>
            <a:noFill/>
          </a:ln>
        </p:spPr>
      </p:pic>
      <p:sp>
        <p:nvSpPr>
          <p:cNvPr id="209" name="Google Shape;209;p52"/>
          <p:cNvSpPr txBox="1"/>
          <p:nvPr/>
        </p:nvSpPr>
        <p:spPr>
          <a:xfrm>
            <a:off x="6127800" y="4767836"/>
            <a:ext cx="1598502"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Prepare fall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detection training</a:t>
            </a:r>
            <a:endParaRPr b="1" i="0" sz="1000" u="none" cap="none" strike="noStrike">
              <a:solidFill>
                <a:srgbClr val="2E4447"/>
              </a:solidFill>
              <a:latin typeface="Calibri"/>
              <a:ea typeface="Calibri"/>
              <a:cs typeface="Calibri"/>
              <a:sym typeface="Calibri"/>
            </a:endParaRPr>
          </a:p>
        </p:txBody>
      </p:sp>
      <p:sp>
        <p:nvSpPr>
          <p:cNvPr id="210" name="Google Shape;210;p52"/>
          <p:cNvSpPr txBox="1"/>
          <p:nvPr/>
        </p:nvSpPr>
        <p:spPr>
          <a:xfrm>
            <a:off x="6109847" y="5167636"/>
            <a:ext cx="1612514" cy="6647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Together we will discuss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how to best tailor the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fall detection training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to your team. </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Operations Manager</a:t>
            </a:r>
            <a:endParaRPr b="0" i="0" sz="1400" u="none" cap="none" strike="noStrike">
              <a:solidFill>
                <a:srgbClr val="000000"/>
              </a:solidFill>
              <a:latin typeface="Arial"/>
              <a:ea typeface="Arial"/>
              <a:cs typeface="Arial"/>
              <a:sym typeface="Arial"/>
            </a:endParaRPr>
          </a:p>
        </p:txBody>
      </p:sp>
      <p:sp>
        <p:nvSpPr>
          <p:cNvPr id="211" name="Google Shape;211;p52"/>
          <p:cNvSpPr txBox="1"/>
          <p:nvPr/>
        </p:nvSpPr>
        <p:spPr>
          <a:xfrm>
            <a:off x="7841464" y="4767836"/>
            <a:ext cx="1576017"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Ready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for launch?</a:t>
            </a:r>
            <a:endParaRPr b="1" i="0" sz="1000" u="none" cap="none" strike="noStrike">
              <a:solidFill>
                <a:srgbClr val="2E4447"/>
              </a:solidFill>
              <a:latin typeface="Calibri"/>
              <a:ea typeface="Calibri"/>
              <a:cs typeface="Calibri"/>
              <a:sym typeface="Calibri"/>
            </a:endParaRPr>
          </a:p>
        </p:txBody>
      </p:sp>
      <p:sp>
        <p:nvSpPr>
          <p:cNvPr id="212" name="Google Shape;212;p52"/>
          <p:cNvSpPr txBox="1"/>
          <p:nvPr/>
        </p:nvSpPr>
        <p:spPr>
          <a:xfrm>
            <a:off x="7820265" y="5167636"/>
            <a:ext cx="1597220" cy="553998"/>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Together, we review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whether you are ready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for Nobi to go live.</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Operations Manager</a:t>
            </a:r>
            <a:endParaRPr b="0" i="0" sz="800" u="none" cap="none" strike="noStrike">
              <a:solidFill>
                <a:srgbClr val="2E4447"/>
              </a:solidFill>
              <a:latin typeface="Calibri"/>
              <a:ea typeface="Calibri"/>
              <a:cs typeface="Calibri"/>
              <a:sym typeface="Calibri"/>
            </a:endParaRPr>
          </a:p>
        </p:txBody>
      </p:sp>
      <p:sp>
        <p:nvSpPr>
          <p:cNvPr id="213" name="Google Shape;213;p52"/>
          <p:cNvSpPr txBox="1"/>
          <p:nvPr/>
        </p:nvSpPr>
        <p:spPr>
          <a:xfrm>
            <a:off x="8694860" y="1539389"/>
            <a:ext cx="1588925"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Nobi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goes live</a:t>
            </a:r>
            <a:endParaRPr b="1" i="0" sz="1000" u="none" cap="none" strike="noStrike">
              <a:solidFill>
                <a:srgbClr val="2E4447"/>
              </a:solidFill>
              <a:latin typeface="Calibri"/>
              <a:ea typeface="Calibri"/>
              <a:cs typeface="Calibri"/>
              <a:sym typeface="Calibri"/>
            </a:endParaRPr>
          </a:p>
        </p:txBody>
      </p:sp>
      <p:sp>
        <p:nvSpPr>
          <p:cNvPr id="214" name="Google Shape;214;p52"/>
          <p:cNvSpPr txBox="1"/>
          <p:nvPr/>
        </p:nvSpPr>
        <p:spPr>
          <a:xfrm>
            <a:off x="8671277" y="1937246"/>
            <a:ext cx="1612507" cy="8863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Congratulations!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Nobi's smart lights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are going in use today.</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p:txBody>
      </p:sp>
      <p:sp>
        <p:nvSpPr>
          <p:cNvPr id="215" name="Google Shape;215;p52"/>
          <p:cNvSpPr txBox="1"/>
          <p:nvPr/>
        </p:nvSpPr>
        <p:spPr>
          <a:xfrm>
            <a:off x="9565082" y="4767836"/>
            <a:ext cx="1562064" cy="230792"/>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Follow-up</a:t>
            </a:r>
            <a:endParaRPr b="1" i="0" sz="1000" u="none" cap="none" strike="noStrike">
              <a:solidFill>
                <a:srgbClr val="2E4447"/>
              </a:solidFill>
              <a:latin typeface="Calibri"/>
              <a:ea typeface="Calibri"/>
              <a:cs typeface="Calibri"/>
              <a:sym typeface="Calibri"/>
            </a:endParaRPr>
          </a:p>
        </p:txBody>
      </p:sp>
      <p:sp>
        <p:nvSpPr>
          <p:cNvPr id="216" name="Google Shape;216;p52"/>
          <p:cNvSpPr txBox="1"/>
          <p:nvPr/>
        </p:nvSpPr>
        <p:spPr>
          <a:xfrm>
            <a:off x="9512937" y="5167636"/>
            <a:ext cx="1624684" cy="6647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For the first two weeks,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we will keep a close eye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on your lights and make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adjustments as needed.</a:t>
            </a:r>
            <a:br>
              <a:rPr b="0" i="0" lang="en-GB" sz="800" u="none" cap="none" strike="noStrike">
                <a:solidFill>
                  <a:srgbClr val="2E4447"/>
                </a:solidFill>
                <a:latin typeface="Calibri"/>
                <a:ea typeface="Calibri"/>
                <a:cs typeface="Calibri"/>
                <a:sym typeface="Calibri"/>
              </a:rPr>
            </a:b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Operations Manager</a:t>
            </a:r>
            <a:endParaRPr b="0" i="0" sz="800" u="none" cap="none" strike="noStrike">
              <a:solidFill>
                <a:srgbClr val="2E4447"/>
              </a:solidFill>
              <a:latin typeface="Calibri"/>
              <a:ea typeface="Calibri"/>
              <a:cs typeface="Calibri"/>
              <a:sym typeface="Calibri"/>
            </a:endParaRPr>
          </a:p>
        </p:txBody>
      </p:sp>
      <p:sp>
        <p:nvSpPr>
          <p:cNvPr id="217" name="Google Shape;217;p52"/>
          <p:cNvSpPr txBox="1"/>
          <p:nvPr/>
        </p:nvSpPr>
        <p:spPr>
          <a:xfrm>
            <a:off x="10375752" y="1539389"/>
            <a:ext cx="1612513"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Smart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care training</a:t>
            </a:r>
            <a:endParaRPr b="1" i="0" sz="1000" u="none" cap="none" strike="noStrike">
              <a:solidFill>
                <a:srgbClr val="2E4447"/>
              </a:solidFill>
              <a:latin typeface="Calibri"/>
              <a:ea typeface="Calibri"/>
              <a:cs typeface="Calibri"/>
              <a:sym typeface="Calibri"/>
            </a:endParaRPr>
          </a:p>
        </p:txBody>
      </p:sp>
      <p:sp>
        <p:nvSpPr>
          <p:cNvPr id="218" name="Google Shape;218;p52"/>
          <p:cNvSpPr txBox="1"/>
          <p:nvPr/>
        </p:nvSpPr>
        <p:spPr>
          <a:xfrm>
            <a:off x="10343314" y="1937246"/>
            <a:ext cx="1653131" cy="8863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Now that you've mastered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fall detection, we'll introduce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you to our other features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for smart, future-proof care.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Think of fall prevention,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sleep analysis or night vigilance.</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Operations Manager</a:t>
            </a:r>
            <a:endParaRPr b="0" i="0" sz="800" u="none" cap="none" strike="noStrike">
              <a:solidFill>
                <a:srgbClr val="2E4447"/>
              </a:solidFill>
              <a:latin typeface="Calibri"/>
              <a:ea typeface="Calibri"/>
              <a:cs typeface="Calibri"/>
              <a:sym typeface="Calibri"/>
            </a:endParaRPr>
          </a:p>
        </p:txBody>
      </p:sp>
      <p:sp>
        <p:nvSpPr>
          <p:cNvPr id="219" name="Google Shape;219;p52"/>
          <p:cNvSpPr txBox="1"/>
          <p:nvPr/>
        </p:nvSpPr>
        <p:spPr>
          <a:xfrm>
            <a:off x="5267643" y="1539389"/>
            <a:ext cx="1593678"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Configuration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meeting</a:t>
            </a:r>
            <a:endParaRPr b="1" i="0" sz="1000" u="none" cap="none" strike="noStrike">
              <a:solidFill>
                <a:srgbClr val="2E4447"/>
              </a:solidFill>
              <a:latin typeface="Calibri"/>
              <a:ea typeface="Calibri"/>
              <a:cs typeface="Calibri"/>
              <a:sym typeface="Calibri"/>
            </a:endParaRPr>
          </a:p>
        </p:txBody>
      </p:sp>
      <p:sp>
        <p:nvSpPr>
          <p:cNvPr id="220" name="Google Shape;220;p52"/>
          <p:cNvSpPr txBox="1"/>
          <p:nvPr/>
        </p:nvSpPr>
        <p:spPr>
          <a:xfrm>
            <a:off x="5249327" y="1937246"/>
            <a:ext cx="1605000" cy="997196"/>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 Together we go over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the possibilities in configuring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the smart lights.</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Buyer,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Operations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Technical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IT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Optional third party</a:t>
            </a:r>
            <a:endParaRPr b="0" i="0" sz="800" u="none" cap="none" strike="noStrike">
              <a:solidFill>
                <a:srgbClr val="2E4447"/>
              </a:solidFill>
              <a:latin typeface="Calibri"/>
              <a:ea typeface="Calibri"/>
              <a:cs typeface="Calibri"/>
              <a:sym typeface="Calibri"/>
            </a:endParaRPr>
          </a:p>
        </p:txBody>
      </p:sp>
      <p:sp>
        <p:nvSpPr>
          <p:cNvPr id="221" name="Google Shape;221;p52"/>
          <p:cNvSpPr txBox="1"/>
          <p:nvPr/>
        </p:nvSpPr>
        <p:spPr>
          <a:xfrm>
            <a:off x="377153" y="512636"/>
            <a:ext cx="5924100" cy="701690"/>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1800"/>
              <a:buFont typeface="Arial"/>
              <a:buNone/>
            </a:pPr>
            <a:r>
              <a:rPr b="0" i="0" lang="en-GB" sz="2000" u="none" cap="none" strike="noStrike">
                <a:solidFill>
                  <a:schemeClr val="lt1"/>
                </a:solidFill>
                <a:latin typeface="Calibri"/>
                <a:ea typeface="Calibri"/>
                <a:cs typeface="Calibri"/>
                <a:sym typeface="Calibri"/>
              </a:rPr>
              <a:t>Installation &amp; Onboarding </a:t>
            </a:r>
            <a:br>
              <a:rPr b="0" i="0" lang="en-GB" sz="2700" u="none" cap="none" strike="noStrike">
                <a:solidFill>
                  <a:srgbClr val="38656D"/>
                </a:solidFill>
                <a:latin typeface="Calibri"/>
                <a:ea typeface="Calibri"/>
                <a:cs typeface="Calibri"/>
                <a:sym typeface="Calibri"/>
              </a:rPr>
            </a:br>
            <a:r>
              <a:rPr b="0" i="0" lang="en-GB" sz="2400" u="none" cap="none" strike="noStrike">
                <a:solidFill>
                  <a:srgbClr val="38656D"/>
                </a:solidFill>
                <a:latin typeface="Calibri"/>
                <a:ea typeface="Calibri"/>
                <a:cs typeface="Calibri"/>
                <a:sym typeface="Calibri"/>
              </a:rPr>
              <a:t>13 Steps to Ensuring a Happy Client</a:t>
            </a:r>
            <a:endParaRPr b="0" i="0" sz="2400" u="none" cap="none" strike="noStrike">
              <a:solidFill>
                <a:srgbClr val="38656D"/>
              </a:solidFill>
              <a:latin typeface="Calibri"/>
              <a:ea typeface="Calibri"/>
              <a:cs typeface="Calibri"/>
              <a:sym typeface="Calibri"/>
            </a:endParaRPr>
          </a:p>
        </p:txBody>
      </p:sp>
      <p:pic>
        <p:nvPicPr>
          <p:cNvPr id="222" name="Google Shape;222;p52"/>
          <p:cNvPicPr preferRelativeResize="0"/>
          <p:nvPr/>
        </p:nvPicPr>
        <p:blipFill rotWithShape="1">
          <a:blip r:embed="rId16">
            <a:alphaModFix/>
          </a:blip>
          <a:srcRect b="0" l="0" r="0" t="0"/>
          <a:stretch/>
        </p:blipFill>
        <p:spPr>
          <a:xfrm>
            <a:off x="5838840" y="3286804"/>
            <a:ext cx="406096" cy="384367"/>
          </a:xfrm>
          <a:prstGeom prst="rect">
            <a:avLst/>
          </a:prstGeom>
          <a:noFill/>
          <a:ln>
            <a:noFill/>
          </a:ln>
        </p:spPr>
      </p:pic>
      <p:sp>
        <p:nvSpPr>
          <p:cNvPr id="223" name="Google Shape;223;p52"/>
          <p:cNvSpPr txBox="1"/>
          <p:nvPr/>
        </p:nvSpPr>
        <p:spPr>
          <a:xfrm>
            <a:off x="2675981" y="4767836"/>
            <a:ext cx="1612514"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Getting to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know Nobi</a:t>
            </a:r>
            <a:endParaRPr b="1" i="0" sz="1000" u="none" cap="none" strike="noStrike">
              <a:solidFill>
                <a:srgbClr val="2E4447"/>
              </a:solidFill>
              <a:latin typeface="Calibri"/>
              <a:ea typeface="Calibri"/>
              <a:cs typeface="Calibri"/>
              <a:sym typeface="Calibri"/>
            </a:endParaRPr>
          </a:p>
        </p:txBody>
      </p:sp>
      <p:sp>
        <p:nvSpPr>
          <p:cNvPr id="224" name="Google Shape;224;p52"/>
          <p:cNvSpPr txBox="1"/>
          <p:nvPr/>
        </p:nvSpPr>
        <p:spPr>
          <a:xfrm>
            <a:off x="2682845" y="5167636"/>
            <a:ext cx="1605648" cy="997196"/>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We introduce Nobi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and her features to your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entire project team.</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Buyer,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Operations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Technical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IT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Optional third party</a:t>
            </a:r>
            <a:endParaRPr b="0" i="0" sz="1400" u="none" cap="none" strike="noStrike">
              <a:solidFill>
                <a:srgbClr val="000000"/>
              </a:solidFill>
              <a:latin typeface="Arial"/>
              <a:ea typeface="Arial"/>
              <a:cs typeface="Arial"/>
              <a:sym typeface="Arial"/>
            </a:endParaRPr>
          </a:p>
        </p:txBody>
      </p:sp>
      <p:pic>
        <p:nvPicPr>
          <p:cNvPr id="225" name="Google Shape;225;p52"/>
          <p:cNvPicPr preferRelativeResize="0"/>
          <p:nvPr/>
        </p:nvPicPr>
        <p:blipFill rotWithShape="1">
          <a:blip r:embed="rId17">
            <a:alphaModFix/>
          </a:blip>
          <a:srcRect b="0" l="0" r="0" t="0"/>
          <a:stretch/>
        </p:blipFill>
        <p:spPr>
          <a:xfrm>
            <a:off x="2393591" y="3283503"/>
            <a:ext cx="451850" cy="451850"/>
          </a:xfrm>
          <a:prstGeom prst="rect">
            <a:avLst/>
          </a:prstGeom>
          <a:noFill/>
          <a:ln>
            <a:noFill/>
          </a:ln>
        </p:spPr>
      </p:pic>
      <p:sp>
        <p:nvSpPr>
          <p:cNvPr id="226" name="Google Shape;226;p52"/>
          <p:cNvSpPr txBox="1"/>
          <p:nvPr/>
        </p:nvSpPr>
        <p:spPr>
          <a:xfrm>
            <a:off x="153842" y="3030985"/>
            <a:ext cx="1602257" cy="110800"/>
          </a:xfrm>
          <a:prstGeom prst="rect">
            <a:avLst/>
          </a:prstGeom>
          <a:noFill/>
          <a:ln>
            <a:noFill/>
          </a:ln>
        </p:spPr>
        <p:txBody>
          <a:bodyPr anchorCtr="0" anchor="b"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Online, 0.5h</a:t>
            </a:r>
            <a:endParaRPr b="0" i="0" sz="1400" u="none" cap="none" strike="noStrike">
              <a:solidFill>
                <a:srgbClr val="000000"/>
              </a:solidFill>
              <a:latin typeface="Arial"/>
              <a:ea typeface="Arial"/>
              <a:cs typeface="Arial"/>
              <a:sym typeface="Arial"/>
            </a:endParaRPr>
          </a:p>
        </p:txBody>
      </p:sp>
      <p:sp>
        <p:nvSpPr>
          <p:cNvPr id="227" name="Google Shape;227;p52"/>
          <p:cNvSpPr txBox="1"/>
          <p:nvPr/>
        </p:nvSpPr>
        <p:spPr>
          <a:xfrm>
            <a:off x="3553203" y="3030985"/>
            <a:ext cx="1602257" cy="110800"/>
          </a:xfrm>
          <a:prstGeom prst="rect">
            <a:avLst/>
          </a:prstGeom>
          <a:noFill/>
          <a:ln>
            <a:noFill/>
          </a:ln>
        </p:spPr>
        <p:txBody>
          <a:bodyPr anchorCtr="0" anchor="b"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Online, 0.5h</a:t>
            </a:r>
            <a:endParaRPr b="0" i="0" sz="1400" u="none" cap="none" strike="noStrike">
              <a:solidFill>
                <a:srgbClr val="000000"/>
              </a:solidFill>
              <a:latin typeface="Arial"/>
              <a:ea typeface="Arial"/>
              <a:cs typeface="Arial"/>
              <a:sym typeface="Arial"/>
            </a:endParaRPr>
          </a:p>
        </p:txBody>
      </p:sp>
      <p:sp>
        <p:nvSpPr>
          <p:cNvPr id="228" name="Google Shape;228;p52"/>
          <p:cNvSpPr txBox="1"/>
          <p:nvPr/>
        </p:nvSpPr>
        <p:spPr>
          <a:xfrm>
            <a:off x="5267450" y="3030985"/>
            <a:ext cx="1602257" cy="110800"/>
          </a:xfrm>
          <a:prstGeom prst="rect">
            <a:avLst/>
          </a:prstGeom>
          <a:noFill/>
          <a:ln>
            <a:noFill/>
          </a:ln>
        </p:spPr>
        <p:txBody>
          <a:bodyPr anchorCtr="0" anchor="b"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At client, 2h</a:t>
            </a:r>
            <a:endParaRPr b="0" i="0" sz="1400" u="none" cap="none" strike="noStrike">
              <a:solidFill>
                <a:srgbClr val="000000"/>
              </a:solidFill>
              <a:latin typeface="Arial"/>
              <a:ea typeface="Arial"/>
              <a:cs typeface="Arial"/>
              <a:sym typeface="Arial"/>
            </a:endParaRPr>
          </a:p>
        </p:txBody>
      </p:sp>
      <p:sp>
        <p:nvSpPr>
          <p:cNvPr id="229" name="Google Shape;229;p52"/>
          <p:cNvSpPr txBox="1"/>
          <p:nvPr/>
        </p:nvSpPr>
        <p:spPr>
          <a:xfrm>
            <a:off x="6976430" y="3030985"/>
            <a:ext cx="1602257" cy="110800"/>
          </a:xfrm>
          <a:prstGeom prst="rect">
            <a:avLst/>
          </a:prstGeom>
          <a:noFill/>
          <a:ln>
            <a:noFill/>
          </a:ln>
        </p:spPr>
        <p:txBody>
          <a:bodyPr anchorCtr="0" anchor="b"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At client, 2h</a:t>
            </a:r>
            <a:endParaRPr b="0" i="0" sz="1400" u="none" cap="none" strike="noStrike">
              <a:solidFill>
                <a:srgbClr val="000000"/>
              </a:solidFill>
              <a:latin typeface="Arial"/>
              <a:ea typeface="Arial"/>
              <a:cs typeface="Arial"/>
              <a:sym typeface="Arial"/>
            </a:endParaRPr>
          </a:p>
        </p:txBody>
      </p:sp>
      <p:sp>
        <p:nvSpPr>
          <p:cNvPr id="230" name="Google Shape;230;p52"/>
          <p:cNvSpPr txBox="1"/>
          <p:nvPr/>
        </p:nvSpPr>
        <p:spPr>
          <a:xfrm>
            <a:off x="10385679" y="3030985"/>
            <a:ext cx="1602257" cy="110800"/>
          </a:xfrm>
          <a:prstGeom prst="rect">
            <a:avLst/>
          </a:prstGeom>
          <a:noFill/>
          <a:ln>
            <a:noFill/>
          </a:ln>
        </p:spPr>
        <p:txBody>
          <a:bodyPr anchorCtr="0" anchor="b"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Online meeting</a:t>
            </a:r>
            <a:endParaRPr b="0" i="0" sz="1400" u="none" cap="none" strike="noStrike">
              <a:solidFill>
                <a:srgbClr val="000000"/>
              </a:solidFill>
              <a:latin typeface="Arial"/>
              <a:ea typeface="Arial"/>
              <a:cs typeface="Arial"/>
              <a:sym typeface="Arial"/>
            </a:endParaRPr>
          </a:p>
        </p:txBody>
      </p:sp>
      <p:sp>
        <p:nvSpPr>
          <p:cNvPr id="231" name="Google Shape;231;p52"/>
          <p:cNvSpPr txBox="1"/>
          <p:nvPr/>
        </p:nvSpPr>
        <p:spPr>
          <a:xfrm>
            <a:off x="976575" y="6251982"/>
            <a:ext cx="1602257" cy="1108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At client, 1h</a:t>
            </a:r>
            <a:endParaRPr b="0" i="0" sz="1400" u="none" cap="none" strike="noStrike">
              <a:solidFill>
                <a:srgbClr val="000000"/>
              </a:solidFill>
              <a:latin typeface="Arial"/>
              <a:ea typeface="Arial"/>
              <a:cs typeface="Arial"/>
              <a:sym typeface="Arial"/>
            </a:endParaRPr>
          </a:p>
        </p:txBody>
      </p:sp>
      <p:sp>
        <p:nvSpPr>
          <p:cNvPr id="232" name="Google Shape;232;p52"/>
          <p:cNvSpPr txBox="1"/>
          <p:nvPr/>
        </p:nvSpPr>
        <p:spPr>
          <a:xfrm>
            <a:off x="2675981" y="6251982"/>
            <a:ext cx="1602257" cy="1108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At client, 2h</a:t>
            </a:r>
            <a:endParaRPr b="0" i="0" sz="1400" u="none" cap="none" strike="noStrike">
              <a:solidFill>
                <a:srgbClr val="000000"/>
              </a:solidFill>
              <a:latin typeface="Arial"/>
              <a:ea typeface="Arial"/>
              <a:cs typeface="Arial"/>
              <a:sym typeface="Arial"/>
            </a:endParaRPr>
          </a:p>
        </p:txBody>
      </p:sp>
      <p:sp>
        <p:nvSpPr>
          <p:cNvPr id="233" name="Google Shape;233;p52"/>
          <p:cNvSpPr txBox="1"/>
          <p:nvPr/>
        </p:nvSpPr>
        <p:spPr>
          <a:xfrm>
            <a:off x="6097722" y="6251982"/>
            <a:ext cx="1602257" cy="1108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Online, 0.5h</a:t>
            </a:r>
            <a:endParaRPr b="0" i="0" sz="1400" u="none" cap="none" strike="noStrike">
              <a:solidFill>
                <a:srgbClr val="000000"/>
              </a:solidFill>
              <a:latin typeface="Arial"/>
              <a:ea typeface="Arial"/>
              <a:cs typeface="Arial"/>
              <a:sym typeface="Arial"/>
            </a:endParaRPr>
          </a:p>
        </p:txBody>
      </p:sp>
      <p:sp>
        <p:nvSpPr>
          <p:cNvPr id="234" name="Google Shape;234;p52"/>
          <p:cNvSpPr txBox="1"/>
          <p:nvPr/>
        </p:nvSpPr>
        <p:spPr>
          <a:xfrm>
            <a:off x="7806008" y="6251982"/>
            <a:ext cx="1602257" cy="1108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Online, 0.5h</a:t>
            </a:r>
            <a:endParaRPr b="0" i="0" sz="1400" u="none" cap="none" strike="noStrike">
              <a:solidFill>
                <a:srgbClr val="000000"/>
              </a:solidFill>
              <a:latin typeface="Arial"/>
              <a:ea typeface="Arial"/>
              <a:cs typeface="Arial"/>
              <a:sym typeface="Arial"/>
            </a:endParaRPr>
          </a:p>
        </p:txBody>
      </p:sp>
      <p:sp>
        <p:nvSpPr>
          <p:cNvPr id="235" name="Google Shape;235;p52"/>
          <p:cNvSpPr txBox="1"/>
          <p:nvPr/>
        </p:nvSpPr>
        <p:spPr>
          <a:xfrm>
            <a:off x="9514633" y="6251982"/>
            <a:ext cx="1602257" cy="1108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Online, 2 weeks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6" name="Shape 626"/>
        <p:cNvGrpSpPr/>
        <p:nvPr/>
      </p:nvGrpSpPr>
      <p:grpSpPr>
        <a:xfrm>
          <a:off x="0" y="0"/>
          <a:ext cx="0" cy="0"/>
          <a:chOff x="0" y="0"/>
          <a:chExt cx="0" cy="0"/>
        </a:xfrm>
      </p:grpSpPr>
      <p:sp>
        <p:nvSpPr>
          <p:cNvPr id="627" name="Google Shape;627;p19"/>
          <p:cNvSpPr/>
          <p:nvPr/>
        </p:nvSpPr>
        <p:spPr>
          <a:xfrm>
            <a:off x="3076" y="0"/>
            <a:ext cx="8864878" cy="6858000"/>
          </a:xfrm>
          <a:prstGeom prst="rect">
            <a:avLst/>
          </a:prstGeom>
          <a:gradFill>
            <a:gsLst>
              <a:gs pos="0">
                <a:srgbClr val="D2D9C8">
                  <a:alpha val="21960"/>
                </a:srgbClr>
              </a:gs>
              <a:gs pos="29000">
                <a:srgbClr val="D2D9C8">
                  <a:alpha val="21960"/>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28" name="Google Shape;628;p19"/>
          <p:cNvSpPr/>
          <p:nvPr/>
        </p:nvSpPr>
        <p:spPr>
          <a:xfrm>
            <a:off x="3421691" y="5520383"/>
            <a:ext cx="1986433" cy="746149"/>
          </a:xfrm>
          <a:prstGeom prst="roundRect">
            <a:avLst>
              <a:gd fmla="val 8500" name="adj"/>
            </a:avLst>
          </a:prstGeom>
          <a:solidFill>
            <a:schemeClr val="lt1">
              <a:alpha val="47843"/>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Calibri"/>
              <a:ea typeface="Calibri"/>
              <a:cs typeface="Calibri"/>
              <a:sym typeface="Calibri"/>
            </a:endParaRPr>
          </a:p>
        </p:txBody>
      </p:sp>
      <p:sp>
        <p:nvSpPr>
          <p:cNvPr id="629" name="Google Shape;629;p19"/>
          <p:cNvSpPr/>
          <p:nvPr/>
        </p:nvSpPr>
        <p:spPr>
          <a:xfrm>
            <a:off x="1255612" y="5520383"/>
            <a:ext cx="1986433" cy="746149"/>
          </a:xfrm>
          <a:prstGeom prst="roundRect">
            <a:avLst>
              <a:gd fmla="val 8500" name="adj"/>
            </a:avLst>
          </a:prstGeom>
          <a:solidFill>
            <a:schemeClr val="lt1">
              <a:alpha val="47843"/>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Calibri"/>
              <a:ea typeface="Calibri"/>
              <a:cs typeface="Calibri"/>
              <a:sym typeface="Calibri"/>
            </a:endParaRPr>
          </a:p>
        </p:txBody>
      </p:sp>
      <p:sp>
        <p:nvSpPr>
          <p:cNvPr id="630" name="Google Shape;630;p19"/>
          <p:cNvSpPr/>
          <p:nvPr/>
        </p:nvSpPr>
        <p:spPr>
          <a:xfrm>
            <a:off x="5640235" y="5520383"/>
            <a:ext cx="1986433" cy="746149"/>
          </a:xfrm>
          <a:prstGeom prst="roundRect">
            <a:avLst>
              <a:gd fmla="val 8500" name="adj"/>
            </a:avLst>
          </a:prstGeom>
          <a:solidFill>
            <a:schemeClr val="lt1">
              <a:alpha val="47843"/>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Calibri"/>
              <a:ea typeface="Calibri"/>
              <a:cs typeface="Calibri"/>
              <a:sym typeface="Calibri"/>
            </a:endParaRPr>
          </a:p>
        </p:txBody>
      </p:sp>
      <p:sp>
        <p:nvSpPr>
          <p:cNvPr id="631" name="Google Shape;631;p19"/>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3. Fall Prevention</a:t>
            </a:r>
            <a:endParaRPr b="0" i="0" sz="1400" u="none" cap="none" strike="noStrike">
              <a:solidFill>
                <a:srgbClr val="000000"/>
              </a:solidFill>
              <a:latin typeface="Arial"/>
              <a:ea typeface="Arial"/>
              <a:cs typeface="Arial"/>
              <a:sym typeface="Arial"/>
            </a:endParaRPr>
          </a:p>
        </p:txBody>
      </p:sp>
      <p:sp>
        <p:nvSpPr>
          <p:cNvPr id="632" name="Google Shape;632;p19"/>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Automated lighting</a:t>
            </a:r>
            <a:endParaRPr b="0" i="0" sz="1400" u="none" cap="none" strike="noStrike">
              <a:solidFill>
                <a:srgbClr val="000000"/>
              </a:solidFill>
              <a:latin typeface="Arial"/>
              <a:ea typeface="Arial"/>
              <a:cs typeface="Arial"/>
              <a:sym typeface="Arial"/>
            </a:endParaRPr>
          </a:p>
        </p:txBody>
      </p:sp>
      <p:sp>
        <p:nvSpPr>
          <p:cNvPr id="633" name="Google Shape;633;p19"/>
          <p:cNvSpPr txBox="1"/>
          <p:nvPr/>
        </p:nvSpPr>
        <p:spPr>
          <a:xfrm>
            <a:off x="731979" y="1281097"/>
            <a:ext cx="8203578"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accent1"/>
              </a:buClr>
              <a:buSzPts val="1200"/>
              <a:buFont typeface="Calibri"/>
              <a:buNone/>
            </a:pPr>
            <a:r>
              <a:rPr b="1" i="0" lang="en-GB" sz="1200" u="none" cap="none" strike="noStrike">
                <a:solidFill>
                  <a:schemeClr val="accent1"/>
                </a:solidFill>
                <a:latin typeface="Calibri"/>
                <a:ea typeface="Calibri"/>
                <a:cs typeface="Calibri"/>
                <a:sym typeface="Calibri"/>
              </a:rPr>
              <a:t>Automated lighting  </a:t>
            </a:r>
            <a:r>
              <a:rPr b="0" i="0" lang="en-GB" sz="1200" u="none" cap="none" strike="noStrike">
                <a:solidFill>
                  <a:srgbClr val="7F7F7F"/>
                </a:solidFill>
                <a:latin typeface="Calibri"/>
                <a:ea typeface="Calibri"/>
                <a:cs typeface="Calibri"/>
                <a:sym typeface="Calibri"/>
              </a:rPr>
              <a:t>| Night light |  Monitoring functions | Fall analysis </a:t>
            </a:r>
            <a:endParaRPr b="0" i="0" sz="1400" u="none" cap="none" strike="noStrike">
              <a:solidFill>
                <a:srgbClr val="000000"/>
              </a:solidFill>
              <a:latin typeface="Arial"/>
              <a:ea typeface="Arial"/>
              <a:cs typeface="Arial"/>
              <a:sym typeface="Arial"/>
            </a:endParaRPr>
          </a:p>
        </p:txBody>
      </p:sp>
      <p:sp>
        <p:nvSpPr>
          <p:cNvPr id="634" name="Google Shape;634;p19"/>
          <p:cNvSpPr txBox="1"/>
          <p:nvPr/>
        </p:nvSpPr>
        <p:spPr>
          <a:xfrm>
            <a:off x="2105448" y="3406796"/>
            <a:ext cx="2478906"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1" i="0" lang="en-GB" sz="1600" u="none" cap="none" strike="noStrike">
                <a:solidFill>
                  <a:schemeClr val="accent1"/>
                </a:solidFill>
                <a:latin typeface="Calibri"/>
                <a:ea typeface="Calibri"/>
                <a:cs typeface="Calibri"/>
                <a:sym typeface="Calibri"/>
              </a:rPr>
              <a:t>Entering a room: </a:t>
            </a:r>
            <a:br>
              <a:rPr b="1"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light automatically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goes on</a:t>
            </a:r>
            <a:endParaRPr b="0" i="0" sz="1400" u="none" cap="none" strike="noStrike">
              <a:solidFill>
                <a:srgbClr val="000000"/>
              </a:solidFill>
              <a:latin typeface="Arial"/>
              <a:ea typeface="Arial"/>
              <a:cs typeface="Arial"/>
              <a:sym typeface="Arial"/>
            </a:endParaRPr>
          </a:p>
        </p:txBody>
      </p:sp>
      <p:cxnSp>
        <p:nvCxnSpPr>
          <p:cNvPr id="635" name="Google Shape;635;p19"/>
          <p:cNvCxnSpPr/>
          <p:nvPr/>
        </p:nvCxnSpPr>
        <p:spPr>
          <a:xfrm rot="10800000">
            <a:off x="2590256" y="3214452"/>
            <a:ext cx="4104456" cy="0"/>
          </a:xfrm>
          <a:prstGeom prst="straightConnector1">
            <a:avLst/>
          </a:prstGeom>
          <a:noFill/>
          <a:ln cap="flat" cmpd="sng" w="12700">
            <a:solidFill>
              <a:schemeClr val="accent1">
                <a:alpha val="29803"/>
              </a:schemeClr>
            </a:solidFill>
            <a:prstDash val="solid"/>
            <a:miter lim="800000"/>
            <a:headEnd len="sm" w="sm" type="none"/>
            <a:tailEnd len="sm" w="sm" type="none"/>
          </a:ln>
        </p:spPr>
      </p:cxnSp>
      <p:sp>
        <p:nvSpPr>
          <p:cNvPr id="636" name="Google Shape;636;p19"/>
          <p:cNvSpPr/>
          <p:nvPr/>
        </p:nvSpPr>
        <p:spPr>
          <a:xfrm rot="10800000">
            <a:off x="3279087" y="3167594"/>
            <a:ext cx="131629" cy="113474"/>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2"/>
              </a:solidFill>
              <a:latin typeface="Calibri"/>
              <a:ea typeface="Calibri"/>
              <a:cs typeface="Calibri"/>
              <a:sym typeface="Calibri"/>
            </a:endParaRPr>
          </a:p>
        </p:txBody>
      </p:sp>
      <p:sp>
        <p:nvSpPr>
          <p:cNvPr id="637" name="Google Shape;637;p19"/>
          <p:cNvSpPr txBox="1"/>
          <p:nvPr/>
        </p:nvSpPr>
        <p:spPr>
          <a:xfrm>
            <a:off x="551384" y="2365648"/>
            <a:ext cx="82035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2000"/>
              <a:buFont typeface="Calibri"/>
              <a:buNone/>
            </a:pPr>
            <a:r>
              <a:rPr b="1" i="0" lang="en-GB" sz="2000" u="none" cap="none" strike="noStrike">
                <a:solidFill>
                  <a:schemeClr val="accent1"/>
                </a:solidFill>
                <a:latin typeface="Calibri"/>
                <a:ea typeface="Calibri"/>
                <a:cs typeface="Calibri"/>
                <a:sym typeface="Calibri"/>
              </a:rPr>
              <a:t>Always experience the right lighting</a:t>
            </a:r>
            <a:endParaRPr b="1" i="0" sz="2000" u="none" cap="none" strike="noStrike">
              <a:solidFill>
                <a:srgbClr val="9FAE8A"/>
              </a:solidFill>
              <a:latin typeface="Calibri"/>
              <a:ea typeface="Calibri"/>
              <a:cs typeface="Calibri"/>
              <a:sym typeface="Calibri"/>
            </a:endParaRPr>
          </a:p>
        </p:txBody>
      </p:sp>
      <p:sp>
        <p:nvSpPr>
          <p:cNvPr id="638" name="Google Shape;638;p19"/>
          <p:cNvSpPr txBox="1"/>
          <p:nvPr/>
        </p:nvSpPr>
        <p:spPr>
          <a:xfrm>
            <a:off x="4698352" y="3406796"/>
            <a:ext cx="2478906"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1" i="0" lang="en-GB" sz="1600" u="none" cap="none" strike="noStrike">
                <a:solidFill>
                  <a:schemeClr val="accent1"/>
                </a:solidFill>
                <a:latin typeface="Calibri"/>
                <a:ea typeface="Calibri"/>
                <a:cs typeface="Calibri"/>
                <a:sym typeface="Calibri"/>
              </a:rPr>
              <a:t>Leaving a room:</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 light automatically goes out after xx seconds</a:t>
            </a:r>
            <a:endParaRPr b="0" i="0" sz="1600" u="none" cap="none" strike="noStrike">
              <a:solidFill>
                <a:srgbClr val="9FAE8A"/>
              </a:solidFill>
              <a:latin typeface="Calibri"/>
              <a:ea typeface="Calibri"/>
              <a:cs typeface="Calibri"/>
              <a:sym typeface="Calibri"/>
            </a:endParaRPr>
          </a:p>
        </p:txBody>
      </p:sp>
      <p:sp>
        <p:nvSpPr>
          <p:cNvPr id="639" name="Google Shape;639;p19"/>
          <p:cNvSpPr/>
          <p:nvPr/>
        </p:nvSpPr>
        <p:spPr>
          <a:xfrm rot="10800000">
            <a:off x="5883815" y="3167594"/>
            <a:ext cx="131629" cy="113474"/>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2"/>
              </a:solidFill>
              <a:latin typeface="Calibri"/>
              <a:ea typeface="Calibri"/>
              <a:cs typeface="Calibri"/>
              <a:sym typeface="Calibri"/>
            </a:endParaRPr>
          </a:p>
        </p:txBody>
      </p:sp>
      <p:sp>
        <p:nvSpPr>
          <p:cNvPr id="640" name="Google Shape;640;p19"/>
          <p:cNvSpPr txBox="1"/>
          <p:nvPr/>
        </p:nvSpPr>
        <p:spPr>
          <a:xfrm>
            <a:off x="1255611" y="5635649"/>
            <a:ext cx="1986434"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200"/>
              <a:buFont typeface="Calibri"/>
              <a:buNone/>
            </a:pPr>
            <a:r>
              <a:rPr b="1" i="0" lang="en-GB" sz="1200" u="none" cap="none" strike="noStrike">
                <a:solidFill>
                  <a:schemeClr val="accent1"/>
                </a:solidFill>
                <a:latin typeface="Calibri"/>
                <a:ea typeface="Calibri"/>
                <a:cs typeface="Calibri"/>
                <a:sym typeface="Calibri"/>
              </a:rPr>
              <a:t>&gt; Increase </a:t>
            </a:r>
            <a:br>
              <a:rPr b="1" i="0" lang="en-GB" sz="1200" u="none" cap="none" strike="noStrike">
                <a:solidFill>
                  <a:schemeClr val="accent1"/>
                </a:solidFill>
                <a:latin typeface="Calibri"/>
                <a:ea typeface="Calibri"/>
                <a:cs typeface="Calibri"/>
                <a:sym typeface="Calibri"/>
              </a:rPr>
            </a:br>
            <a:r>
              <a:rPr b="1" i="0" lang="en-GB" sz="1200" u="none" cap="none" strike="noStrike">
                <a:solidFill>
                  <a:schemeClr val="accent1"/>
                </a:solidFill>
                <a:latin typeface="Calibri"/>
                <a:ea typeface="Calibri"/>
                <a:cs typeface="Calibri"/>
                <a:sym typeface="Calibri"/>
              </a:rPr>
              <a:t>safety</a:t>
            </a:r>
            <a:endParaRPr b="0" i="0" sz="1400" u="none" cap="none" strike="noStrike">
              <a:solidFill>
                <a:srgbClr val="000000"/>
              </a:solidFill>
              <a:latin typeface="Arial"/>
              <a:ea typeface="Arial"/>
              <a:cs typeface="Arial"/>
              <a:sym typeface="Arial"/>
            </a:endParaRPr>
          </a:p>
        </p:txBody>
      </p:sp>
      <p:sp>
        <p:nvSpPr>
          <p:cNvPr id="641" name="Google Shape;641;p19"/>
          <p:cNvSpPr txBox="1"/>
          <p:nvPr/>
        </p:nvSpPr>
        <p:spPr>
          <a:xfrm>
            <a:off x="3410716" y="5635649"/>
            <a:ext cx="1997408"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200"/>
              <a:buFont typeface="Calibri"/>
              <a:buNone/>
            </a:pPr>
            <a:r>
              <a:rPr b="1" i="0" lang="en-GB" sz="1200" u="none" cap="none" strike="noStrike">
                <a:solidFill>
                  <a:schemeClr val="accent1"/>
                </a:solidFill>
                <a:latin typeface="Calibri"/>
                <a:ea typeface="Calibri"/>
                <a:cs typeface="Calibri"/>
                <a:sym typeface="Calibri"/>
              </a:rPr>
              <a:t>&gt; Reduce </a:t>
            </a:r>
            <a:br>
              <a:rPr b="1" i="0" lang="en-GB" sz="1200" u="none" cap="none" strike="noStrike">
                <a:solidFill>
                  <a:schemeClr val="accent1"/>
                </a:solidFill>
                <a:latin typeface="Calibri"/>
                <a:ea typeface="Calibri"/>
                <a:cs typeface="Calibri"/>
                <a:sym typeface="Calibri"/>
              </a:rPr>
            </a:br>
            <a:r>
              <a:rPr b="1" i="0" lang="en-GB" sz="1200" u="none" cap="none" strike="noStrike">
                <a:solidFill>
                  <a:schemeClr val="accent1"/>
                </a:solidFill>
                <a:latin typeface="Calibri"/>
                <a:ea typeface="Calibri"/>
                <a:cs typeface="Calibri"/>
                <a:sym typeface="Calibri"/>
              </a:rPr>
              <a:t>disorientation</a:t>
            </a:r>
            <a:endParaRPr b="0" i="0" sz="1400" u="none" cap="none" strike="noStrike">
              <a:solidFill>
                <a:srgbClr val="000000"/>
              </a:solidFill>
              <a:latin typeface="Arial"/>
              <a:ea typeface="Arial"/>
              <a:cs typeface="Arial"/>
              <a:sym typeface="Arial"/>
            </a:endParaRPr>
          </a:p>
        </p:txBody>
      </p:sp>
      <p:sp>
        <p:nvSpPr>
          <p:cNvPr id="642" name="Google Shape;642;p19"/>
          <p:cNvSpPr txBox="1"/>
          <p:nvPr/>
        </p:nvSpPr>
        <p:spPr>
          <a:xfrm>
            <a:off x="5640234" y="5635649"/>
            <a:ext cx="1986433"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200"/>
              <a:buFont typeface="Calibri"/>
              <a:buNone/>
            </a:pPr>
            <a:r>
              <a:rPr b="1" i="0" lang="en-GB" sz="1200" u="none" cap="none" strike="noStrike">
                <a:solidFill>
                  <a:schemeClr val="accent1"/>
                </a:solidFill>
                <a:latin typeface="Calibri"/>
                <a:ea typeface="Calibri"/>
                <a:cs typeface="Calibri"/>
                <a:sym typeface="Calibri"/>
              </a:rPr>
              <a:t>&gt; Configurable </a:t>
            </a:r>
            <a:br>
              <a:rPr b="1" i="0" lang="en-GB" sz="1200" u="none" cap="none" strike="noStrike">
                <a:solidFill>
                  <a:schemeClr val="accent1"/>
                </a:solidFill>
                <a:latin typeface="Calibri"/>
                <a:ea typeface="Calibri"/>
                <a:cs typeface="Calibri"/>
                <a:sym typeface="Calibri"/>
              </a:rPr>
            </a:br>
            <a:r>
              <a:rPr b="1" i="0" lang="en-GB" sz="1200" u="none" cap="none" strike="noStrike">
                <a:solidFill>
                  <a:schemeClr val="accent1"/>
                </a:solidFill>
                <a:latin typeface="Calibri"/>
                <a:ea typeface="Calibri"/>
                <a:cs typeface="Calibri"/>
                <a:sym typeface="Calibri"/>
              </a:rPr>
              <a:t>per Nobi light</a:t>
            </a:r>
            <a:endParaRPr b="0" i="0" sz="1400" u="none" cap="none" strike="noStrike">
              <a:solidFill>
                <a:srgbClr val="000000"/>
              </a:solidFill>
              <a:latin typeface="Arial"/>
              <a:ea typeface="Arial"/>
              <a:cs typeface="Arial"/>
              <a:sym typeface="Arial"/>
            </a:endParaRPr>
          </a:p>
        </p:txBody>
      </p:sp>
      <p:pic>
        <p:nvPicPr>
          <p:cNvPr descr="A bed with a white headboard and black lamps&#10;&#10;Description automatically generated" id="643" name="Google Shape;643;p19"/>
          <p:cNvPicPr preferRelativeResize="0"/>
          <p:nvPr/>
        </p:nvPicPr>
        <p:blipFill rotWithShape="1">
          <a:blip r:embed="rId3">
            <a:alphaModFix/>
          </a:blip>
          <a:srcRect b="0" l="6301" r="10265" t="0"/>
          <a:stretch/>
        </p:blipFill>
        <p:spPr>
          <a:xfrm>
            <a:off x="8867954" y="-3930"/>
            <a:ext cx="3330396" cy="6865860"/>
          </a:xfrm>
          <a:prstGeom prst="rect">
            <a:avLst/>
          </a:prstGeom>
          <a:noFill/>
          <a:ln>
            <a:noFill/>
          </a:ln>
        </p:spPr>
      </p:pic>
      <p:cxnSp>
        <p:nvCxnSpPr>
          <p:cNvPr id="644" name="Google Shape;644;p19"/>
          <p:cNvCxnSpPr/>
          <p:nvPr/>
        </p:nvCxnSpPr>
        <p:spPr>
          <a:xfrm>
            <a:off x="1301508" y="5186412"/>
            <a:ext cx="6325160" cy="0"/>
          </a:xfrm>
          <a:prstGeom prst="straightConnector1">
            <a:avLst/>
          </a:prstGeom>
          <a:noFill/>
          <a:ln cap="flat" cmpd="sng" w="12700">
            <a:solidFill>
              <a:srgbClr val="ACB89E"/>
            </a:solidFill>
            <a:prstDash val="solid"/>
            <a:miter lim="800000"/>
            <a:headEnd len="sm" w="sm" type="none"/>
            <a:tailEnd len="sm" w="sm" type="none"/>
          </a:ln>
        </p:spPr>
      </p:cxn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8" name="Shape 648"/>
        <p:cNvGrpSpPr/>
        <p:nvPr/>
      </p:nvGrpSpPr>
      <p:grpSpPr>
        <a:xfrm>
          <a:off x="0" y="0"/>
          <a:ext cx="0" cy="0"/>
          <a:chOff x="0" y="0"/>
          <a:chExt cx="0" cy="0"/>
        </a:xfrm>
      </p:grpSpPr>
      <p:sp>
        <p:nvSpPr>
          <p:cNvPr id="649" name="Google Shape;649;p20"/>
          <p:cNvSpPr/>
          <p:nvPr/>
        </p:nvSpPr>
        <p:spPr>
          <a:xfrm>
            <a:off x="3076" y="0"/>
            <a:ext cx="8864878" cy="6858000"/>
          </a:xfrm>
          <a:prstGeom prst="rect">
            <a:avLst/>
          </a:prstGeom>
          <a:gradFill>
            <a:gsLst>
              <a:gs pos="0">
                <a:srgbClr val="D2D9C8">
                  <a:alpha val="21960"/>
                </a:srgbClr>
              </a:gs>
              <a:gs pos="29000">
                <a:srgbClr val="D2D9C8">
                  <a:alpha val="21960"/>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50" name="Google Shape;650;p20"/>
          <p:cNvSpPr/>
          <p:nvPr/>
        </p:nvSpPr>
        <p:spPr>
          <a:xfrm>
            <a:off x="3420000" y="5510808"/>
            <a:ext cx="1986300" cy="723900"/>
          </a:xfrm>
          <a:prstGeom prst="roundRect">
            <a:avLst>
              <a:gd fmla="val 8500" name="adj"/>
            </a:avLst>
          </a:prstGeom>
          <a:solidFill>
            <a:schemeClr val="lt1">
              <a:alpha val="47843"/>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Calibri"/>
              <a:ea typeface="Calibri"/>
              <a:cs typeface="Calibri"/>
              <a:sym typeface="Calibri"/>
            </a:endParaRPr>
          </a:p>
        </p:txBody>
      </p:sp>
      <p:sp>
        <p:nvSpPr>
          <p:cNvPr id="651" name="Google Shape;651;p20"/>
          <p:cNvSpPr/>
          <p:nvPr/>
        </p:nvSpPr>
        <p:spPr>
          <a:xfrm>
            <a:off x="1256400" y="5518800"/>
            <a:ext cx="1986300" cy="723900"/>
          </a:xfrm>
          <a:prstGeom prst="roundRect">
            <a:avLst>
              <a:gd fmla="val 8500" name="adj"/>
            </a:avLst>
          </a:prstGeom>
          <a:solidFill>
            <a:schemeClr val="lt1">
              <a:alpha val="47843"/>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Calibri"/>
              <a:ea typeface="Calibri"/>
              <a:cs typeface="Calibri"/>
              <a:sym typeface="Calibri"/>
            </a:endParaRPr>
          </a:p>
        </p:txBody>
      </p:sp>
      <p:sp>
        <p:nvSpPr>
          <p:cNvPr id="652" name="Google Shape;652;p20"/>
          <p:cNvSpPr/>
          <p:nvPr/>
        </p:nvSpPr>
        <p:spPr>
          <a:xfrm>
            <a:off x="5641200" y="5518783"/>
            <a:ext cx="1986300" cy="723900"/>
          </a:xfrm>
          <a:prstGeom prst="roundRect">
            <a:avLst>
              <a:gd fmla="val 8500" name="adj"/>
            </a:avLst>
          </a:prstGeom>
          <a:solidFill>
            <a:schemeClr val="lt1">
              <a:alpha val="47843"/>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Calibri"/>
              <a:ea typeface="Calibri"/>
              <a:cs typeface="Calibri"/>
              <a:sym typeface="Calibri"/>
            </a:endParaRPr>
          </a:p>
        </p:txBody>
      </p:sp>
      <p:sp>
        <p:nvSpPr>
          <p:cNvPr id="653" name="Google Shape;653;p20"/>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3. Fall Prevention</a:t>
            </a:r>
            <a:endParaRPr b="0" i="0" sz="1400" u="none" cap="none" strike="noStrike">
              <a:solidFill>
                <a:srgbClr val="000000"/>
              </a:solidFill>
              <a:latin typeface="Arial"/>
              <a:ea typeface="Arial"/>
              <a:cs typeface="Arial"/>
              <a:sym typeface="Arial"/>
            </a:endParaRPr>
          </a:p>
        </p:txBody>
      </p:sp>
      <p:sp>
        <p:nvSpPr>
          <p:cNvPr id="654" name="Google Shape;654;p20"/>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Night light</a:t>
            </a:r>
            <a:endParaRPr b="1" i="0" sz="2700" u="none" cap="none" strike="noStrike">
              <a:solidFill>
                <a:schemeClr val="accent1"/>
              </a:solidFill>
              <a:latin typeface="Calibri"/>
              <a:ea typeface="Calibri"/>
              <a:cs typeface="Calibri"/>
              <a:sym typeface="Calibri"/>
            </a:endParaRPr>
          </a:p>
        </p:txBody>
      </p:sp>
      <p:sp>
        <p:nvSpPr>
          <p:cNvPr id="655" name="Google Shape;655;p20"/>
          <p:cNvSpPr txBox="1"/>
          <p:nvPr/>
        </p:nvSpPr>
        <p:spPr>
          <a:xfrm>
            <a:off x="1256400" y="1816200"/>
            <a:ext cx="63720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2000"/>
              <a:buFont typeface="Calibri"/>
              <a:buNone/>
            </a:pPr>
            <a:r>
              <a:rPr b="1" i="0" lang="en-GB" sz="2000" u="none" cap="none" strike="noStrike">
                <a:solidFill>
                  <a:schemeClr val="accent1"/>
                </a:solidFill>
                <a:latin typeface="Calibri"/>
                <a:ea typeface="Calibri"/>
                <a:cs typeface="Calibri"/>
                <a:sym typeface="Calibri"/>
              </a:rPr>
              <a:t>Always experience the right lighting </a:t>
            </a:r>
            <a:br>
              <a:rPr b="1" i="0" lang="en-GB" sz="2000" u="none" cap="none" strike="noStrike">
                <a:solidFill>
                  <a:schemeClr val="accent1"/>
                </a:solidFill>
                <a:latin typeface="Calibri"/>
                <a:ea typeface="Calibri"/>
                <a:cs typeface="Calibri"/>
                <a:sym typeface="Calibri"/>
              </a:rPr>
            </a:br>
            <a:r>
              <a:rPr b="1" i="0" lang="en-GB" sz="2600" u="none" cap="none" strike="noStrike">
                <a:solidFill>
                  <a:schemeClr val="accent1"/>
                </a:solidFill>
                <a:latin typeface="Calibri"/>
                <a:ea typeface="Calibri"/>
                <a:cs typeface="Calibri"/>
                <a:sym typeface="Calibri"/>
              </a:rPr>
              <a:t>day and night</a:t>
            </a:r>
            <a:endParaRPr b="0" i="0" sz="2000" u="none" cap="none" strike="noStrike">
              <a:solidFill>
                <a:srgbClr val="000000"/>
              </a:solidFill>
              <a:latin typeface="Arial"/>
              <a:ea typeface="Arial"/>
              <a:cs typeface="Arial"/>
              <a:sym typeface="Arial"/>
            </a:endParaRPr>
          </a:p>
        </p:txBody>
      </p:sp>
      <p:sp>
        <p:nvSpPr>
          <p:cNvPr id="656" name="Google Shape;656;p20"/>
          <p:cNvSpPr txBox="1"/>
          <p:nvPr/>
        </p:nvSpPr>
        <p:spPr>
          <a:xfrm>
            <a:off x="3407143" y="5614246"/>
            <a:ext cx="19824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200"/>
              <a:buFont typeface="Calibri"/>
              <a:buNone/>
            </a:pPr>
            <a:r>
              <a:rPr b="1" i="0" lang="en-GB" sz="1200" u="none" cap="none" strike="noStrike">
                <a:solidFill>
                  <a:schemeClr val="accent1"/>
                </a:solidFill>
                <a:latin typeface="Calibri"/>
                <a:ea typeface="Calibri"/>
                <a:cs typeface="Calibri"/>
                <a:sym typeface="Calibri"/>
              </a:rPr>
              <a:t>less intrusive </a:t>
            </a:r>
            <a:br>
              <a:rPr b="1" i="0" lang="en-GB" sz="1200" u="none" cap="none" strike="noStrike">
                <a:solidFill>
                  <a:schemeClr val="accent1"/>
                </a:solidFill>
                <a:latin typeface="Calibri"/>
                <a:ea typeface="Calibri"/>
                <a:cs typeface="Calibri"/>
                <a:sym typeface="Calibri"/>
              </a:rPr>
            </a:br>
            <a:r>
              <a:rPr b="1" i="0" lang="en-GB" sz="1200" u="none" cap="none" strike="noStrike">
                <a:solidFill>
                  <a:schemeClr val="accent1"/>
                </a:solidFill>
                <a:latin typeface="Calibri"/>
                <a:ea typeface="Calibri"/>
                <a:cs typeface="Calibri"/>
                <a:sym typeface="Calibri"/>
              </a:rPr>
              <a:t>check-ins </a:t>
            </a:r>
            <a:endParaRPr b="0" i="0" sz="1200" u="none" cap="none" strike="noStrike">
              <a:solidFill>
                <a:schemeClr val="accent1"/>
              </a:solidFill>
              <a:latin typeface="Calibri"/>
              <a:ea typeface="Calibri"/>
              <a:cs typeface="Calibri"/>
              <a:sym typeface="Calibri"/>
            </a:endParaRPr>
          </a:p>
        </p:txBody>
      </p:sp>
      <p:sp>
        <p:nvSpPr>
          <p:cNvPr id="657" name="Google Shape;657;p20"/>
          <p:cNvSpPr txBox="1"/>
          <p:nvPr/>
        </p:nvSpPr>
        <p:spPr>
          <a:xfrm>
            <a:off x="5641127" y="5622246"/>
            <a:ext cx="19863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200"/>
              <a:buFont typeface="Calibri"/>
              <a:buNone/>
            </a:pPr>
            <a:r>
              <a:rPr b="1" i="0" lang="en-GB" sz="1200" u="none" cap="none" strike="noStrike">
                <a:solidFill>
                  <a:schemeClr val="accent1"/>
                </a:solidFill>
                <a:latin typeface="Calibri"/>
                <a:ea typeface="Calibri"/>
                <a:cs typeface="Calibri"/>
                <a:sym typeface="Calibri"/>
              </a:rPr>
              <a:t>&gt; Configurable </a:t>
            </a:r>
            <a:br>
              <a:rPr b="1" i="0" lang="en-GB" sz="1200" u="none" cap="none" strike="noStrike">
                <a:solidFill>
                  <a:schemeClr val="accent1"/>
                </a:solidFill>
                <a:latin typeface="Calibri"/>
                <a:ea typeface="Calibri"/>
                <a:cs typeface="Calibri"/>
                <a:sym typeface="Calibri"/>
              </a:rPr>
            </a:br>
            <a:r>
              <a:rPr b="1" i="0" lang="en-GB" sz="1200" u="none" cap="none" strike="noStrike">
                <a:solidFill>
                  <a:schemeClr val="accent1"/>
                </a:solidFill>
                <a:latin typeface="Calibri"/>
                <a:ea typeface="Calibri"/>
                <a:cs typeface="Calibri"/>
                <a:sym typeface="Calibri"/>
              </a:rPr>
              <a:t>per resident</a:t>
            </a:r>
            <a:endParaRPr b="0" i="0" sz="1200" u="none" cap="none" strike="noStrike">
              <a:solidFill>
                <a:schemeClr val="accent1"/>
              </a:solidFill>
              <a:latin typeface="Calibri"/>
              <a:ea typeface="Calibri"/>
              <a:cs typeface="Calibri"/>
              <a:sym typeface="Calibri"/>
            </a:endParaRPr>
          </a:p>
        </p:txBody>
      </p:sp>
      <p:sp>
        <p:nvSpPr>
          <p:cNvPr id="658" name="Google Shape;658;p20"/>
          <p:cNvSpPr/>
          <p:nvPr/>
        </p:nvSpPr>
        <p:spPr>
          <a:xfrm>
            <a:off x="8867954" y="0"/>
            <a:ext cx="3324046" cy="6858000"/>
          </a:xfrm>
          <a:prstGeom prst="rect">
            <a:avLst/>
          </a:prstGeom>
          <a:blipFill rotWithShape="1">
            <a:blip r:embed="rId3">
              <a:alphaModFix/>
            </a:blip>
            <a:stretch>
              <a:fillRect b="0" l="-9079" r="-10793" t="0"/>
            </a:stretch>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59" name="Google Shape;659;p20"/>
          <p:cNvSpPr txBox="1"/>
          <p:nvPr/>
        </p:nvSpPr>
        <p:spPr>
          <a:xfrm>
            <a:off x="750124" y="1281573"/>
            <a:ext cx="8203578"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7F7F7F"/>
              </a:buClr>
              <a:buSzPts val="1200"/>
              <a:buFont typeface="Calibri"/>
              <a:buNone/>
            </a:pPr>
            <a:r>
              <a:rPr b="0" i="0" lang="en-GB" sz="1200" u="none" cap="none" strike="noStrike">
                <a:solidFill>
                  <a:srgbClr val="7F7F7F"/>
                </a:solidFill>
                <a:latin typeface="Calibri"/>
                <a:ea typeface="Calibri"/>
                <a:cs typeface="Calibri"/>
                <a:sym typeface="Calibri"/>
              </a:rPr>
              <a:t>Automated lighting | </a:t>
            </a:r>
            <a:r>
              <a:rPr b="1" i="0" lang="en-GB" sz="1200" u="none" cap="none" strike="noStrike">
                <a:solidFill>
                  <a:schemeClr val="accent1"/>
                </a:solidFill>
                <a:latin typeface="Calibri"/>
                <a:ea typeface="Calibri"/>
                <a:cs typeface="Calibri"/>
                <a:sym typeface="Calibri"/>
              </a:rPr>
              <a:t>Night light </a:t>
            </a:r>
            <a:r>
              <a:rPr b="0" i="0" lang="en-GB" sz="1200" u="none" cap="none" strike="noStrike">
                <a:solidFill>
                  <a:srgbClr val="7F7F7F"/>
                </a:solidFill>
                <a:latin typeface="Calibri"/>
                <a:ea typeface="Calibri"/>
                <a:cs typeface="Calibri"/>
                <a:sym typeface="Calibri"/>
              </a:rPr>
              <a:t>|  Monitoring functions | Fall analysis </a:t>
            </a:r>
            <a:endParaRPr b="0" i="0" sz="1400" u="none" cap="none" strike="noStrike">
              <a:solidFill>
                <a:srgbClr val="000000"/>
              </a:solidFill>
              <a:latin typeface="Arial"/>
              <a:ea typeface="Arial"/>
              <a:cs typeface="Arial"/>
              <a:sym typeface="Arial"/>
            </a:endParaRPr>
          </a:p>
        </p:txBody>
      </p:sp>
      <p:sp>
        <p:nvSpPr>
          <p:cNvPr id="660" name="Google Shape;660;p20"/>
          <p:cNvSpPr txBox="1"/>
          <p:nvPr/>
        </p:nvSpPr>
        <p:spPr>
          <a:xfrm>
            <a:off x="3350854" y="6341094"/>
            <a:ext cx="21693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A3B3C"/>
              </a:buClr>
              <a:buSzPts val="900"/>
              <a:buFont typeface="Calibri"/>
              <a:buNone/>
            </a:pPr>
            <a:r>
              <a:rPr b="0" i="0" lang="en-GB" sz="900" u="none" cap="none" strike="noStrike">
                <a:solidFill>
                  <a:srgbClr val="3A3B3C"/>
                </a:solidFill>
                <a:latin typeface="Calibri"/>
                <a:ea typeface="Calibri"/>
                <a:cs typeface="Calibri"/>
                <a:sym typeface="Calibri"/>
              </a:rPr>
              <a:t>(if a resident is in bed, the light stays out, even if someone enters the room)</a:t>
            </a:r>
            <a:endParaRPr b="0" i="0" sz="1400" u="none" cap="none" strike="noStrike">
              <a:solidFill>
                <a:srgbClr val="000000"/>
              </a:solidFill>
              <a:latin typeface="Arial"/>
              <a:ea typeface="Arial"/>
              <a:cs typeface="Arial"/>
              <a:sym typeface="Arial"/>
            </a:endParaRPr>
          </a:p>
        </p:txBody>
      </p:sp>
      <p:sp>
        <p:nvSpPr>
          <p:cNvPr id="661" name="Google Shape;661;p20"/>
          <p:cNvSpPr/>
          <p:nvPr/>
        </p:nvSpPr>
        <p:spPr>
          <a:xfrm>
            <a:off x="1845746" y="2835316"/>
            <a:ext cx="1634185" cy="1634185"/>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62" name="Google Shape;662;p20"/>
          <p:cNvSpPr/>
          <p:nvPr/>
        </p:nvSpPr>
        <p:spPr>
          <a:xfrm>
            <a:off x="3682841" y="2835316"/>
            <a:ext cx="1634185" cy="1634185"/>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63" name="Google Shape;663;p20"/>
          <p:cNvSpPr/>
          <p:nvPr/>
        </p:nvSpPr>
        <p:spPr>
          <a:xfrm>
            <a:off x="5519936" y="2835316"/>
            <a:ext cx="1634185" cy="1634185"/>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664" name="Google Shape;664;p20"/>
          <p:cNvPicPr preferRelativeResize="0"/>
          <p:nvPr/>
        </p:nvPicPr>
        <p:blipFill rotWithShape="1">
          <a:blip r:embed="rId4">
            <a:alphaModFix/>
          </a:blip>
          <a:srcRect b="0" l="0" r="0" t="0"/>
          <a:stretch/>
        </p:blipFill>
        <p:spPr>
          <a:xfrm>
            <a:off x="2098606" y="2918751"/>
            <a:ext cx="1247606" cy="1117973"/>
          </a:xfrm>
          <a:prstGeom prst="rect">
            <a:avLst/>
          </a:prstGeom>
          <a:noFill/>
          <a:ln>
            <a:noFill/>
          </a:ln>
        </p:spPr>
      </p:pic>
      <p:pic>
        <p:nvPicPr>
          <p:cNvPr id="665" name="Google Shape;665;p20"/>
          <p:cNvPicPr preferRelativeResize="0"/>
          <p:nvPr/>
        </p:nvPicPr>
        <p:blipFill rotWithShape="1">
          <a:blip r:embed="rId5">
            <a:alphaModFix/>
          </a:blip>
          <a:srcRect b="0" l="0" r="0" t="0"/>
          <a:stretch/>
        </p:blipFill>
        <p:spPr>
          <a:xfrm>
            <a:off x="3988281" y="2850841"/>
            <a:ext cx="1191829" cy="1166949"/>
          </a:xfrm>
          <a:prstGeom prst="rect">
            <a:avLst/>
          </a:prstGeom>
          <a:noFill/>
          <a:ln>
            <a:noFill/>
          </a:ln>
        </p:spPr>
      </p:pic>
      <p:pic>
        <p:nvPicPr>
          <p:cNvPr id="666" name="Google Shape;666;p20"/>
          <p:cNvPicPr preferRelativeResize="0"/>
          <p:nvPr/>
        </p:nvPicPr>
        <p:blipFill rotWithShape="1">
          <a:blip r:embed="rId6">
            <a:alphaModFix/>
          </a:blip>
          <a:srcRect b="0" l="0" r="0" t="0"/>
          <a:stretch/>
        </p:blipFill>
        <p:spPr>
          <a:xfrm>
            <a:off x="5662260" y="2891735"/>
            <a:ext cx="1330901" cy="1172004"/>
          </a:xfrm>
          <a:prstGeom prst="rect">
            <a:avLst/>
          </a:prstGeom>
          <a:noFill/>
          <a:ln>
            <a:noFill/>
          </a:ln>
        </p:spPr>
      </p:pic>
      <p:sp>
        <p:nvSpPr>
          <p:cNvPr id="667" name="Google Shape;667;p20"/>
          <p:cNvSpPr txBox="1"/>
          <p:nvPr/>
        </p:nvSpPr>
        <p:spPr>
          <a:xfrm>
            <a:off x="1914480" y="4125842"/>
            <a:ext cx="1420163" cy="276999"/>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000"/>
              <a:buFont typeface="Arial"/>
              <a:buNone/>
            </a:pPr>
            <a:r>
              <a:rPr b="0" i="0" lang="en-GB" sz="1000" u="none" cap="none" strike="noStrike">
                <a:solidFill>
                  <a:schemeClr val="accent1"/>
                </a:solidFill>
                <a:latin typeface="Calibri"/>
                <a:ea typeface="Calibri"/>
                <a:cs typeface="Calibri"/>
                <a:sym typeface="Calibri"/>
              </a:rPr>
              <a:t>during sleep</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1000"/>
              <a:buFont typeface="Arial"/>
              <a:buNone/>
            </a:pPr>
            <a:r>
              <a:rPr b="0" i="0" lang="en-GB" sz="1000" u="none" cap="none" strike="noStrike">
                <a:solidFill>
                  <a:schemeClr val="dk1"/>
                </a:solidFill>
                <a:latin typeface="Calibri"/>
                <a:ea typeface="Calibri"/>
                <a:cs typeface="Calibri"/>
                <a:sym typeface="Calibri"/>
              </a:rPr>
              <a:t>no </a:t>
            </a:r>
            <a:r>
              <a:rPr b="0" i="0" lang="en-GB" sz="1000" u="none" cap="none" strike="noStrike">
                <a:solidFill>
                  <a:schemeClr val="dk1"/>
                </a:solidFill>
                <a:latin typeface="Calibri"/>
                <a:ea typeface="Calibri"/>
                <a:cs typeface="Calibri"/>
                <a:sym typeface="Calibri"/>
                <a:extLst>
                  <a:ext uri="http://customooxmlschemas.google.com/">
                    <go:slidesCustomData xmlns:go="http://customooxmlschemas.google.com/" textRoundtripDataId="15"/>
                  </a:ext>
                </a:extLst>
              </a:rPr>
              <a:t>light</a:t>
            </a:r>
            <a:endParaRPr b="0" i="0" sz="1400" u="none" cap="none" strike="noStrike">
              <a:solidFill>
                <a:srgbClr val="000000"/>
              </a:solidFill>
              <a:latin typeface="Arial"/>
              <a:ea typeface="Arial"/>
              <a:cs typeface="Arial"/>
              <a:sym typeface="Arial"/>
            </a:endParaRPr>
          </a:p>
        </p:txBody>
      </p:sp>
      <p:sp>
        <p:nvSpPr>
          <p:cNvPr id="668" name="Google Shape;668;p20"/>
          <p:cNvSpPr txBox="1"/>
          <p:nvPr/>
        </p:nvSpPr>
        <p:spPr>
          <a:xfrm>
            <a:off x="3811291" y="4125842"/>
            <a:ext cx="1420163" cy="276999"/>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000"/>
              <a:buFont typeface="Arial"/>
              <a:buNone/>
            </a:pPr>
            <a:r>
              <a:rPr b="0" i="0" lang="en-GB" sz="1000" u="none" cap="none" strike="noStrike">
                <a:solidFill>
                  <a:schemeClr val="accent1"/>
                </a:solidFill>
                <a:latin typeface="Calibri"/>
                <a:ea typeface="Calibri"/>
                <a:cs typeface="Calibri"/>
                <a:sym typeface="Calibri"/>
              </a:rPr>
              <a:t>when sitting up</a:t>
            </a:r>
            <a:br>
              <a:rPr b="0" i="0" lang="en-GB" sz="1000" u="none" cap="none" strike="noStrike">
                <a:solidFill>
                  <a:schemeClr val="accent1"/>
                </a:solidFill>
                <a:latin typeface="Calibri"/>
                <a:ea typeface="Calibri"/>
                <a:cs typeface="Calibri"/>
                <a:sym typeface="Calibri"/>
              </a:rPr>
            </a:br>
            <a:r>
              <a:rPr b="0" i="0" lang="en-GB" sz="1000" u="none" cap="none" strike="noStrike">
                <a:solidFill>
                  <a:schemeClr val="dk1"/>
                </a:solidFill>
                <a:latin typeface="Calibri"/>
                <a:ea typeface="Calibri"/>
                <a:cs typeface="Calibri"/>
                <a:sym typeface="Calibri"/>
              </a:rPr>
              <a:t>soft light</a:t>
            </a:r>
            <a:endParaRPr b="0" i="0" sz="1400" u="none" cap="none" strike="noStrike">
              <a:solidFill>
                <a:srgbClr val="000000"/>
              </a:solidFill>
              <a:latin typeface="Arial"/>
              <a:ea typeface="Arial"/>
              <a:cs typeface="Arial"/>
              <a:sym typeface="Arial"/>
            </a:endParaRPr>
          </a:p>
        </p:txBody>
      </p:sp>
      <p:sp>
        <p:nvSpPr>
          <p:cNvPr id="669" name="Google Shape;669;p20"/>
          <p:cNvSpPr txBox="1"/>
          <p:nvPr/>
        </p:nvSpPr>
        <p:spPr>
          <a:xfrm>
            <a:off x="5671644" y="4125842"/>
            <a:ext cx="1420163" cy="276999"/>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000"/>
              <a:buFont typeface="Arial"/>
              <a:buNone/>
            </a:pPr>
            <a:r>
              <a:rPr b="0" i="0" lang="en-GB" sz="1000" u="none" cap="none" strike="noStrike">
                <a:solidFill>
                  <a:schemeClr val="accent1"/>
                </a:solidFill>
                <a:latin typeface="Calibri"/>
                <a:ea typeface="Calibri"/>
                <a:cs typeface="Calibri"/>
                <a:sym typeface="Calibri"/>
              </a:rPr>
              <a:t>out of bed</a:t>
            </a:r>
            <a:br>
              <a:rPr b="0" i="0" lang="en-GB" sz="1000" u="none" cap="none" strike="noStrike">
                <a:solidFill>
                  <a:schemeClr val="accent1"/>
                </a:solidFill>
                <a:latin typeface="Calibri"/>
                <a:ea typeface="Calibri"/>
                <a:cs typeface="Calibri"/>
                <a:sym typeface="Calibri"/>
              </a:rPr>
            </a:br>
            <a:r>
              <a:rPr b="0" i="0" lang="en-GB" sz="1000" u="none" cap="none" strike="noStrike">
                <a:solidFill>
                  <a:schemeClr val="dk1"/>
                </a:solidFill>
                <a:latin typeface="Calibri"/>
                <a:ea typeface="Calibri"/>
                <a:cs typeface="Calibri"/>
                <a:sym typeface="Calibri"/>
              </a:rPr>
              <a:t>brighter light</a:t>
            </a:r>
            <a:endParaRPr b="0" i="0" sz="1400" u="none" cap="none" strike="noStrike">
              <a:solidFill>
                <a:srgbClr val="000000"/>
              </a:solidFill>
              <a:latin typeface="Arial"/>
              <a:ea typeface="Arial"/>
              <a:cs typeface="Arial"/>
              <a:sym typeface="Arial"/>
            </a:endParaRPr>
          </a:p>
        </p:txBody>
      </p:sp>
      <p:cxnSp>
        <p:nvCxnSpPr>
          <p:cNvPr id="670" name="Google Shape;670;p20"/>
          <p:cNvCxnSpPr/>
          <p:nvPr/>
        </p:nvCxnSpPr>
        <p:spPr>
          <a:xfrm>
            <a:off x="1303200" y="5187600"/>
            <a:ext cx="6325200" cy="0"/>
          </a:xfrm>
          <a:prstGeom prst="straightConnector1">
            <a:avLst/>
          </a:prstGeom>
          <a:noFill/>
          <a:ln cap="flat" cmpd="sng" w="12700">
            <a:solidFill>
              <a:srgbClr val="ACB89E"/>
            </a:solidFill>
            <a:prstDash val="solid"/>
            <a:miter lim="800000"/>
            <a:headEnd len="sm" w="sm" type="none"/>
            <a:tailEnd len="sm" w="sm" type="none"/>
          </a:ln>
        </p:spPr>
      </p:cxnSp>
      <p:sp>
        <p:nvSpPr>
          <p:cNvPr id="671" name="Google Shape;671;p20"/>
          <p:cNvSpPr txBox="1"/>
          <p:nvPr/>
        </p:nvSpPr>
        <p:spPr>
          <a:xfrm>
            <a:off x="1274916" y="5614299"/>
            <a:ext cx="19974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200"/>
              <a:buFont typeface="Calibri"/>
              <a:buNone/>
            </a:pPr>
            <a:r>
              <a:rPr b="1" i="0" lang="en-GB" sz="1200" u="none" cap="none" strike="noStrike">
                <a:solidFill>
                  <a:schemeClr val="accent1"/>
                </a:solidFill>
                <a:latin typeface="Calibri"/>
                <a:ea typeface="Calibri"/>
                <a:cs typeface="Calibri"/>
                <a:sym typeface="Calibri"/>
              </a:rPr>
              <a:t>&gt; Reduce </a:t>
            </a:r>
            <a:br>
              <a:rPr b="1" i="0" lang="en-GB" sz="1200" u="none" cap="none" strike="noStrike">
                <a:solidFill>
                  <a:schemeClr val="accent1"/>
                </a:solidFill>
                <a:latin typeface="Calibri"/>
                <a:ea typeface="Calibri"/>
                <a:cs typeface="Calibri"/>
                <a:sym typeface="Calibri"/>
              </a:rPr>
            </a:br>
            <a:r>
              <a:rPr b="1" i="0" lang="en-GB" sz="1200" u="none" cap="none" strike="noStrike">
                <a:solidFill>
                  <a:schemeClr val="accent1"/>
                </a:solidFill>
                <a:latin typeface="Calibri"/>
                <a:ea typeface="Calibri"/>
                <a:cs typeface="Calibri"/>
                <a:sym typeface="Calibri"/>
              </a:rPr>
              <a:t>disorientation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gradFill>
          <a:gsLst>
            <a:gs pos="0">
              <a:srgbClr val="272728">
                <a:alpha val="21960"/>
              </a:srgbClr>
            </a:gs>
            <a:gs pos="83000">
              <a:srgbClr val="272728">
                <a:alpha val="0"/>
              </a:srgbClr>
            </a:gs>
            <a:gs pos="100000">
              <a:srgbClr val="272728">
                <a:alpha val="0"/>
              </a:srgbClr>
            </a:gs>
          </a:gsLst>
          <a:lin ang="0" scaled="0"/>
        </a:gradFill>
      </p:bgPr>
    </p:bg>
    <p:spTree>
      <p:nvGrpSpPr>
        <p:cNvPr id="675" name="Shape 675"/>
        <p:cNvGrpSpPr/>
        <p:nvPr/>
      </p:nvGrpSpPr>
      <p:grpSpPr>
        <a:xfrm>
          <a:off x="0" y="0"/>
          <a:ext cx="0" cy="0"/>
          <a:chOff x="0" y="0"/>
          <a:chExt cx="0" cy="0"/>
        </a:xfrm>
      </p:grpSpPr>
      <p:sp>
        <p:nvSpPr>
          <p:cNvPr id="676" name="Google Shape;676;p21"/>
          <p:cNvSpPr/>
          <p:nvPr/>
        </p:nvSpPr>
        <p:spPr>
          <a:xfrm>
            <a:off x="-1" y="-1965"/>
            <a:ext cx="12185649"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77" name="Google Shape;677;p21"/>
          <p:cNvSpPr/>
          <p:nvPr/>
        </p:nvSpPr>
        <p:spPr>
          <a:xfrm>
            <a:off x="-12701" y="13034"/>
            <a:ext cx="8869124" cy="6858000"/>
          </a:xfrm>
          <a:prstGeom prst="rect">
            <a:avLst/>
          </a:prstGeom>
          <a:gradFill>
            <a:gsLst>
              <a:gs pos="0">
                <a:srgbClr val="D2D9C8">
                  <a:alpha val="21960"/>
                </a:srgbClr>
              </a:gs>
              <a:gs pos="29000">
                <a:srgbClr val="D2D9C8">
                  <a:alpha val="21960"/>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78" name="Google Shape;678;p21"/>
          <p:cNvSpPr/>
          <p:nvPr/>
        </p:nvSpPr>
        <p:spPr>
          <a:xfrm>
            <a:off x="-6351" y="5911552"/>
            <a:ext cx="12198351" cy="719059"/>
          </a:xfrm>
          <a:custGeom>
            <a:rect b="b" l="l" r="r" t="t"/>
            <a:pathLst>
              <a:path extrusionOk="0" h="816393" w="11118502">
                <a:moveTo>
                  <a:pt x="0" y="166465"/>
                </a:moveTo>
                <a:cubicBezTo>
                  <a:pt x="13207536" y="2058733"/>
                  <a:pt x="-1035558" y="-904709"/>
                  <a:pt x="11118502" y="296436"/>
                </a:cubicBezTo>
              </a:path>
            </a:pathLst>
          </a:custGeom>
          <a:noFill/>
          <a:ln cap="flat" cmpd="sng" w="15875">
            <a:solidFill>
              <a:srgbClr val="F2F2F2">
                <a:alpha val="65490"/>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79" name="Google Shape;679;p21"/>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3. Fall Prevention</a:t>
            </a:r>
            <a:endParaRPr b="0" i="0" sz="1400" u="none" cap="none" strike="noStrike">
              <a:solidFill>
                <a:srgbClr val="000000"/>
              </a:solidFill>
              <a:latin typeface="Arial"/>
              <a:ea typeface="Arial"/>
              <a:cs typeface="Arial"/>
              <a:sym typeface="Arial"/>
            </a:endParaRPr>
          </a:p>
        </p:txBody>
      </p:sp>
      <p:sp>
        <p:nvSpPr>
          <p:cNvPr id="680" name="Google Shape;680;p21"/>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Day and Night</a:t>
            </a:r>
            <a:endParaRPr b="1" i="0" sz="2700" u="none" cap="none" strike="noStrike">
              <a:solidFill>
                <a:schemeClr val="accent1"/>
              </a:solidFill>
              <a:latin typeface="Calibri"/>
              <a:ea typeface="Calibri"/>
              <a:cs typeface="Calibri"/>
              <a:sym typeface="Calibri"/>
            </a:endParaRPr>
          </a:p>
        </p:txBody>
      </p:sp>
      <p:sp>
        <p:nvSpPr>
          <p:cNvPr id="681" name="Google Shape;681;p21"/>
          <p:cNvSpPr txBox="1"/>
          <p:nvPr/>
        </p:nvSpPr>
        <p:spPr>
          <a:xfrm>
            <a:off x="1080988" y="3303750"/>
            <a:ext cx="68754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rPr b="0" i="0" lang="en-GB" sz="1800" u="none" cap="none" strike="noStrike">
                <a:solidFill>
                  <a:schemeClr val="accent1"/>
                </a:solidFill>
                <a:latin typeface="Calibri"/>
                <a:ea typeface="Calibri"/>
                <a:cs typeface="Calibri"/>
                <a:sym typeface="Calibri"/>
              </a:rPr>
              <a:t>Features of automatic lighting and night light can be combined.</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2000"/>
              <a:buFont typeface="Calibri"/>
              <a:buNone/>
            </a:pPr>
            <a:r>
              <a:t/>
            </a:r>
            <a:endParaRPr b="0" i="0" sz="2000" u="none" cap="none" strike="noStrike">
              <a:solidFill>
                <a:schemeClr val="accent1"/>
              </a:solidFill>
              <a:latin typeface="Calibri"/>
              <a:ea typeface="Calibri"/>
              <a:cs typeface="Calibri"/>
              <a:sym typeface="Calibri"/>
            </a:endParaRPr>
          </a:p>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Night light overrules automatic lighting, meaning the light will stay out, </a:t>
            </a:r>
            <a:br>
              <a:rPr b="0" i="0" lang="en-GB" sz="1400" u="none" cap="none" strike="noStrike">
                <a:solidFill>
                  <a:schemeClr val="accent1"/>
                </a:solidFill>
                <a:latin typeface="Calibri"/>
                <a:ea typeface="Calibri"/>
                <a:cs typeface="Calibri"/>
                <a:sym typeface="Calibri"/>
              </a:rPr>
            </a:br>
            <a:r>
              <a:rPr b="0" i="0" lang="en-GB" sz="1400" u="none" cap="none" strike="noStrike">
                <a:solidFill>
                  <a:schemeClr val="accent1"/>
                </a:solidFill>
                <a:latin typeface="Calibri"/>
                <a:ea typeface="Calibri"/>
                <a:cs typeface="Calibri"/>
                <a:sym typeface="Calibri"/>
              </a:rPr>
              <a:t>even if a caregiver enters the room during the night. </a:t>
            </a:r>
            <a:endParaRPr b="0" i="0" sz="1400" u="none" cap="none" strike="noStrike">
              <a:solidFill>
                <a:srgbClr val="000000"/>
              </a:solidFill>
              <a:latin typeface="Arial"/>
              <a:ea typeface="Arial"/>
              <a:cs typeface="Arial"/>
              <a:sym typeface="Arial"/>
            </a:endParaRPr>
          </a:p>
        </p:txBody>
      </p:sp>
      <p:sp>
        <p:nvSpPr>
          <p:cNvPr id="682" name="Google Shape;682;p21"/>
          <p:cNvSpPr txBox="1"/>
          <p:nvPr/>
        </p:nvSpPr>
        <p:spPr>
          <a:xfrm>
            <a:off x="1972149" y="5084050"/>
            <a:ext cx="50931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2000"/>
              <a:buFont typeface="Calibri"/>
              <a:buNone/>
            </a:pPr>
            <a:r>
              <a:rPr b="1" i="0" lang="en-GB" sz="2000" u="none" cap="none" strike="noStrike">
                <a:solidFill>
                  <a:schemeClr val="accent1"/>
                </a:solidFill>
                <a:latin typeface="Calibri"/>
                <a:ea typeface="Calibri"/>
                <a:cs typeface="Calibri"/>
                <a:sym typeface="Calibri"/>
              </a:rPr>
              <a:t>less intrusive </a:t>
            </a:r>
            <a:br>
              <a:rPr b="1" i="0" lang="en-GB" sz="2000" u="none" cap="none" strike="noStrike">
                <a:solidFill>
                  <a:schemeClr val="accent1"/>
                </a:solidFill>
                <a:latin typeface="Calibri"/>
                <a:ea typeface="Calibri"/>
                <a:cs typeface="Calibri"/>
                <a:sym typeface="Calibri"/>
              </a:rPr>
            </a:br>
            <a:r>
              <a:rPr b="1" i="0" lang="en-GB" sz="2000" u="none" cap="none" strike="noStrike">
                <a:solidFill>
                  <a:schemeClr val="accent1"/>
                </a:solidFill>
                <a:latin typeface="Calibri"/>
                <a:ea typeface="Calibri"/>
                <a:cs typeface="Calibri"/>
                <a:sym typeface="Calibri"/>
              </a:rPr>
              <a:t>check-ins </a:t>
            </a:r>
            <a:endParaRPr b="0" i="0" sz="2000" u="none" cap="none" strike="noStrike">
              <a:solidFill>
                <a:schemeClr val="accent1"/>
              </a:solidFill>
              <a:latin typeface="Calibri"/>
              <a:ea typeface="Calibri"/>
              <a:cs typeface="Calibri"/>
              <a:sym typeface="Calibri"/>
            </a:endParaRPr>
          </a:p>
        </p:txBody>
      </p:sp>
      <p:cxnSp>
        <p:nvCxnSpPr>
          <p:cNvPr id="683" name="Google Shape;683;p21"/>
          <p:cNvCxnSpPr/>
          <p:nvPr/>
        </p:nvCxnSpPr>
        <p:spPr>
          <a:xfrm rot="10800000">
            <a:off x="1971922" y="4835831"/>
            <a:ext cx="5093013" cy="0"/>
          </a:xfrm>
          <a:prstGeom prst="straightConnector1">
            <a:avLst/>
          </a:prstGeom>
          <a:noFill/>
          <a:ln cap="flat" cmpd="sng" w="12700">
            <a:solidFill>
              <a:schemeClr val="accent1">
                <a:alpha val="29803"/>
              </a:schemeClr>
            </a:solidFill>
            <a:prstDash val="solid"/>
            <a:miter lim="800000"/>
            <a:headEnd len="sm" w="sm" type="none"/>
            <a:tailEnd len="sm" w="sm" type="none"/>
          </a:ln>
        </p:spPr>
      </p:cxnSp>
      <p:sp>
        <p:nvSpPr>
          <p:cNvPr id="684" name="Google Shape;684;p21"/>
          <p:cNvSpPr/>
          <p:nvPr/>
        </p:nvSpPr>
        <p:spPr>
          <a:xfrm rot="10800000">
            <a:off x="4354036" y="4742107"/>
            <a:ext cx="288000" cy="248100"/>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2"/>
              </a:solidFill>
              <a:latin typeface="Calibri"/>
              <a:ea typeface="Calibri"/>
              <a:cs typeface="Calibri"/>
              <a:sym typeface="Calibri"/>
            </a:endParaRPr>
          </a:p>
        </p:txBody>
      </p:sp>
      <p:pic>
        <p:nvPicPr>
          <p:cNvPr descr="A bed with a white headboard and black lamps&#10;&#10;Description automatically generated" id="685" name="Google Shape;685;p21"/>
          <p:cNvPicPr preferRelativeResize="0"/>
          <p:nvPr/>
        </p:nvPicPr>
        <p:blipFill rotWithShape="1">
          <a:blip r:embed="rId3">
            <a:alphaModFix/>
          </a:blip>
          <a:srcRect b="0" l="3159" r="13406" t="0"/>
          <a:stretch/>
        </p:blipFill>
        <p:spPr>
          <a:xfrm>
            <a:off x="8856423" y="-3930"/>
            <a:ext cx="3341927" cy="6865860"/>
          </a:xfrm>
          <a:prstGeom prst="rect">
            <a:avLst/>
          </a:prstGeom>
          <a:noFill/>
          <a:ln>
            <a:noFill/>
          </a:ln>
        </p:spPr>
      </p:pic>
      <p:sp>
        <p:nvSpPr>
          <p:cNvPr id="686" name="Google Shape;686;p21"/>
          <p:cNvSpPr/>
          <p:nvPr/>
        </p:nvSpPr>
        <p:spPr>
          <a:xfrm>
            <a:off x="10489840" y="-3930"/>
            <a:ext cx="1702160" cy="6861930"/>
          </a:xfrm>
          <a:prstGeom prst="rect">
            <a:avLst/>
          </a:prstGeom>
          <a:gradFill>
            <a:gsLst>
              <a:gs pos="0">
                <a:srgbClr val="272728">
                  <a:alpha val="0"/>
                </a:srgbClr>
              </a:gs>
              <a:gs pos="83000">
                <a:srgbClr val="272728">
                  <a:alpha val="61960"/>
                </a:srgbClr>
              </a:gs>
              <a:gs pos="100000">
                <a:srgbClr val="272728">
                  <a:alpha val="61960"/>
                </a:srgbClr>
              </a:gs>
            </a:gsLst>
            <a:lin ang="162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87" name="Google Shape;687;p21"/>
          <p:cNvSpPr/>
          <p:nvPr/>
        </p:nvSpPr>
        <p:spPr>
          <a:xfrm rot="10800000">
            <a:off x="10489839" y="3356992"/>
            <a:ext cx="1702160" cy="3504938"/>
          </a:xfrm>
          <a:prstGeom prst="rect">
            <a:avLst/>
          </a:prstGeom>
          <a:gradFill>
            <a:gsLst>
              <a:gs pos="0">
                <a:srgbClr val="272728">
                  <a:alpha val="0"/>
                </a:srgbClr>
              </a:gs>
              <a:gs pos="83000">
                <a:srgbClr val="272728"/>
              </a:gs>
              <a:gs pos="100000">
                <a:srgbClr val="272728"/>
              </a:gs>
            </a:gsLst>
            <a:lin ang="162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88" name="Google Shape;688;p21"/>
          <p:cNvSpPr txBox="1"/>
          <p:nvPr/>
        </p:nvSpPr>
        <p:spPr>
          <a:xfrm>
            <a:off x="8862773" y="5762782"/>
            <a:ext cx="1620716"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2400"/>
              <a:buFont typeface="Calibri"/>
              <a:buNone/>
            </a:pPr>
            <a:r>
              <a:rPr b="1" i="0" lang="en-GB" sz="2400" u="none" cap="none" strike="noStrike">
                <a:solidFill>
                  <a:schemeClr val="accent1"/>
                </a:solidFill>
                <a:latin typeface="Calibri"/>
                <a:ea typeface="Calibri"/>
                <a:cs typeface="Calibri"/>
                <a:sym typeface="Calibri"/>
              </a:rPr>
              <a:t>Day</a:t>
            </a:r>
            <a:endParaRPr b="0" i="0" sz="2400" u="none" cap="none" strike="noStrike">
              <a:solidFill>
                <a:schemeClr val="accent1"/>
              </a:solidFill>
              <a:latin typeface="Calibri"/>
              <a:ea typeface="Calibri"/>
              <a:cs typeface="Calibri"/>
              <a:sym typeface="Calibri"/>
            </a:endParaRPr>
          </a:p>
        </p:txBody>
      </p:sp>
      <p:sp>
        <p:nvSpPr>
          <p:cNvPr id="689" name="Google Shape;689;p21"/>
          <p:cNvSpPr txBox="1"/>
          <p:nvPr/>
        </p:nvSpPr>
        <p:spPr>
          <a:xfrm>
            <a:off x="10619695" y="5762782"/>
            <a:ext cx="1476939"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B7B7B9"/>
              </a:buClr>
              <a:buSzPts val="2400"/>
              <a:buFont typeface="Calibri"/>
              <a:buNone/>
            </a:pPr>
            <a:r>
              <a:rPr b="1" i="0" lang="en-GB" sz="2400" u="none" cap="none" strike="noStrike">
                <a:solidFill>
                  <a:srgbClr val="B7B7B9"/>
                </a:solidFill>
                <a:latin typeface="Calibri"/>
                <a:ea typeface="Calibri"/>
                <a:cs typeface="Calibri"/>
                <a:sym typeface="Calibri"/>
              </a:rPr>
              <a:t>Night</a:t>
            </a:r>
            <a:endParaRPr b="0" i="0" sz="2400" u="none" cap="none" strike="noStrike">
              <a:solidFill>
                <a:srgbClr val="B7B7B9"/>
              </a:solidFill>
              <a:latin typeface="Calibri"/>
              <a:ea typeface="Calibri"/>
              <a:cs typeface="Calibri"/>
              <a:sym typeface="Calibri"/>
            </a:endParaRPr>
          </a:p>
        </p:txBody>
      </p:sp>
      <p:sp>
        <p:nvSpPr>
          <p:cNvPr id="690" name="Google Shape;690;p21"/>
          <p:cNvSpPr txBox="1"/>
          <p:nvPr/>
        </p:nvSpPr>
        <p:spPr>
          <a:xfrm>
            <a:off x="10136149" y="5762782"/>
            <a:ext cx="720080"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B7B7B9"/>
              </a:buClr>
              <a:buSzPts val="2400"/>
              <a:buFont typeface="Calibri"/>
              <a:buNone/>
            </a:pPr>
            <a:r>
              <a:rPr b="1" i="0" lang="en-GB" sz="2400" u="none" cap="none" strike="noStrike">
                <a:solidFill>
                  <a:srgbClr val="B7B7B9"/>
                </a:solidFill>
                <a:latin typeface="Calibri"/>
                <a:ea typeface="Calibri"/>
                <a:cs typeface="Calibri"/>
                <a:sym typeface="Calibri"/>
              </a:rPr>
              <a:t>&amp;</a:t>
            </a:r>
            <a:endParaRPr b="0" i="0" sz="2400" u="none" cap="none" strike="noStrike">
              <a:solidFill>
                <a:srgbClr val="B7B7B9"/>
              </a:solidFill>
              <a:latin typeface="Calibri"/>
              <a:ea typeface="Calibri"/>
              <a:cs typeface="Calibri"/>
              <a:sym typeface="Calibri"/>
            </a:endParaRPr>
          </a:p>
        </p:txBody>
      </p:sp>
      <p:sp>
        <p:nvSpPr>
          <p:cNvPr id="691" name="Google Shape;691;p21"/>
          <p:cNvSpPr txBox="1"/>
          <p:nvPr/>
        </p:nvSpPr>
        <p:spPr>
          <a:xfrm>
            <a:off x="750124" y="1281573"/>
            <a:ext cx="8203578"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accent1"/>
              </a:buClr>
              <a:buSzPts val="1200"/>
              <a:buFont typeface="Calibri"/>
              <a:buNone/>
            </a:pPr>
            <a:r>
              <a:rPr b="1" i="0" lang="en-GB" sz="1200" u="none" cap="none" strike="noStrike">
                <a:solidFill>
                  <a:schemeClr val="accent1"/>
                </a:solidFill>
                <a:latin typeface="Calibri"/>
                <a:ea typeface="Calibri"/>
                <a:cs typeface="Calibri"/>
                <a:sym typeface="Calibri"/>
              </a:rPr>
              <a:t>Automated lighting </a:t>
            </a:r>
            <a:r>
              <a:rPr b="0" i="0" lang="en-GB" sz="1200" u="none" cap="none" strike="noStrike">
                <a:solidFill>
                  <a:srgbClr val="7F7F7F"/>
                </a:solidFill>
                <a:latin typeface="Calibri"/>
                <a:ea typeface="Calibri"/>
                <a:cs typeface="Calibri"/>
                <a:sym typeface="Calibri"/>
              </a:rPr>
              <a:t>| </a:t>
            </a:r>
            <a:r>
              <a:rPr b="1" i="0" lang="en-GB" sz="1200" u="none" cap="none" strike="noStrike">
                <a:solidFill>
                  <a:schemeClr val="accent1"/>
                </a:solidFill>
                <a:latin typeface="Calibri"/>
                <a:ea typeface="Calibri"/>
                <a:cs typeface="Calibri"/>
                <a:sym typeface="Calibri"/>
              </a:rPr>
              <a:t>Night light </a:t>
            </a:r>
            <a:r>
              <a:rPr b="0" i="0" lang="en-GB" sz="1200" u="none" cap="none" strike="noStrike">
                <a:solidFill>
                  <a:srgbClr val="7F7F7F"/>
                </a:solidFill>
                <a:latin typeface="Calibri"/>
                <a:ea typeface="Calibri"/>
                <a:cs typeface="Calibri"/>
                <a:sym typeface="Calibri"/>
              </a:rPr>
              <a:t>|  Monitoring functions | Fall analysis </a:t>
            </a:r>
            <a:endParaRPr b="0" i="0" sz="1400" u="none" cap="none" strike="noStrike">
              <a:solidFill>
                <a:srgbClr val="000000"/>
              </a:solidFill>
              <a:latin typeface="Arial"/>
              <a:ea typeface="Arial"/>
              <a:cs typeface="Arial"/>
              <a:sym typeface="Arial"/>
            </a:endParaRPr>
          </a:p>
        </p:txBody>
      </p:sp>
      <p:sp>
        <p:nvSpPr>
          <p:cNvPr id="692" name="Google Shape;692;p21"/>
          <p:cNvSpPr txBox="1"/>
          <p:nvPr/>
        </p:nvSpPr>
        <p:spPr>
          <a:xfrm>
            <a:off x="1971925" y="2121000"/>
            <a:ext cx="50931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2000"/>
              <a:buFont typeface="Calibri"/>
              <a:buNone/>
            </a:pPr>
            <a:r>
              <a:rPr b="1" i="0" lang="en-GB" sz="2000" u="none" cap="none" strike="noStrike">
                <a:solidFill>
                  <a:schemeClr val="accent1"/>
                </a:solidFill>
                <a:latin typeface="Calibri"/>
                <a:ea typeface="Calibri"/>
                <a:cs typeface="Calibri"/>
                <a:sym typeface="Calibri"/>
              </a:rPr>
              <a:t>Always experience the right lighting </a:t>
            </a:r>
            <a:br>
              <a:rPr b="1" i="0" lang="en-GB" sz="2000" u="none" cap="none" strike="noStrike">
                <a:solidFill>
                  <a:schemeClr val="accent1"/>
                </a:solidFill>
                <a:latin typeface="Calibri"/>
                <a:ea typeface="Calibri"/>
                <a:cs typeface="Calibri"/>
                <a:sym typeface="Calibri"/>
              </a:rPr>
            </a:br>
            <a:r>
              <a:rPr b="1" i="0" lang="en-GB" sz="2600" u="none" cap="none" strike="noStrike">
                <a:solidFill>
                  <a:schemeClr val="accent1"/>
                </a:solidFill>
                <a:latin typeface="Calibri"/>
                <a:ea typeface="Calibri"/>
                <a:cs typeface="Calibri"/>
                <a:sym typeface="Calibri"/>
              </a:rPr>
              <a:t>day and night</a:t>
            </a:r>
            <a:endParaRPr b="0" i="0" sz="2000" u="none" cap="none" strike="noStrik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6" name="Shape 696"/>
        <p:cNvGrpSpPr/>
        <p:nvPr/>
      </p:nvGrpSpPr>
      <p:grpSpPr>
        <a:xfrm>
          <a:off x="0" y="0"/>
          <a:ext cx="0" cy="0"/>
          <a:chOff x="0" y="0"/>
          <a:chExt cx="0" cy="0"/>
        </a:xfrm>
      </p:grpSpPr>
      <p:sp>
        <p:nvSpPr>
          <p:cNvPr id="697" name="Google Shape;697;p22"/>
          <p:cNvSpPr/>
          <p:nvPr/>
        </p:nvSpPr>
        <p:spPr>
          <a:xfrm>
            <a:off x="3076" y="0"/>
            <a:ext cx="12188924" cy="6858000"/>
          </a:xfrm>
          <a:prstGeom prst="rect">
            <a:avLst/>
          </a:prstGeom>
          <a:gradFill>
            <a:gsLst>
              <a:gs pos="0">
                <a:srgbClr val="D2D9C8">
                  <a:alpha val="21960"/>
                </a:srgbClr>
              </a:gs>
              <a:gs pos="29000">
                <a:srgbClr val="D2D9C8">
                  <a:alpha val="21960"/>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698" name="Google Shape;698;p22"/>
          <p:cNvPicPr preferRelativeResize="0"/>
          <p:nvPr/>
        </p:nvPicPr>
        <p:blipFill rotWithShape="1">
          <a:blip r:embed="rId3">
            <a:alphaModFix/>
          </a:blip>
          <a:srcRect b="0" l="-1" r="-8277" t="0"/>
          <a:stretch/>
        </p:blipFill>
        <p:spPr>
          <a:xfrm>
            <a:off x="8046996" y="1764269"/>
            <a:ext cx="3019814" cy="1368612"/>
          </a:xfrm>
          <a:prstGeom prst="rect">
            <a:avLst/>
          </a:prstGeom>
          <a:noFill/>
          <a:ln>
            <a:noFill/>
          </a:ln>
        </p:spPr>
      </p:pic>
      <p:sp>
        <p:nvSpPr>
          <p:cNvPr id="699" name="Google Shape;699;p22"/>
          <p:cNvSpPr/>
          <p:nvPr/>
        </p:nvSpPr>
        <p:spPr>
          <a:xfrm>
            <a:off x="5205" y="2465774"/>
            <a:ext cx="12166438" cy="3562694"/>
          </a:xfrm>
          <a:custGeom>
            <a:rect b="b" l="l" r="r" t="t"/>
            <a:pathLst>
              <a:path extrusionOk="0" h="3933279" w="12758242">
                <a:moveTo>
                  <a:pt x="0" y="2360838"/>
                </a:moveTo>
                <a:cubicBezTo>
                  <a:pt x="9905613" y="7046948"/>
                  <a:pt x="5789919" y="-259880"/>
                  <a:pt x="8984886" y="7174"/>
                </a:cubicBezTo>
                <a:cubicBezTo>
                  <a:pt x="11082503" y="278107"/>
                  <a:pt x="9875712" y="2175265"/>
                  <a:pt x="12758242" y="1515558"/>
                </a:cubicBezTo>
              </a:path>
            </a:pathLst>
          </a:custGeom>
          <a:noFill/>
          <a:ln cap="flat" cmpd="sng" w="15875">
            <a:solidFill>
              <a:srgbClr val="7F7F7F">
                <a:alpha val="12941"/>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00" name="Google Shape;700;p22"/>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3. Fall Prevention</a:t>
            </a:r>
            <a:endParaRPr b="0" i="0" sz="1400" u="none" cap="none" strike="noStrike">
              <a:solidFill>
                <a:srgbClr val="000000"/>
              </a:solidFill>
              <a:latin typeface="Arial"/>
              <a:ea typeface="Arial"/>
              <a:cs typeface="Arial"/>
              <a:sym typeface="Arial"/>
            </a:endParaRPr>
          </a:p>
        </p:txBody>
      </p:sp>
      <p:sp>
        <p:nvSpPr>
          <p:cNvPr id="701" name="Google Shape;701;p22"/>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Nobi follows your rhythm, ensuring a good night’s rest</a:t>
            </a:r>
            <a:endParaRPr b="0" i="0" sz="1400" u="none" cap="none" strike="noStrike">
              <a:solidFill>
                <a:srgbClr val="000000"/>
              </a:solidFill>
              <a:latin typeface="Arial"/>
              <a:ea typeface="Arial"/>
              <a:cs typeface="Arial"/>
              <a:sym typeface="Arial"/>
            </a:endParaRPr>
          </a:p>
        </p:txBody>
      </p:sp>
      <p:sp>
        <p:nvSpPr>
          <p:cNvPr id="702" name="Google Shape;702;p22"/>
          <p:cNvSpPr txBox="1"/>
          <p:nvPr/>
        </p:nvSpPr>
        <p:spPr>
          <a:xfrm>
            <a:off x="731979" y="1281097"/>
            <a:ext cx="8203578"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accent1"/>
              </a:buClr>
              <a:buSzPts val="1200"/>
              <a:buFont typeface="Calibri"/>
              <a:buNone/>
            </a:pPr>
            <a:r>
              <a:rPr b="1" i="0" lang="en-GB" sz="1200" u="none" cap="none" strike="noStrike">
                <a:solidFill>
                  <a:schemeClr val="accent1"/>
                </a:solidFill>
                <a:latin typeface="Calibri"/>
                <a:ea typeface="Calibri"/>
                <a:cs typeface="Calibri"/>
                <a:sym typeface="Calibri"/>
              </a:rPr>
              <a:t>Automated lighting </a:t>
            </a:r>
            <a:r>
              <a:rPr b="0" i="0" lang="en-GB" sz="1200" u="none" cap="none" strike="noStrike">
                <a:solidFill>
                  <a:srgbClr val="7F7F7F"/>
                </a:solidFill>
                <a:latin typeface="Calibri"/>
                <a:ea typeface="Calibri"/>
                <a:cs typeface="Calibri"/>
                <a:sym typeface="Calibri"/>
              </a:rPr>
              <a:t>| </a:t>
            </a:r>
            <a:r>
              <a:rPr b="1" i="0" lang="en-GB" sz="1200" u="none" cap="none" strike="noStrike">
                <a:solidFill>
                  <a:schemeClr val="accent1"/>
                </a:solidFill>
                <a:latin typeface="Calibri"/>
                <a:ea typeface="Calibri"/>
                <a:cs typeface="Calibri"/>
                <a:sym typeface="Calibri"/>
              </a:rPr>
              <a:t>Night light </a:t>
            </a:r>
            <a:r>
              <a:rPr b="0" i="0" lang="en-GB" sz="1200" u="none" cap="none" strike="noStrike">
                <a:solidFill>
                  <a:srgbClr val="7F7F7F"/>
                </a:solidFill>
                <a:latin typeface="Calibri"/>
                <a:ea typeface="Calibri"/>
                <a:cs typeface="Calibri"/>
                <a:sym typeface="Calibri"/>
              </a:rPr>
              <a:t>|  Monitoring functions | Fall analysis </a:t>
            </a:r>
            <a:endParaRPr b="0" i="0" sz="1400" u="none" cap="none" strike="noStrike">
              <a:solidFill>
                <a:srgbClr val="000000"/>
              </a:solidFill>
              <a:latin typeface="Arial"/>
              <a:ea typeface="Arial"/>
              <a:cs typeface="Arial"/>
              <a:sym typeface="Arial"/>
            </a:endParaRPr>
          </a:p>
        </p:txBody>
      </p:sp>
      <p:sp>
        <p:nvSpPr>
          <p:cNvPr id="703" name="Google Shape;703;p22"/>
          <p:cNvSpPr txBox="1"/>
          <p:nvPr/>
        </p:nvSpPr>
        <p:spPr>
          <a:xfrm>
            <a:off x="839416" y="1753260"/>
            <a:ext cx="679207" cy="226207"/>
          </a:xfrm>
          <a:prstGeom prst="rect">
            <a:avLst/>
          </a:prstGeom>
          <a:solidFill>
            <a:srgbClr val="E86826"/>
          </a:solidFill>
          <a:ln>
            <a:noFill/>
          </a:ln>
        </p:spPr>
        <p:txBody>
          <a:bodyPr anchorCtr="0" anchor="t" bIns="36000" lIns="72000" spcFirstLastPara="1" rIns="72000" wrap="square" tIns="36000">
            <a:spAutoFit/>
          </a:bodyPr>
          <a:lstStyle/>
          <a:p>
            <a:pPr indent="0" lvl="0" marL="0" marR="0" rtl="0" algn="l">
              <a:lnSpc>
                <a:spcPct val="95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EXAMPLE</a:t>
            </a:r>
            <a:endParaRPr b="0" i="0" sz="1400" u="none" cap="none" strike="noStrike">
              <a:solidFill>
                <a:srgbClr val="000000"/>
              </a:solidFill>
              <a:latin typeface="Arial"/>
              <a:ea typeface="Arial"/>
              <a:cs typeface="Arial"/>
              <a:sym typeface="Arial"/>
            </a:endParaRPr>
          </a:p>
        </p:txBody>
      </p:sp>
      <p:sp>
        <p:nvSpPr>
          <p:cNvPr id="704" name="Google Shape;704;p22"/>
          <p:cNvSpPr/>
          <p:nvPr/>
        </p:nvSpPr>
        <p:spPr>
          <a:xfrm>
            <a:off x="839417" y="2291975"/>
            <a:ext cx="1615172" cy="1926592"/>
          </a:xfrm>
          <a:prstGeom prst="roundRect">
            <a:avLst>
              <a:gd fmla="val 7902" name="adj"/>
            </a:avLst>
          </a:prstGeom>
          <a:solidFill>
            <a:schemeClr val="lt1">
              <a:alpha val="47843"/>
            </a:schemeClr>
          </a:solidFill>
          <a:ln>
            <a:noFill/>
          </a:ln>
        </p:spPr>
        <p:txBody>
          <a:bodyPr anchorCtr="0" anchor="t" bIns="45700" lIns="91425" spcFirstLastPara="1" rIns="91425" wrap="square" tIns="144000">
            <a:noAutofit/>
          </a:bodyPr>
          <a:lstStyle/>
          <a:p>
            <a:pPr indent="0" lvl="0" marL="0" marR="0" rtl="0" algn="ctr">
              <a:lnSpc>
                <a:spcPct val="100000"/>
              </a:lnSpc>
              <a:spcBef>
                <a:spcPts val="0"/>
              </a:spcBef>
              <a:spcAft>
                <a:spcPts val="0"/>
              </a:spcAft>
              <a:buClr>
                <a:srgbClr val="000000"/>
              </a:buClr>
              <a:buSzPts val="1200"/>
              <a:buFont typeface="Arial"/>
              <a:buNone/>
            </a:pPr>
            <a:r>
              <a:rPr b="0" i="0" lang="en-GB" sz="1200" u="none" cap="none" strike="noStrike">
                <a:solidFill>
                  <a:srgbClr val="106E71"/>
                </a:solidFill>
                <a:latin typeface="Calibri"/>
                <a:ea typeface="Calibri"/>
                <a:cs typeface="Calibri"/>
                <a:sym typeface="Calibri"/>
              </a:rPr>
              <a:t>Mary returns from </a:t>
            </a:r>
            <a:br>
              <a:rPr b="0" i="0" lang="en-GB" sz="1200" u="none" cap="none" strike="noStrike">
                <a:solidFill>
                  <a:srgbClr val="106E71"/>
                </a:solidFill>
                <a:latin typeface="Calibri"/>
                <a:ea typeface="Calibri"/>
                <a:cs typeface="Calibri"/>
                <a:sym typeface="Calibri"/>
              </a:rPr>
            </a:br>
            <a:r>
              <a:rPr b="0" i="0" lang="en-GB" sz="1200" u="none" cap="none" strike="noStrike">
                <a:solidFill>
                  <a:srgbClr val="106E71"/>
                </a:solidFill>
                <a:latin typeface="Calibri"/>
                <a:ea typeface="Calibri"/>
                <a:cs typeface="Calibri"/>
                <a:sym typeface="Calibri"/>
              </a:rPr>
              <a:t>diner at 8 PM </a:t>
            </a:r>
            <a:br>
              <a:rPr b="0" i="0" lang="en-GB" sz="1200" u="none" cap="none" strike="noStrike">
                <a:solidFill>
                  <a:srgbClr val="106E71"/>
                </a:solidFill>
                <a:latin typeface="Calibri"/>
                <a:ea typeface="Calibri"/>
                <a:cs typeface="Calibri"/>
                <a:sym typeface="Calibri"/>
              </a:rPr>
            </a:br>
            <a:endParaRPr b="0" i="0" sz="1200" u="none" cap="none" strike="noStrike">
              <a:solidFill>
                <a:srgbClr val="106E7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767676"/>
                </a:solidFill>
                <a:latin typeface="Calibri"/>
                <a:ea typeface="Calibri"/>
                <a:cs typeface="Calibri"/>
                <a:sym typeface="Calibri"/>
              </a:rPr>
              <a:t>The Nobi light turns </a:t>
            </a:r>
            <a:br>
              <a:rPr b="0" i="0" lang="en-GB" sz="1100" u="none" cap="none" strike="noStrike">
                <a:solidFill>
                  <a:srgbClr val="767676"/>
                </a:solidFill>
                <a:latin typeface="Calibri"/>
                <a:ea typeface="Calibri"/>
                <a:cs typeface="Calibri"/>
                <a:sym typeface="Calibri"/>
              </a:rPr>
            </a:br>
            <a:r>
              <a:rPr b="0" i="0" lang="en-GB" sz="1100" u="none" cap="none" strike="noStrike">
                <a:solidFill>
                  <a:srgbClr val="767676"/>
                </a:solidFill>
                <a:latin typeface="Calibri"/>
                <a:ea typeface="Calibri"/>
                <a:cs typeface="Calibri"/>
                <a:sym typeface="Calibri"/>
              </a:rPr>
              <a:t>on when she enters </a:t>
            </a:r>
            <a:br>
              <a:rPr b="0" i="0" lang="en-GB" sz="1100" u="none" cap="none" strike="noStrike">
                <a:solidFill>
                  <a:srgbClr val="767676"/>
                </a:solidFill>
                <a:latin typeface="Calibri"/>
                <a:ea typeface="Calibri"/>
                <a:cs typeface="Calibri"/>
                <a:sym typeface="Calibri"/>
              </a:rPr>
            </a:br>
            <a:r>
              <a:rPr b="0" i="0" lang="en-GB" sz="1100" u="none" cap="none" strike="noStrike">
                <a:solidFill>
                  <a:srgbClr val="767676"/>
                </a:solidFill>
                <a:latin typeface="Calibri"/>
                <a:ea typeface="Calibri"/>
                <a:cs typeface="Calibri"/>
                <a:sym typeface="Calibri"/>
              </a:rPr>
              <a:t>her room.</a:t>
            </a:r>
            <a:br>
              <a:rPr b="0" i="1" lang="en-GB" sz="1200" u="none" cap="none" strike="noStrike">
                <a:solidFill>
                  <a:srgbClr val="767676"/>
                </a:solidFill>
                <a:latin typeface="Calibri"/>
                <a:ea typeface="Calibri"/>
                <a:cs typeface="Calibri"/>
                <a:sym typeface="Calibri"/>
              </a:rPr>
            </a:br>
            <a:endParaRPr b="0" i="1" sz="1200" u="none" cap="none" strike="noStrike">
              <a:solidFill>
                <a:srgbClr val="767676"/>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050"/>
              <a:buFont typeface="Arial"/>
              <a:buNone/>
            </a:pPr>
            <a:r>
              <a:rPr b="1" i="0" lang="en-GB" sz="1050" u="none" cap="none" strike="noStrike">
                <a:solidFill>
                  <a:srgbClr val="106E71"/>
                </a:solidFill>
                <a:latin typeface="Calibri"/>
                <a:ea typeface="Calibri"/>
                <a:cs typeface="Calibri"/>
                <a:sym typeface="Calibri"/>
              </a:rPr>
              <a:t>AUTOMATIC </a:t>
            </a:r>
            <a:br>
              <a:rPr b="1" i="0" lang="en-GB" sz="1050" u="none" cap="none" strike="noStrike">
                <a:solidFill>
                  <a:srgbClr val="106E71"/>
                </a:solidFill>
                <a:latin typeface="Calibri"/>
                <a:ea typeface="Calibri"/>
                <a:cs typeface="Calibri"/>
                <a:sym typeface="Calibri"/>
              </a:rPr>
            </a:br>
            <a:r>
              <a:rPr b="1" i="0" lang="en-GB" sz="1050" u="none" cap="none" strike="noStrike">
                <a:solidFill>
                  <a:srgbClr val="106E71"/>
                </a:solidFill>
                <a:latin typeface="Calibri"/>
                <a:ea typeface="Calibri"/>
                <a:cs typeface="Calibri"/>
                <a:sym typeface="Calibri"/>
              </a:rPr>
              <a:t>LIGHTING</a:t>
            </a:r>
            <a:endParaRPr b="1" i="0" sz="1050" u="none" cap="none" strike="noStrike">
              <a:solidFill>
                <a:srgbClr val="106E71"/>
              </a:solidFill>
              <a:latin typeface="Calibri"/>
              <a:ea typeface="Calibri"/>
              <a:cs typeface="Calibri"/>
              <a:sym typeface="Calibri"/>
            </a:endParaRPr>
          </a:p>
        </p:txBody>
      </p:sp>
      <p:sp>
        <p:nvSpPr>
          <p:cNvPr id="705" name="Google Shape;705;p22"/>
          <p:cNvSpPr/>
          <p:nvPr/>
        </p:nvSpPr>
        <p:spPr>
          <a:xfrm>
            <a:off x="2635097" y="2538983"/>
            <a:ext cx="1615172" cy="1926593"/>
          </a:xfrm>
          <a:prstGeom prst="roundRect">
            <a:avLst>
              <a:gd fmla="val 7902" name="adj"/>
            </a:avLst>
          </a:prstGeom>
          <a:solidFill>
            <a:schemeClr val="lt1">
              <a:alpha val="47843"/>
            </a:schemeClr>
          </a:solidFill>
          <a:ln>
            <a:noFill/>
          </a:ln>
        </p:spPr>
        <p:txBody>
          <a:bodyPr anchorCtr="0" anchor="t" bIns="45700" lIns="91425" spcFirstLastPara="1" rIns="91425" wrap="square" tIns="144000">
            <a:noAutofit/>
          </a:bodyPr>
          <a:lstStyle/>
          <a:p>
            <a:pPr indent="0" lvl="0" marL="0" marR="0" rtl="0" algn="ctr">
              <a:lnSpc>
                <a:spcPct val="100000"/>
              </a:lnSpc>
              <a:spcBef>
                <a:spcPts val="0"/>
              </a:spcBef>
              <a:spcAft>
                <a:spcPts val="0"/>
              </a:spcAft>
              <a:buClr>
                <a:srgbClr val="000000"/>
              </a:buClr>
              <a:buSzPts val="1200"/>
              <a:buFont typeface="Arial"/>
              <a:buNone/>
            </a:pPr>
            <a:r>
              <a:rPr b="0" i="0" lang="en-GB" sz="1200" u="none" cap="none" strike="noStrike">
                <a:solidFill>
                  <a:srgbClr val="106E71"/>
                </a:solidFill>
                <a:latin typeface="Calibri"/>
                <a:ea typeface="Calibri"/>
                <a:cs typeface="Calibri"/>
                <a:sym typeface="Calibri"/>
              </a:rPr>
              <a:t>After having read for a bit, she goes to bed</a:t>
            </a:r>
            <a:br>
              <a:rPr b="0" i="0" lang="en-GB" sz="1200" u="none" cap="none" strike="noStrike">
                <a:solidFill>
                  <a:srgbClr val="106E71"/>
                </a:solidFill>
                <a:latin typeface="Calibri"/>
                <a:ea typeface="Calibri"/>
                <a:cs typeface="Calibri"/>
                <a:sym typeface="Calibri"/>
              </a:rPr>
            </a:br>
            <a:endParaRPr b="0" i="0" sz="1200" u="none" cap="none" strike="noStrike">
              <a:solidFill>
                <a:srgbClr val="106E7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767676"/>
                </a:solidFill>
                <a:latin typeface="Calibri"/>
                <a:ea typeface="Calibri"/>
                <a:cs typeface="Calibri"/>
                <a:sym typeface="Calibri"/>
              </a:rPr>
              <a:t>After being in bed </a:t>
            </a:r>
            <a:br>
              <a:rPr b="0" i="0" lang="en-GB" sz="1100" u="none" cap="none" strike="noStrike">
                <a:solidFill>
                  <a:srgbClr val="767676"/>
                </a:solidFill>
                <a:latin typeface="Calibri"/>
                <a:ea typeface="Calibri"/>
                <a:cs typeface="Calibri"/>
                <a:sym typeface="Calibri"/>
              </a:rPr>
            </a:br>
            <a:r>
              <a:rPr b="0" i="0" lang="en-GB" sz="1100" u="none" cap="none" strike="noStrike">
                <a:solidFill>
                  <a:srgbClr val="767676"/>
                </a:solidFill>
                <a:latin typeface="Calibri"/>
                <a:ea typeface="Calibri"/>
                <a:cs typeface="Calibri"/>
                <a:sym typeface="Calibri"/>
              </a:rPr>
              <a:t>for 30 seconds, </a:t>
            </a:r>
            <a:br>
              <a:rPr b="0" i="0" lang="en-GB" sz="1100" u="none" cap="none" strike="noStrike">
                <a:solidFill>
                  <a:srgbClr val="767676"/>
                </a:solidFill>
                <a:latin typeface="Calibri"/>
                <a:ea typeface="Calibri"/>
                <a:cs typeface="Calibri"/>
                <a:sym typeface="Calibri"/>
              </a:rPr>
            </a:br>
            <a:r>
              <a:rPr b="0" i="0" lang="en-GB" sz="1100" u="none" cap="none" strike="noStrike">
                <a:solidFill>
                  <a:srgbClr val="767676"/>
                </a:solidFill>
                <a:latin typeface="Calibri"/>
                <a:ea typeface="Calibri"/>
                <a:cs typeface="Calibri"/>
                <a:sym typeface="Calibri"/>
              </a:rPr>
              <a:t>the light turns off.  </a:t>
            </a:r>
            <a:br>
              <a:rPr b="0" i="1" lang="en-GB" sz="1200" u="none" cap="none" strike="noStrike">
                <a:solidFill>
                  <a:srgbClr val="767676"/>
                </a:solidFill>
                <a:latin typeface="Calibri"/>
                <a:ea typeface="Calibri"/>
                <a:cs typeface="Calibri"/>
                <a:sym typeface="Calibri"/>
              </a:rPr>
            </a:br>
            <a:endParaRPr b="0" i="1" sz="1200" u="none" cap="none" strike="noStrike">
              <a:solidFill>
                <a:srgbClr val="767676"/>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050"/>
              <a:buFont typeface="Arial"/>
              <a:buNone/>
            </a:pPr>
            <a:r>
              <a:rPr b="1" i="0" lang="en-GB" sz="1050" u="none" cap="none" strike="noStrike">
                <a:solidFill>
                  <a:srgbClr val="106E71"/>
                </a:solidFill>
                <a:latin typeface="Calibri"/>
                <a:ea typeface="Calibri"/>
                <a:cs typeface="Calibri"/>
                <a:sym typeface="Calibri"/>
              </a:rPr>
              <a:t>NIGHT </a:t>
            </a:r>
            <a:br>
              <a:rPr b="1" i="0" lang="en-GB" sz="1050" u="none" cap="none" strike="noStrike">
                <a:solidFill>
                  <a:srgbClr val="106E71"/>
                </a:solidFill>
                <a:latin typeface="Calibri"/>
                <a:ea typeface="Calibri"/>
                <a:cs typeface="Calibri"/>
                <a:sym typeface="Calibri"/>
              </a:rPr>
            </a:br>
            <a:r>
              <a:rPr b="1" i="0" lang="en-GB" sz="1050" u="none" cap="none" strike="noStrike">
                <a:solidFill>
                  <a:srgbClr val="106E71"/>
                </a:solidFill>
                <a:latin typeface="Calibri"/>
                <a:ea typeface="Calibri"/>
                <a:cs typeface="Calibri"/>
                <a:sym typeface="Calibri"/>
              </a:rPr>
              <a:t>LIGHT</a:t>
            </a:r>
            <a:endParaRPr b="1" i="0" sz="1050" u="none" cap="none" strike="noStrike">
              <a:solidFill>
                <a:srgbClr val="106E71"/>
              </a:solidFill>
              <a:latin typeface="Calibri"/>
              <a:ea typeface="Calibri"/>
              <a:cs typeface="Calibri"/>
              <a:sym typeface="Calibri"/>
            </a:endParaRPr>
          </a:p>
        </p:txBody>
      </p:sp>
      <p:sp>
        <p:nvSpPr>
          <p:cNvPr id="706" name="Google Shape;706;p22"/>
          <p:cNvSpPr/>
          <p:nvPr/>
        </p:nvSpPr>
        <p:spPr>
          <a:xfrm>
            <a:off x="4430777" y="2876833"/>
            <a:ext cx="1682983" cy="1926593"/>
          </a:xfrm>
          <a:prstGeom prst="roundRect">
            <a:avLst>
              <a:gd fmla="val 7902" name="adj"/>
            </a:avLst>
          </a:prstGeom>
          <a:solidFill>
            <a:schemeClr val="lt1">
              <a:alpha val="47843"/>
            </a:schemeClr>
          </a:solidFill>
          <a:ln>
            <a:noFill/>
          </a:ln>
        </p:spPr>
        <p:txBody>
          <a:bodyPr anchorCtr="0" anchor="t" bIns="45700" lIns="91425" spcFirstLastPara="1" rIns="91425" wrap="square" tIns="144000">
            <a:noAutofit/>
          </a:bodyPr>
          <a:lstStyle/>
          <a:p>
            <a:pPr indent="0" lvl="0" marL="0" marR="0" rtl="0" algn="ctr">
              <a:lnSpc>
                <a:spcPct val="100000"/>
              </a:lnSpc>
              <a:spcBef>
                <a:spcPts val="0"/>
              </a:spcBef>
              <a:spcAft>
                <a:spcPts val="0"/>
              </a:spcAft>
              <a:buClr>
                <a:srgbClr val="000000"/>
              </a:buClr>
              <a:buSzPts val="1200"/>
              <a:buFont typeface="Arial"/>
              <a:buNone/>
            </a:pPr>
            <a:r>
              <a:rPr b="0" i="0" lang="en-GB" sz="1200" u="none" cap="none" strike="noStrike">
                <a:solidFill>
                  <a:srgbClr val="106E71"/>
                </a:solidFill>
                <a:latin typeface="Calibri"/>
                <a:ea typeface="Calibri"/>
                <a:cs typeface="Calibri"/>
                <a:sym typeface="Calibri"/>
              </a:rPr>
              <a:t>A nurse checks in on Mary at around 11 PM</a:t>
            </a:r>
            <a:br>
              <a:rPr b="0" i="0" lang="en-GB" sz="1200" u="none" cap="none" strike="noStrike">
                <a:solidFill>
                  <a:srgbClr val="106E71"/>
                </a:solidFill>
                <a:latin typeface="Calibri"/>
                <a:ea typeface="Calibri"/>
                <a:cs typeface="Calibri"/>
                <a:sym typeface="Calibri"/>
              </a:rPr>
            </a:br>
            <a:endParaRPr b="0" i="0" sz="1200" u="none" cap="none" strike="noStrike">
              <a:solidFill>
                <a:srgbClr val="106E7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767676"/>
                </a:solidFill>
                <a:latin typeface="Calibri"/>
                <a:ea typeface="Calibri"/>
                <a:cs typeface="Calibri"/>
                <a:sym typeface="Calibri"/>
              </a:rPr>
              <a:t>The lamp doesn’t </a:t>
            </a:r>
            <a:br>
              <a:rPr b="0" i="0" lang="en-GB" sz="1100" u="none" cap="none" strike="noStrike">
                <a:solidFill>
                  <a:srgbClr val="767676"/>
                </a:solidFill>
                <a:latin typeface="Calibri"/>
                <a:ea typeface="Calibri"/>
                <a:cs typeface="Calibri"/>
                <a:sym typeface="Calibri"/>
              </a:rPr>
            </a:br>
            <a:r>
              <a:rPr b="0" i="0" lang="en-GB" sz="1100" u="none" cap="none" strike="noStrike">
                <a:solidFill>
                  <a:srgbClr val="767676"/>
                </a:solidFill>
                <a:latin typeface="Calibri"/>
                <a:ea typeface="Calibri"/>
                <a:cs typeface="Calibri"/>
                <a:sym typeface="Calibri"/>
              </a:rPr>
              <a:t>turn on, as Mary is </a:t>
            </a:r>
            <a:br>
              <a:rPr b="0" i="0" lang="en-GB" sz="1100" u="none" cap="none" strike="noStrike">
                <a:solidFill>
                  <a:srgbClr val="767676"/>
                </a:solidFill>
                <a:latin typeface="Calibri"/>
                <a:ea typeface="Calibri"/>
                <a:cs typeface="Calibri"/>
                <a:sym typeface="Calibri"/>
              </a:rPr>
            </a:br>
            <a:r>
              <a:rPr b="0" i="0" lang="en-GB" sz="1100" u="none" cap="none" strike="noStrike">
                <a:solidFill>
                  <a:srgbClr val="767676"/>
                </a:solidFill>
                <a:latin typeface="Calibri"/>
                <a:ea typeface="Calibri"/>
                <a:cs typeface="Calibri"/>
                <a:sym typeface="Calibri"/>
              </a:rPr>
              <a:t>in bed, sleeping.</a:t>
            </a:r>
            <a:br>
              <a:rPr b="0" i="1" lang="en-GB" sz="1200" u="none" cap="none" strike="noStrike">
                <a:solidFill>
                  <a:srgbClr val="106E71"/>
                </a:solidFill>
                <a:latin typeface="Calibri"/>
                <a:ea typeface="Calibri"/>
                <a:cs typeface="Calibri"/>
                <a:sym typeface="Calibri"/>
              </a:rPr>
            </a:br>
            <a:endParaRPr b="0" i="1" sz="1200" u="none" cap="none" strike="noStrike">
              <a:solidFill>
                <a:srgbClr val="106E7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050"/>
              <a:buFont typeface="Arial"/>
              <a:buNone/>
            </a:pPr>
            <a:r>
              <a:rPr b="1" i="0" lang="en-GB" sz="1050" u="none" cap="none" strike="noStrike">
                <a:solidFill>
                  <a:srgbClr val="106E71"/>
                </a:solidFill>
                <a:latin typeface="Calibri"/>
                <a:ea typeface="Calibri"/>
                <a:cs typeface="Calibri"/>
                <a:sym typeface="Calibri"/>
              </a:rPr>
              <a:t>NIGHT </a:t>
            </a:r>
            <a:br>
              <a:rPr b="1" i="0" lang="en-GB" sz="1050" u="none" cap="none" strike="noStrike">
                <a:solidFill>
                  <a:srgbClr val="106E71"/>
                </a:solidFill>
                <a:latin typeface="Calibri"/>
                <a:ea typeface="Calibri"/>
                <a:cs typeface="Calibri"/>
                <a:sym typeface="Calibri"/>
              </a:rPr>
            </a:br>
            <a:r>
              <a:rPr b="1" i="0" lang="en-GB" sz="1050" u="none" cap="none" strike="noStrike">
                <a:solidFill>
                  <a:srgbClr val="106E71"/>
                </a:solidFill>
                <a:latin typeface="Calibri"/>
                <a:ea typeface="Calibri"/>
                <a:cs typeface="Calibri"/>
                <a:sym typeface="Calibri"/>
              </a:rPr>
              <a:t>LIGHT</a:t>
            </a:r>
            <a:endParaRPr b="1" i="0" sz="1050" u="none" cap="none" strike="noStrike">
              <a:solidFill>
                <a:srgbClr val="106E71"/>
              </a:solidFill>
              <a:latin typeface="Calibri"/>
              <a:ea typeface="Calibri"/>
              <a:cs typeface="Calibri"/>
              <a:sym typeface="Calibri"/>
            </a:endParaRPr>
          </a:p>
        </p:txBody>
      </p:sp>
      <p:sp>
        <p:nvSpPr>
          <p:cNvPr id="707" name="Google Shape;707;p22"/>
          <p:cNvSpPr/>
          <p:nvPr/>
        </p:nvSpPr>
        <p:spPr>
          <a:xfrm>
            <a:off x="6294268" y="3312899"/>
            <a:ext cx="1682982" cy="2336466"/>
          </a:xfrm>
          <a:prstGeom prst="roundRect">
            <a:avLst>
              <a:gd fmla="val 7902" name="adj"/>
            </a:avLst>
          </a:prstGeom>
          <a:solidFill>
            <a:schemeClr val="lt1">
              <a:alpha val="47843"/>
            </a:schemeClr>
          </a:solidFill>
          <a:ln>
            <a:noFill/>
          </a:ln>
        </p:spPr>
        <p:txBody>
          <a:bodyPr anchorCtr="0" anchor="t" bIns="45700" lIns="91425" spcFirstLastPara="1" rIns="91425" wrap="square" tIns="144000">
            <a:noAutofit/>
          </a:bodyPr>
          <a:lstStyle/>
          <a:p>
            <a:pPr indent="0" lvl="0" marL="0" marR="0" rtl="0" algn="ctr">
              <a:lnSpc>
                <a:spcPct val="100000"/>
              </a:lnSpc>
              <a:spcBef>
                <a:spcPts val="0"/>
              </a:spcBef>
              <a:spcAft>
                <a:spcPts val="0"/>
              </a:spcAft>
              <a:buClr>
                <a:srgbClr val="000000"/>
              </a:buClr>
              <a:buSzPts val="1200"/>
              <a:buFont typeface="Arial"/>
              <a:buNone/>
            </a:pPr>
            <a:r>
              <a:rPr b="0" i="0" lang="en-GB" sz="1200" u="none" cap="none" strike="noStrike">
                <a:solidFill>
                  <a:srgbClr val="106E71"/>
                </a:solidFill>
                <a:latin typeface="Calibri"/>
                <a:ea typeface="Calibri"/>
                <a:cs typeface="Calibri"/>
                <a:sym typeface="Calibri"/>
              </a:rPr>
              <a:t>After the nurse leaves, Mary wakes up and gets out of bed</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106E7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767676"/>
                </a:solidFill>
                <a:latin typeface="Calibri"/>
                <a:ea typeface="Calibri"/>
                <a:cs typeface="Calibri"/>
                <a:sym typeface="Calibri"/>
              </a:rPr>
              <a:t>The Nobi light shines softly when she sits up. Once out of bed, </a:t>
            </a:r>
            <a:br>
              <a:rPr b="0" i="0" lang="en-GB" sz="1100" u="none" cap="none" strike="noStrike">
                <a:solidFill>
                  <a:srgbClr val="767676"/>
                </a:solidFill>
                <a:latin typeface="Calibri"/>
                <a:ea typeface="Calibri"/>
                <a:cs typeface="Calibri"/>
                <a:sym typeface="Calibri"/>
              </a:rPr>
            </a:br>
            <a:r>
              <a:rPr b="0" i="0" lang="en-GB" sz="1100" u="none" cap="none" strike="noStrike">
                <a:solidFill>
                  <a:srgbClr val="767676"/>
                </a:solidFill>
                <a:latin typeface="Calibri"/>
                <a:ea typeface="Calibri"/>
                <a:cs typeface="Calibri"/>
                <a:sym typeface="Calibri"/>
              </a:rPr>
              <a:t>it fully ignites.</a:t>
            </a:r>
            <a:br>
              <a:rPr b="0" i="1" lang="en-GB" sz="1200" u="none" cap="none" strike="noStrike">
                <a:solidFill>
                  <a:srgbClr val="767676"/>
                </a:solidFill>
                <a:latin typeface="Calibri"/>
                <a:ea typeface="Calibri"/>
                <a:cs typeface="Calibri"/>
                <a:sym typeface="Calibri"/>
              </a:rPr>
            </a:br>
            <a:endParaRPr b="0" i="1" sz="1200" u="none" cap="none" strike="noStrike">
              <a:solidFill>
                <a:srgbClr val="767676"/>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050"/>
              <a:buFont typeface="Arial"/>
              <a:buNone/>
            </a:pPr>
            <a:r>
              <a:rPr b="1" i="0" lang="en-GB" sz="1050" u="none" cap="none" strike="noStrike">
                <a:solidFill>
                  <a:srgbClr val="106E71"/>
                </a:solidFill>
                <a:latin typeface="Calibri"/>
                <a:ea typeface="Calibri"/>
                <a:cs typeface="Calibri"/>
                <a:sym typeface="Calibri"/>
              </a:rPr>
              <a:t>NIGHT </a:t>
            </a:r>
            <a:br>
              <a:rPr b="1" i="0" lang="en-GB" sz="1050" u="none" cap="none" strike="noStrike">
                <a:solidFill>
                  <a:srgbClr val="106E71"/>
                </a:solidFill>
                <a:latin typeface="Calibri"/>
                <a:ea typeface="Calibri"/>
                <a:cs typeface="Calibri"/>
                <a:sym typeface="Calibri"/>
              </a:rPr>
            </a:br>
            <a:r>
              <a:rPr b="1" i="0" lang="en-GB" sz="1050" u="none" cap="none" strike="noStrike">
                <a:solidFill>
                  <a:srgbClr val="106E71"/>
                </a:solidFill>
                <a:latin typeface="Calibri"/>
                <a:ea typeface="Calibri"/>
                <a:cs typeface="Calibri"/>
                <a:sym typeface="Calibri"/>
              </a:rPr>
              <a:t>LIGHT</a:t>
            </a:r>
            <a:endParaRPr b="1" i="0" sz="1050" u="none" cap="none" strike="noStrike">
              <a:solidFill>
                <a:srgbClr val="106E71"/>
              </a:solidFill>
              <a:latin typeface="Calibri"/>
              <a:ea typeface="Calibri"/>
              <a:cs typeface="Calibri"/>
              <a:sym typeface="Calibri"/>
            </a:endParaRPr>
          </a:p>
        </p:txBody>
      </p:sp>
      <p:sp>
        <p:nvSpPr>
          <p:cNvPr id="708" name="Google Shape;708;p22"/>
          <p:cNvSpPr/>
          <p:nvPr/>
        </p:nvSpPr>
        <p:spPr>
          <a:xfrm>
            <a:off x="8157758" y="3733266"/>
            <a:ext cx="1615172" cy="2177498"/>
          </a:xfrm>
          <a:prstGeom prst="roundRect">
            <a:avLst>
              <a:gd fmla="val 7902" name="adj"/>
            </a:avLst>
          </a:prstGeom>
          <a:solidFill>
            <a:schemeClr val="lt1">
              <a:alpha val="47843"/>
            </a:schemeClr>
          </a:solidFill>
          <a:ln>
            <a:noFill/>
          </a:ln>
        </p:spPr>
        <p:txBody>
          <a:bodyPr anchorCtr="0" anchor="t" bIns="45700" lIns="91425" spcFirstLastPara="1" rIns="91425" wrap="square" tIns="144000">
            <a:noAutofit/>
          </a:bodyPr>
          <a:lstStyle/>
          <a:p>
            <a:pPr indent="0" lvl="0" marL="0" marR="0" rtl="0" algn="ctr">
              <a:lnSpc>
                <a:spcPct val="100000"/>
              </a:lnSpc>
              <a:spcBef>
                <a:spcPts val="0"/>
              </a:spcBef>
              <a:spcAft>
                <a:spcPts val="0"/>
              </a:spcAft>
              <a:buClr>
                <a:srgbClr val="000000"/>
              </a:buClr>
              <a:buSzPts val="1200"/>
              <a:buFont typeface="Arial"/>
              <a:buNone/>
            </a:pPr>
            <a:r>
              <a:rPr b="0" i="0" lang="en-GB" sz="1200" u="none" cap="none" strike="noStrike">
                <a:solidFill>
                  <a:srgbClr val="106E71"/>
                </a:solidFill>
                <a:latin typeface="Calibri"/>
                <a:ea typeface="Calibri"/>
                <a:cs typeface="Calibri"/>
                <a:sym typeface="Calibri"/>
              </a:rPr>
              <a:t>Mary goes to the bathroom for a glass of water</a:t>
            </a:r>
            <a:br>
              <a:rPr b="0" i="0" lang="en-GB" sz="1200" u="none" cap="none" strike="noStrike">
                <a:solidFill>
                  <a:srgbClr val="106E71"/>
                </a:solidFill>
                <a:latin typeface="Calibri"/>
                <a:ea typeface="Calibri"/>
                <a:cs typeface="Calibri"/>
                <a:sym typeface="Calibri"/>
              </a:rPr>
            </a:br>
            <a:endParaRPr b="0" i="0" sz="1200" u="none" cap="none" strike="noStrike">
              <a:solidFill>
                <a:srgbClr val="106E7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767676"/>
                </a:solidFill>
                <a:latin typeface="Calibri"/>
                <a:ea typeface="Calibri"/>
                <a:cs typeface="Calibri"/>
                <a:sym typeface="Calibri"/>
              </a:rPr>
              <a:t>The Nobi light turns </a:t>
            </a:r>
            <a:br>
              <a:rPr b="0" i="0" lang="en-GB" sz="1100" u="none" cap="none" strike="noStrike">
                <a:solidFill>
                  <a:srgbClr val="767676"/>
                </a:solidFill>
                <a:latin typeface="Calibri"/>
                <a:ea typeface="Calibri"/>
                <a:cs typeface="Calibri"/>
                <a:sym typeface="Calibri"/>
              </a:rPr>
            </a:br>
            <a:r>
              <a:rPr b="0" i="0" lang="en-GB" sz="1100" u="none" cap="none" strike="noStrike">
                <a:solidFill>
                  <a:srgbClr val="767676"/>
                </a:solidFill>
                <a:latin typeface="Calibri"/>
                <a:ea typeface="Calibri"/>
                <a:cs typeface="Calibri"/>
                <a:sym typeface="Calibri"/>
              </a:rPr>
              <a:t>on when she enters </a:t>
            </a:r>
            <a:br>
              <a:rPr b="0" i="0" lang="en-GB" sz="1100" u="none" cap="none" strike="noStrike">
                <a:solidFill>
                  <a:srgbClr val="767676"/>
                </a:solidFill>
                <a:latin typeface="Calibri"/>
                <a:ea typeface="Calibri"/>
                <a:cs typeface="Calibri"/>
                <a:sym typeface="Calibri"/>
              </a:rPr>
            </a:br>
            <a:r>
              <a:rPr b="0" i="0" lang="en-GB" sz="1100" u="none" cap="none" strike="noStrike">
                <a:solidFill>
                  <a:srgbClr val="767676"/>
                </a:solidFill>
                <a:latin typeface="Calibri"/>
                <a:ea typeface="Calibri"/>
                <a:cs typeface="Calibri"/>
                <a:sym typeface="Calibri"/>
              </a:rPr>
              <a:t>her bathroom. </a:t>
            </a:r>
            <a:br>
              <a:rPr b="0" i="1" lang="en-GB" sz="1200" u="none" cap="none" strike="noStrike">
                <a:solidFill>
                  <a:srgbClr val="767676"/>
                </a:solidFill>
                <a:latin typeface="Calibri"/>
                <a:ea typeface="Calibri"/>
                <a:cs typeface="Calibri"/>
                <a:sym typeface="Calibri"/>
              </a:rPr>
            </a:br>
            <a:endParaRPr b="0" i="1" sz="1200" u="none" cap="none" strike="noStrike">
              <a:solidFill>
                <a:srgbClr val="767676"/>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050"/>
              <a:buFont typeface="Arial"/>
              <a:buNone/>
            </a:pPr>
            <a:r>
              <a:rPr b="1" i="0" lang="en-GB" sz="1050" u="none" cap="none" strike="noStrike">
                <a:solidFill>
                  <a:srgbClr val="106E71"/>
                </a:solidFill>
                <a:latin typeface="Calibri"/>
                <a:ea typeface="Calibri"/>
                <a:cs typeface="Calibri"/>
                <a:sym typeface="Calibri"/>
              </a:rPr>
              <a:t>AUTOMATIC </a:t>
            </a:r>
            <a:br>
              <a:rPr b="1" i="0" lang="en-GB" sz="1050" u="none" cap="none" strike="noStrike">
                <a:solidFill>
                  <a:srgbClr val="106E71"/>
                </a:solidFill>
                <a:latin typeface="Calibri"/>
                <a:ea typeface="Calibri"/>
                <a:cs typeface="Calibri"/>
                <a:sym typeface="Calibri"/>
              </a:rPr>
            </a:br>
            <a:r>
              <a:rPr b="1" i="0" lang="en-GB" sz="1050" u="none" cap="none" strike="noStrike">
                <a:solidFill>
                  <a:srgbClr val="106E71"/>
                </a:solidFill>
                <a:latin typeface="Calibri"/>
                <a:ea typeface="Calibri"/>
                <a:cs typeface="Calibri"/>
                <a:sym typeface="Calibri"/>
              </a:rPr>
              <a:t>LIGHTING</a:t>
            </a:r>
            <a:endParaRPr b="1" i="0" sz="1050" u="none" cap="none" strike="noStrike">
              <a:solidFill>
                <a:srgbClr val="106E71"/>
              </a:solidFill>
              <a:latin typeface="Calibri"/>
              <a:ea typeface="Calibri"/>
              <a:cs typeface="Calibri"/>
              <a:sym typeface="Calibri"/>
            </a:endParaRPr>
          </a:p>
        </p:txBody>
      </p:sp>
      <p:sp>
        <p:nvSpPr>
          <p:cNvPr id="709" name="Google Shape;709;p22"/>
          <p:cNvSpPr/>
          <p:nvPr/>
        </p:nvSpPr>
        <p:spPr>
          <a:xfrm>
            <a:off x="9953437" y="4172591"/>
            <a:ext cx="1682982" cy="1958650"/>
          </a:xfrm>
          <a:prstGeom prst="roundRect">
            <a:avLst>
              <a:gd fmla="val 7902" name="adj"/>
            </a:avLst>
          </a:prstGeom>
          <a:solidFill>
            <a:schemeClr val="lt1">
              <a:alpha val="47843"/>
            </a:schemeClr>
          </a:solidFill>
          <a:ln>
            <a:noFill/>
          </a:ln>
        </p:spPr>
        <p:txBody>
          <a:bodyPr anchorCtr="0" anchor="t" bIns="45700" lIns="91425" spcFirstLastPara="1" rIns="91425" wrap="square" tIns="144000">
            <a:noAutofit/>
          </a:bodyPr>
          <a:lstStyle/>
          <a:p>
            <a:pPr indent="0" lvl="0" marL="0" marR="0" rtl="0" algn="ctr">
              <a:lnSpc>
                <a:spcPct val="100000"/>
              </a:lnSpc>
              <a:spcBef>
                <a:spcPts val="0"/>
              </a:spcBef>
              <a:spcAft>
                <a:spcPts val="0"/>
              </a:spcAft>
              <a:buClr>
                <a:srgbClr val="000000"/>
              </a:buClr>
              <a:buSzPts val="1200"/>
              <a:buFont typeface="Arial"/>
              <a:buNone/>
            </a:pPr>
            <a:r>
              <a:rPr b="0" i="0" lang="en-GB" sz="1200" u="none" cap="none" strike="noStrike">
                <a:solidFill>
                  <a:srgbClr val="106E71"/>
                </a:solidFill>
                <a:latin typeface="Calibri"/>
                <a:ea typeface="Calibri"/>
                <a:cs typeface="Calibri"/>
                <a:sym typeface="Calibri"/>
              </a:rPr>
              <a:t>After having drank a bit, she returns to bed</a:t>
            </a:r>
            <a:br>
              <a:rPr b="0" i="0" lang="en-GB" sz="1200" u="none" cap="none" strike="noStrike">
                <a:solidFill>
                  <a:srgbClr val="106E71"/>
                </a:solidFill>
                <a:latin typeface="Calibri"/>
                <a:ea typeface="Calibri"/>
                <a:cs typeface="Calibri"/>
                <a:sym typeface="Calibri"/>
              </a:rPr>
            </a:br>
            <a:endParaRPr b="0" i="0" sz="1200" u="none" cap="none" strike="noStrike">
              <a:solidFill>
                <a:srgbClr val="106E7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767676"/>
                </a:solidFill>
                <a:latin typeface="Calibri"/>
                <a:ea typeface="Calibri"/>
                <a:cs typeface="Calibri"/>
                <a:sym typeface="Calibri"/>
              </a:rPr>
              <a:t>The light goes out </a:t>
            </a:r>
            <a:br>
              <a:rPr b="0" i="0" lang="en-GB" sz="1100" u="none" cap="none" strike="noStrike">
                <a:solidFill>
                  <a:srgbClr val="767676"/>
                </a:solidFill>
                <a:latin typeface="Calibri"/>
                <a:ea typeface="Calibri"/>
                <a:cs typeface="Calibri"/>
                <a:sym typeface="Calibri"/>
              </a:rPr>
            </a:br>
            <a:r>
              <a:rPr b="0" i="0" lang="en-GB" sz="1100" u="none" cap="none" strike="noStrike">
                <a:solidFill>
                  <a:srgbClr val="767676"/>
                </a:solidFill>
                <a:latin typeface="Calibri"/>
                <a:ea typeface="Calibri"/>
                <a:cs typeface="Calibri"/>
                <a:sym typeface="Calibri"/>
              </a:rPr>
              <a:t>again, so Mary can </a:t>
            </a:r>
            <a:br>
              <a:rPr b="0" i="0" lang="en-GB" sz="1100" u="none" cap="none" strike="noStrike">
                <a:solidFill>
                  <a:srgbClr val="767676"/>
                </a:solidFill>
                <a:latin typeface="Calibri"/>
                <a:ea typeface="Calibri"/>
                <a:cs typeface="Calibri"/>
                <a:sym typeface="Calibri"/>
              </a:rPr>
            </a:br>
            <a:r>
              <a:rPr b="0" i="0" lang="en-GB" sz="1100" u="none" cap="none" strike="noStrike">
                <a:solidFill>
                  <a:srgbClr val="767676"/>
                </a:solidFill>
                <a:latin typeface="Calibri"/>
                <a:ea typeface="Calibri"/>
                <a:cs typeface="Calibri"/>
                <a:sym typeface="Calibri"/>
              </a:rPr>
              <a:t>go back to sleep</a:t>
            </a:r>
            <a:br>
              <a:rPr b="0" i="0" lang="en-GB" sz="1100" u="none" cap="none" strike="noStrike">
                <a:solidFill>
                  <a:srgbClr val="767676"/>
                </a:solidFill>
                <a:latin typeface="Calibri"/>
                <a:ea typeface="Calibri"/>
                <a:cs typeface="Calibri"/>
                <a:sym typeface="Calibri"/>
              </a:rPr>
            </a:br>
            <a:endParaRPr b="0" i="1" sz="1100" u="none" cap="none" strike="noStrike">
              <a:solidFill>
                <a:srgbClr val="767676"/>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050"/>
              <a:buFont typeface="Arial"/>
              <a:buNone/>
            </a:pPr>
            <a:r>
              <a:rPr b="1" i="0" lang="en-GB" sz="1050" u="none" cap="none" strike="noStrike">
                <a:solidFill>
                  <a:srgbClr val="106E71"/>
                </a:solidFill>
                <a:latin typeface="Calibri"/>
                <a:ea typeface="Calibri"/>
                <a:cs typeface="Calibri"/>
                <a:sym typeface="Calibri"/>
              </a:rPr>
              <a:t>NIGHT </a:t>
            </a:r>
            <a:br>
              <a:rPr b="1" i="0" lang="en-GB" sz="1050" u="none" cap="none" strike="noStrike">
                <a:solidFill>
                  <a:srgbClr val="106E71"/>
                </a:solidFill>
                <a:latin typeface="Calibri"/>
                <a:ea typeface="Calibri"/>
                <a:cs typeface="Calibri"/>
                <a:sym typeface="Calibri"/>
              </a:rPr>
            </a:br>
            <a:r>
              <a:rPr b="1" i="0" lang="en-GB" sz="1050" u="none" cap="none" strike="noStrike">
                <a:solidFill>
                  <a:srgbClr val="106E71"/>
                </a:solidFill>
                <a:latin typeface="Calibri"/>
                <a:ea typeface="Calibri"/>
                <a:cs typeface="Calibri"/>
                <a:sym typeface="Calibri"/>
              </a:rPr>
              <a:t>LIGHT</a:t>
            </a:r>
            <a:endParaRPr b="1" i="0" sz="1050" u="none" cap="none" strike="noStrike">
              <a:solidFill>
                <a:srgbClr val="106E71"/>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3" name="Shape 713"/>
        <p:cNvGrpSpPr/>
        <p:nvPr/>
      </p:nvGrpSpPr>
      <p:grpSpPr>
        <a:xfrm>
          <a:off x="0" y="0"/>
          <a:ext cx="0" cy="0"/>
          <a:chOff x="0" y="0"/>
          <a:chExt cx="0" cy="0"/>
        </a:xfrm>
      </p:grpSpPr>
      <p:sp>
        <p:nvSpPr>
          <p:cNvPr id="714" name="Google Shape;714;p23"/>
          <p:cNvSpPr/>
          <p:nvPr/>
        </p:nvSpPr>
        <p:spPr>
          <a:xfrm>
            <a:off x="3076" y="0"/>
            <a:ext cx="8829228" cy="6858000"/>
          </a:xfrm>
          <a:prstGeom prst="rect">
            <a:avLst/>
          </a:prstGeom>
          <a:gradFill>
            <a:gsLst>
              <a:gs pos="0">
                <a:srgbClr val="D2D9C8">
                  <a:alpha val="21960"/>
                </a:srgbClr>
              </a:gs>
              <a:gs pos="29000">
                <a:srgbClr val="D2D9C8">
                  <a:alpha val="21960"/>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15" name="Google Shape;715;p23"/>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3. Fall Prevention</a:t>
            </a:r>
            <a:endParaRPr b="0" i="0" sz="1400" u="none" cap="none" strike="noStrike">
              <a:solidFill>
                <a:srgbClr val="000000"/>
              </a:solidFill>
              <a:latin typeface="Arial"/>
              <a:ea typeface="Arial"/>
              <a:cs typeface="Arial"/>
              <a:sym typeface="Arial"/>
            </a:endParaRPr>
          </a:p>
        </p:txBody>
      </p:sp>
      <p:sp>
        <p:nvSpPr>
          <p:cNvPr id="716" name="Google Shape;716;p23"/>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Monitoring functions</a:t>
            </a:r>
            <a:endParaRPr b="1" i="0" sz="2700" u="none" cap="none" strike="noStrike">
              <a:solidFill>
                <a:schemeClr val="accent1"/>
              </a:solidFill>
              <a:latin typeface="Calibri"/>
              <a:ea typeface="Calibri"/>
              <a:cs typeface="Calibri"/>
              <a:sym typeface="Calibri"/>
            </a:endParaRPr>
          </a:p>
        </p:txBody>
      </p:sp>
      <p:sp>
        <p:nvSpPr>
          <p:cNvPr id="717" name="Google Shape;717;p23"/>
          <p:cNvSpPr txBox="1"/>
          <p:nvPr/>
        </p:nvSpPr>
        <p:spPr>
          <a:xfrm>
            <a:off x="292330" y="2162390"/>
            <a:ext cx="8206654"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2000"/>
              <a:buFont typeface="Calibri"/>
              <a:buNone/>
            </a:pPr>
            <a:r>
              <a:rPr b="1" i="0" lang="en-GB" sz="2000" u="none" cap="none" strike="noStrike">
                <a:solidFill>
                  <a:schemeClr val="accent1"/>
                </a:solidFill>
                <a:latin typeface="Calibri"/>
                <a:ea typeface="Calibri"/>
                <a:cs typeface="Calibri"/>
                <a:sym typeface="Calibri"/>
              </a:rPr>
              <a:t>When your resident is in a position with </a:t>
            </a:r>
            <a:br>
              <a:rPr b="1" i="0" lang="en-GB" sz="2000" u="none" cap="none" strike="noStrike">
                <a:solidFill>
                  <a:schemeClr val="accent1"/>
                </a:solidFill>
                <a:latin typeface="Calibri"/>
                <a:ea typeface="Calibri"/>
                <a:cs typeface="Calibri"/>
                <a:sym typeface="Calibri"/>
              </a:rPr>
            </a:br>
            <a:r>
              <a:rPr b="1" i="0" lang="en-GB" sz="2000" u="none" cap="none" strike="noStrike">
                <a:solidFill>
                  <a:schemeClr val="accent1"/>
                </a:solidFill>
                <a:latin typeface="Calibri"/>
                <a:ea typeface="Calibri"/>
                <a:cs typeface="Calibri"/>
                <a:sym typeface="Calibri"/>
              </a:rPr>
              <a:t>a high fall risk, Nobi can notify you.</a:t>
            </a:r>
            <a:endParaRPr b="0" i="0" sz="1400" u="none" cap="none" strike="noStrike">
              <a:solidFill>
                <a:srgbClr val="000000"/>
              </a:solidFill>
              <a:latin typeface="Arial"/>
              <a:ea typeface="Arial"/>
              <a:cs typeface="Arial"/>
              <a:sym typeface="Arial"/>
            </a:endParaRPr>
          </a:p>
        </p:txBody>
      </p:sp>
      <p:sp>
        <p:nvSpPr>
          <p:cNvPr id="718" name="Google Shape;718;p23"/>
          <p:cNvSpPr/>
          <p:nvPr/>
        </p:nvSpPr>
        <p:spPr>
          <a:xfrm>
            <a:off x="8832304" y="0"/>
            <a:ext cx="3359696" cy="6858000"/>
          </a:xfrm>
          <a:prstGeom prst="rect">
            <a:avLst/>
          </a:prstGeom>
          <a:blipFill rotWithShape="1">
            <a:blip r:embed="rId3">
              <a:alphaModFix/>
            </a:blip>
            <a:stretch>
              <a:fillRect b="0" l="-5182" r="-13418" t="0"/>
            </a:stretch>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19" name="Google Shape;719;p23"/>
          <p:cNvSpPr/>
          <p:nvPr/>
        </p:nvSpPr>
        <p:spPr>
          <a:xfrm>
            <a:off x="4510413" y="3988750"/>
            <a:ext cx="1824000" cy="1086600"/>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20" name="Google Shape;720;p23"/>
          <p:cNvSpPr/>
          <p:nvPr/>
        </p:nvSpPr>
        <p:spPr>
          <a:xfrm>
            <a:off x="4510424" y="5215650"/>
            <a:ext cx="1824000" cy="1086600"/>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21" name="Google Shape;721;p23"/>
          <p:cNvSpPr/>
          <p:nvPr/>
        </p:nvSpPr>
        <p:spPr>
          <a:xfrm>
            <a:off x="2397875" y="3988750"/>
            <a:ext cx="1824000" cy="1086600"/>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22" name="Google Shape;722;p23"/>
          <p:cNvSpPr txBox="1"/>
          <p:nvPr/>
        </p:nvSpPr>
        <p:spPr>
          <a:xfrm>
            <a:off x="292330" y="3391426"/>
            <a:ext cx="8206654"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These monitoring functions are available:</a:t>
            </a:r>
            <a:endParaRPr b="0" i="0" sz="1400" u="none" cap="none" strike="noStrike">
              <a:solidFill>
                <a:srgbClr val="000000"/>
              </a:solidFill>
              <a:latin typeface="Arial"/>
              <a:ea typeface="Arial"/>
              <a:cs typeface="Arial"/>
              <a:sym typeface="Arial"/>
            </a:endParaRPr>
          </a:p>
        </p:txBody>
      </p:sp>
      <p:sp>
        <p:nvSpPr>
          <p:cNvPr id="723" name="Google Shape;723;p23"/>
          <p:cNvSpPr txBox="1"/>
          <p:nvPr/>
        </p:nvSpPr>
        <p:spPr>
          <a:xfrm>
            <a:off x="2515469" y="4311494"/>
            <a:ext cx="1588800" cy="7176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Resident is sitting on </a:t>
            </a:r>
            <a:r>
              <a:rPr b="0" i="0" lang="en-GB" sz="14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16"/>
                  </a:ext>
                </a:extLst>
              </a:rPr>
              <a:t>the</a:t>
            </a:r>
            <a:r>
              <a:rPr b="0" i="0" lang="en-GB" sz="1400" u="none" cap="none" strike="noStrike">
                <a:solidFill>
                  <a:schemeClr val="accent1"/>
                </a:solidFill>
                <a:latin typeface="Calibri"/>
                <a:ea typeface="Calibri"/>
                <a:cs typeface="Calibri"/>
                <a:sym typeface="Calibri"/>
              </a:rPr>
              <a:t> bed</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929597"/>
              </a:buClr>
              <a:buSzPts val="1050"/>
              <a:buFont typeface="Calibri"/>
              <a:buNone/>
            </a:pPr>
            <a:r>
              <a:rPr b="0" i="0" lang="en-GB" sz="1050" u="none" cap="none" strike="noStrike">
                <a:solidFill>
                  <a:srgbClr val="929597"/>
                </a:solidFill>
                <a:latin typeface="Calibri"/>
                <a:ea typeface="Calibri"/>
                <a:cs typeface="Calibri"/>
                <a:sym typeface="Calibri"/>
              </a:rPr>
              <a:t>(for xx minutes)</a:t>
            </a:r>
            <a:endParaRPr b="0" i="0" sz="1400" u="none" cap="none" strike="noStrike">
              <a:solidFill>
                <a:srgbClr val="000000"/>
              </a:solidFill>
              <a:latin typeface="Arial"/>
              <a:ea typeface="Arial"/>
              <a:cs typeface="Arial"/>
              <a:sym typeface="Arial"/>
            </a:endParaRPr>
          </a:p>
        </p:txBody>
      </p:sp>
      <p:sp>
        <p:nvSpPr>
          <p:cNvPr id="724" name="Google Shape;724;p23"/>
          <p:cNvSpPr txBox="1"/>
          <p:nvPr/>
        </p:nvSpPr>
        <p:spPr>
          <a:xfrm>
            <a:off x="4628015" y="4311351"/>
            <a:ext cx="1588800" cy="7179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Resident is out of </a:t>
            </a:r>
            <a:r>
              <a:rPr b="0" i="0" lang="en-GB" sz="14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17"/>
                  </a:ext>
                </a:extLst>
              </a:rPr>
              <a:t>bed</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929597"/>
              </a:buClr>
              <a:buSzPts val="1050"/>
              <a:buFont typeface="Calibri"/>
              <a:buNone/>
            </a:pPr>
            <a:r>
              <a:rPr b="0" i="0" lang="en-GB" sz="1050" u="none" cap="none" strike="noStrike">
                <a:solidFill>
                  <a:srgbClr val="929597"/>
                </a:solidFill>
                <a:latin typeface="Calibri"/>
                <a:ea typeface="Calibri"/>
                <a:cs typeface="Calibri"/>
                <a:sym typeface="Calibri"/>
              </a:rPr>
              <a:t>(for xx minutes)</a:t>
            </a:r>
            <a:endParaRPr b="0" i="0" sz="1400" u="none" cap="none" strike="noStrike">
              <a:solidFill>
                <a:srgbClr val="000000"/>
              </a:solidFill>
              <a:latin typeface="Arial"/>
              <a:ea typeface="Arial"/>
              <a:cs typeface="Arial"/>
              <a:sym typeface="Arial"/>
            </a:endParaRPr>
          </a:p>
        </p:txBody>
      </p:sp>
      <p:sp>
        <p:nvSpPr>
          <p:cNvPr id="725" name="Google Shape;725;p23"/>
          <p:cNvSpPr txBox="1"/>
          <p:nvPr/>
        </p:nvSpPr>
        <p:spPr>
          <a:xfrm>
            <a:off x="4621021" y="5538416"/>
            <a:ext cx="1589100" cy="7179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No person detected</a:t>
            </a:r>
            <a:endParaRPr b="0" i="0" sz="1400" u="none" cap="none" strike="noStrike">
              <a:solidFill>
                <a:srgbClr val="000000"/>
              </a:solidFill>
              <a:latin typeface="Arial"/>
              <a:ea typeface="Arial"/>
              <a:cs typeface="Arial"/>
              <a:sym typeface="Arial"/>
            </a:endParaRPr>
          </a:p>
        </p:txBody>
      </p:sp>
      <p:pic>
        <p:nvPicPr>
          <p:cNvPr id="726" name="Google Shape;726;p23"/>
          <p:cNvPicPr preferRelativeResize="0"/>
          <p:nvPr/>
        </p:nvPicPr>
        <p:blipFill rotWithShape="1">
          <a:blip r:embed="rId4">
            <a:alphaModFix/>
          </a:blip>
          <a:srcRect b="0" l="0" r="0" t="0"/>
          <a:stretch/>
        </p:blipFill>
        <p:spPr>
          <a:xfrm>
            <a:off x="3166982" y="4091031"/>
            <a:ext cx="285656" cy="278331"/>
          </a:xfrm>
          <a:prstGeom prst="rect">
            <a:avLst/>
          </a:prstGeom>
          <a:noFill/>
          <a:ln>
            <a:noFill/>
          </a:ln>
        </p:spPr>
      </p:pic>
      <p:pic>
        <p:nvPicPr>
          <p:cNvPr id="727" name="Google Shape;727;p23"/>
          <p:cNvPicPr preferRelativeResize="0"/>
          <p:nvPr/>
        </p:nvPicPr>
        <p:blipFill rotWithShape="1">
          <a:blip r:embed="rId4">
            <a:alphaModFix/>
          </a:blip>
          <a:srcRect b="0" l="0" r="0" t="0"/>
          <a:stretch/>
        </p:blipFill>
        <p:spPr>
          <a:xfrm>
            <a:off x="5279584" y="4073361"/>
            <a:ext cx="285681" cy="278388"/>
          </a:xfrm>
          <a:prstGeom prst="rect">
            <a:avLst/>
          </a:prstGeom>
          <a:noFill/>
          <a:ln>
            <a:noFill/>
          </a:ln>
        </p:spPr>
      </p:pic>
      <p:pic>
        <p:nvPicPr>
          <p:cNvPr id="728" name="Google Shape;728;p23"/>
          <p:cNvPicPr preferRelativeResize="0"/>
          <p:nvPr/>
        </p:nvPicPr>
        <p:blipFill rotWithShape="1">
          <a:blip r:embed="rId4">
            <a:alphaModFix/>
          </a:blip>
          <a:srcRect b="0" l="0" r="0" t="0"/>
          <a:stretch/>
        </p:blipFill>
        <p:spPr>
          <a:xfrm>
            <a:off x="5272713" y="5317938"/>
            <a:ext cx="285700" cy="278356"/>
          </a:xfrm>
          <a:prstGeom prst="rect">
            <a:avLst/>
          </a:prstGeom>
          <a:noFill/>
          <a:ln>
            <a:noFill/>
          </a:ln>
        </p:spPr>
      </p:pic>
      <p:sp>
        <p:nvSpPr>
          <p:cNvPr id="729" name="Google Shape;729;p23"/>
          <p:cNvSpPr txBox="1"/>
          <p:nvPr/>
        </p:nvSpPr>
        <p:spPr>
          <a:xfrm>
            <a:off x="750124" y="1281573"/>
            <a:ext cx="8203578"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7F7F7F"/>
              </a:buClr>
              <a:buSzPts val="1200"/>
              <a:buFont typeface="Calibri"/>
              <a:buNone/>
            </a:pPr>
            <a:r>
              <a:rPr b="0" i="0" lang="en-GB" sz="1200" u="none" cap="none" strike="noStrike">
                <a:solidFill>
                  <a:srgbClr val="7F7F7F"/>
                </a:solidFill>
                <a:latin typeface="Calibri"/>
                <a:ea typeface="Calibri"/>
                <a:cs typeface="Calibri"/>
                <a:sym typeface="Calibri"/>
              </a:rPr>
              <a:t>Automatic lighting | Night light |  </a:t>
            </a:r>
            <a:r>
              <a:rPr b="1" i="0" lang="en-GB" sz="1200" u="none" cap="none" strike="noStrike">
                <a:solidFill>
                  <a:schemeClr val="accent1"/>
                </a:solidFill>
                <a:latin typeface="Calibri"/>
                <a:ea typeface="Calibri"/>
                <a:cs typeface="Calibri"/>
                <a:sym typeface="Calibri"/>
              </a:rPr>
              <a:t>Monitoring functions </a:t>
            </a:r>
            <a:r>
              <a:rPr b="0" i="0" lang="en-GB" sz="1200" u="none" cap="none" strike="noStrike">
                <a:solidFill>
                  <a:srgbClr val="7F7F7F"/>
                </a:solidFill>
                <a:latin typeface="Calibri"/>
                <a:ea typeface="Calibri"/>
                <a:cs typeface="Calibri"/>
                <a:sym typeface="Calibri"/>
              </a:rPr>
              <a:t>| Fall analysis </a:t>
            </a:r>
            <a:endParaRPr b="0" i="0" sz="1400" u="none" cap="none" strike="noStrike">
              <a:solidFill>
                <a:srgbClr val="000000"/>
              </a:solidFill>
              <a:latin typeface="Arial"/>
              <a:ea typeface="Arial"/>
              <a:cs typeface="Arial"/>
              <a:sym typeface="Arial"/>
            </a:endParaRPr>
          </a:p>
        </p:txBody>
      </p:sp>
      <p:sp>
        <p:nvSpPr>
          <p:cNvPr id="730" name="Google Shape;730;p23"/>
          <p:cNvSpPr/>
          <p:nvPr/>
        </p:nvSpPr>
        <p:spPr>
          <a:xfrm>
            <a:off x="2397812" y="5215650"/>
            <a:ext cx="1824000" cy="1086600"/>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31" name="Google Shape;731;p23"/>
          <p:cNvSpPr txBox="1"/>
          <p:nvPr/>
        </p:nvSpPr>
        <p:spPr>
          <a:xfrm>
            <a:off x="2508409" y="5538416"/>
            <a:ext cx="1589100" cy="7179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Resident is in </a:t>
            </a:r>
            <a:r>
              <a:rPr b="0" i="0" lang="en-GB" sz="14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18"/>
                  </a:ext>
                </a:extLst>
              </a:rPr>
              <a:t>bathroom</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929597"/>
              </a:buClr>
              <a:buSzPts val="1050"/>
              <a:buFont typeface="Calibri"/>
              <a:buNone/>
            </a:pPr>
            <a:r>
              <a:rPr b="0" i="0" lang="en-GB" sz="1050" u="none" cap="none" strike="noStrike">
                <a:solidFill>
                  <a:srgbClr val="929597"/>
                </a:solidFill>
                <a:latin typeface="Calibri"/>
                <a:ea typeface="Calibri"/>
                <a:cs typeface="Calibri"/>
                <a:sym typeface="Calibri"/>
              </a:rPr>
              <a:t>(for xx minutes)</a:t>
            </a:r>
            <a:endParaRPr b="0" i="0" sz="1400" u="none" cap="none" strike="noStrike">
              <a:solidFill>
                <a:srgbClr val="000000"/>
              </a:solidFill>
              <a:latin typeface="Arial"/>
              <a:ea typeface="Arial"/>
              <a:cs typeface="Arial"/>
              <a:sym typeface="Arial"/>
            </a:endParaRPr>
          </a:p>
        </p:txBody>
      </p:sp>
      <p:pic>
        <p:nvPicPr>
          <p:cNvPr id="732" name="Google Shape;732;p23"/>
          <p:cNvPicPr preferRelativeResize="0"/>
          <p:nvPr/>
        </p:nvPicPr>
        <p:blipFill rotWithShape="1">
          <a:blip r:embed="rId4">
            <a:alphaModFix/>
          </a:blip>
          <a:srcRect b="0" l="0" r="0" t="0"/>
          <a:stretch/>
        </p:blipFill>
        <p:spPr>
          <a:xfrm>
            <a:off x="3160100" y="5317938"/>
            <a:ext cx="285700" cy="278356"/>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6" name="Shape 736"/>
        <p:cNvGrpSpPr/>
        <p:nvPr/>
      </p:nvGrpSpPr>
      <p:grpSpPr>
        <a:xfrm>
          <a:off x="0" y="0"/>
          <a:ext cx="0" cy="0"/>
          <a:chOff x="0" y="0"/>
          <a:chExt cx="0" cy="0"/>
        </a:xfrm>
      </p:grpSpPr>
      <p:sp>
        <p:nvSpPr>
          <p:cNvPr id="737" name="Google Shape;737;p24"/>
          <p:cNvSpPr/>
          <p:nvPr/>
        </p:nvSpPr>
        <p:spPr>
          <a:xfrm>
            <a:off x="3076" y="0"/>
            <a:ext cx="8829228" cy="6858000"/>
          </a:xfrm>
          <a:prstGeom prst="rect">
            <a:avLst/>
          </a:prstGeom>
          <a:gradFill>
            <a:gsLst>
              <a:gs pos="0">
                <a:srgbClr val="D2D9C8">
                  <a:alpha val="21960"/>
                </a:srgbClr>
              </a:gs>
              <a:gs pos="29000">
                <a:srgbClr val="D2D9C8">
                  <a:alpha val="21960"/>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38" name="Google Shape;738;p24"/>
          <p:cNvSpPr/>
          <p:nvPr/>
        </p:nvSpPr>
        <p:spPr>
          <a:xfrm>
            <a:off x="1354715" y="4706067"/>
            <a:ext cx="2822513" cy="1243213"/>
          </a:xfrm>
          <a:prstGeom prst="roundRect">
            <a:avLst>
              <a:gd fmla="val 8500" name="adj"/>
            </a:avLst>
          </a:prstGeom>
          <a:solidFill>
            <a:schemeClr val="lt1">
              <a:alpha val="7294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Calibri"/>
              <a:ea typeface="Calibri"/>
              <a:cs typeface="Calibri"/>
              <a:sym typeface="Calibri"/>
            </a:endParaRPr>
          </a:p>
        </p:txBody>
      </p:sp>
      <p:sp>
        <p:nvSpPr>
          <p:cNvPr id="739" name="Google Shape;739;p24"/>
          <p:cNvSpPr/>
          <p:nvPr/>
        </p:nvSpPr>
        <p:spPr>
          <a:xfrm>
            <a:off x="4451059" y="4706067"/>
            <a:ext cx="2822513" cy="1243213"/>
          </a:xfrm>
          <a:prstGeom prst="roundRect">
            <a:avLst>
              <a:gd fmla="val 8500" name="adj"/>
            </a:avLst>
          </a:prstGeom>
          <a:solidFill>
            <a:schemeClr val="lt1">
              <a:alpha val="7294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Calibri"/>
              <a:ea typeface="Calibri"/>
              <a:cs typeface="Calibri"/>
              <a:sym typeface="Calibri"/>
            </a:endParaRPr>
          </a:p>
        </p:txBody>
      </p:sp>
      <p:sp>
        <p:nvSpPr>
          <p:cNvPr id="740" name="Google Shape;740;p24"/>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3. Fall Prevention</a:t>
            </a:r>
            <a:endParaRPr b="0" i="0" sz="1400" u="none" cap="none" strike="noStrike">
              <a:solidFill>
                <a:srgbClr val="000000"/>
              </a:solidFill>
              <a:latin typeface="Arial"/>
              <a:ea typeface="Arial"/>
              <a:cs typeface="Arial"/>
              <a:sym typeface="Arial"/>
            </a:endParaRPr>
          </a:p>
        </p:txBody>
      </p:sp>
      <p:sp>
        <p:nvSpPr>
          <p:cNvPr id="741" name="Google Shape;741;p24"/>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Monitoring functions</a:t>
            </a:r>
            <a:endParaRPr b="1" i="0" sz="2700" u="none" cap="none" strike="noStrike">
              <a:solidFill>
                <a:schemeClr val="accent1"/>
              </a:solidFill>
              <a:latin typeface="Calibri"/>
              <a:ea typeface="Calibri"/>
              <a:cs typeface="Calibri"/>
              <a:sym typeface="Calibri"/>
            </a:endParaRPr>
          </a:p>
        </p:txBody>
      </p:sp>
      <p:sp>
        <p:nvSpPr>
          <p:cNvPr id="742" name="Google Shape;742;p24"/>
          <p:cNvSpPr txBox="1"/>
          <p:nvPr/>
        </p:nvSpPr>
        <p:spPr>
          <a:xfrm>
            <a:off x="1351639" y="4927264"/>
            <a:ext cx="2810142"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When you want to </a:t>
            </a:r>
            <a:br>
              <a:rPr b="0" i="0" lang="en-GB" sz="1400" u="none" cap="none" strike="noStrike">
                <a:solidFill>
                  <a:schemeClr val="accent1"/>
                </a:solidFill>
                <a:latin typeface="Calibri"/>
                <a:ea typeface="Calibri"/>
                <a:cs typeface="Calibri"/>
                <a:sym typeface="Calibri"/>
              </a:rPr>
            </a:br>
            <a:r>
              <a:rPr b="0" i="0" lang="en-GB" sz="1400" u="none" cap="none" strike="noStrike">
                <a:solidFill>
                  <a:schemeClr val="accent1"/>
                </a:solidFill>
                <a:latin typeface="Calibri"/>
                <a:ea typeface="Calibri"/>
                <a:cs typeface="Calibri"/>
                <a:sym typeface="Calibri"/>
              </a:rPr>
              <a:t>monitor your resident</a:t>
            </a:r>
            <a:endParaRPr b="0" i="0" sz="1400" u="none" cap="none" strike="noStrike">
              <a:solidFill>
                <a:srgbClr val="000000"/>
              </a:solidFill>
              <a:latin typeface="Arial"/>
              <a:ea typeface="Arial"/>
              <a:cs typeface="Arial"/>
              <a:sym typeface="Arial"/>
            </a:endParaRPr>
          </a:p>
        </p:txBody>
      </p:sp>
      <p:sp>
        <p:nvSpPr>
          <p:cNvPr id="743" name="Google Shape;743;p24"/>
          <p:cNvSpPr txBox="1"/>
          <p:nvPr/>
        </p:nvSpPr>
        <p:spPr>
          <a:xfrm>
            <a:off x="4451059" y="4927264"/>
            <a:ext cx="2721015"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After how long you </a:t>
            </a:r>
            <a:br>
              <a:rPr b="0" i="0" lang="en-GB" sz="1400" u="none" cap="none" strike="noStrike">
                <a:solidFill>
                  <a:schemeClr val="accent1"/>
                </a:solidFill>
                <a:latin typeface="Calibri"/>
                <a:ea typeface="Calibri"/>
                <a:cs typeface="Calibri"/>
                <a:sym typeface="Calibri"/>
              </a:rPr>
            </a:br>
            <a:r>
              <a:rPr b="0" i="0" lang="en-GB" sz="1400" u="none" cap="none" strike="noStrike">
                <a:solidFill>
                  <a:schemeClr val="accent1"/>
                </a:solidFill>
                <a:latin typeface="Calibri"/>
                <a:ea typeface="Calibri"/>
                <a:cs typeface="Calibri"/>
                <a:sym typeface="Calibri"/>
              </a:rPr>
              <a:t>want to receive an alert </a:t>
            </a:r>
            <a:endParaRPr b="0" i="0" sz="1400" u="none" cap="none" strike="noStrike">
              <a:solidFill>
                <a:schemeClr val="accent2"/>
              </a:solidFill>
              <a:latin typeface="Calibri"/>
              <a:ea typeface="Calibri"/>
              <a:cs typeface="Calibri"/>
              <a:sym typeface="Calibri"/>
            </a:endParaRPr>
          </a:p>
        </p:txBody>
      </p:sp>
      <p:sp>
        <p:nvSpPr>
          <p:cNvPr id="744" name="Google Shape;744;p24"/>
          <p:cNvSpPr txBox="1"/>
          <p:nvPr/>
        </p:nvSpPr>
        <p:spPr>
          <a:xfrm>
            <a:off x="3121546" y="4270810"/>
            <a:ext cx="2592289" cy="325657"/>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7928B"/>
              </a:buClr>
              <a:buSzPts val="1200"/>
              <a:buFont typeface="Calibri"/>
              <a:buNone/>
            </a:pPr>
            <a:r>
              <a:rPr b="1" i="0" lang="en-GB" sz="1200" u="none" cap="none" strike="noStrike">
                <a:solidFill>
                  <a:srgbClr val="37928B"/>
                </a:solidFill>
                <a:latin typeface="Calibri"/>
                <a:ea typeface="Calibri"/>
                <a:cs typeface="Calibri"/>
                <a:sym typeface="Calibri"/>
              </a:rPr>
              <a:t>You can also configure:</a:t>
            </a:r>
            <a:endParaRPr b="0" i="0" sz="1400" u="none" cap="none" strike="noStrike">
              <a:solidFill>
                <a:srgbClr val="000000"/>
              </a:solidFill>
              <a:latin typeface="Arial"/>
              <a:ea typeface="Arial"/>
              <a:cs typeface="Arial"/>
              <a:sym typeface="Arial"/>
            </a:endParaRPr>
          </a:p>
        </p:txBody>
      </p:sp>
      <p:sp>
        <p:nvSpPr>
          <p:cNvPr id="745" name="Google Shape;745;p24"/>
          <p:cNvSpPr txBox="1"/>
          <p:nvPr/>
        </p:nvSpPr>
        <p:spPr>
          <a:xfrm>
            <a:off x="314363" y="2478756"/>
            <a:ext cx="8206654"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rPr b="0" i="0" lang="en-GB" sz="1800" u="none" cap="none" strike="noStrike">
                <a:solidFill>
                  <a:schemeClr val="accent1"/>
                </a:solidFill>
                <a:latin typeface="Calibri"/>
                <a:ea typeface="Calibri"/>
                <a:cs typeface="Calibri"/>
                <a:sym typeface="Calibri"/>
              </a:rPr>
              <a:t>You can configure the monitoring functions per resident, </a:t>
            </a:r>
            <a:br>
              <a:rPr b="0" i="0" lang="en-GB" sz="1800" u="none" cap="none" strike="noStrike">
                <a:solidFill>
                  <a:schemeClr val="accent1"/>
                </a:solidFill>
                <a:latin typeface="Calibri"/>
                <a:ea typeface="Calibri"/>
                <a:cs typeface="Calibri"/>
                <a:sym typeface="Calibri"/>
              </a:rPr>
            </a:br>
            <a:r>
              <a:rPr b="0" i="0" lang="en-GB" sz="1800" u="none" cap="none" strike="noStrike">
                <a:solidFill>
                  <a:schemeClr val="accent1"/>
                </a:solidFill>
                <a:latin typeface="Calibri"/>
                <a:ea typeface="Calibri"/>
                <a:cs typeface="Calibri"/>
                <a:sym typeface="Calibri"/>
              </a:rPr>
              <a:t>depending on their situation, medical condition, … </a:t>
            </a:r>
            <a:endParaRPr b="0" i="0" sz="1400" u="none" cap="none" strike="noStrike">
              <a:solidFill>
                <a:srgbClr val="000000"/>
              </a:solidFill>
              <a:latin typeface="Arial"/>
              <a:ea typeface="Arial"/>
              <a:cs typeface="Arial"/>
              <a:sym typeface="Arial"/>
            </a:endParaRPr>
          </a:p>
        </p:txBody>
      </p:sp>
      <p:sp>
        <p:nvSpPr>
          <p:cNvPr id="746" name="Google Shape;746;p24"/>
          <p:cNvSpPr txBox="1"/>
          <p:nvPr/>
        </p:nvSpPr>
        <p:spPr>
          <a:xfrm>
            <a:off x="1351639" y="5500944"/>
            <a:ext cx="2810142"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7F7F7F"/>
              </a:buClr>
              <a:buSzPts val="1100"/>
              <a:buFont typeface="Calibri"/>
              <a:buNone/>
            </a:pPr>
            <a:r>
              <a:rPr b="0" i="0" lang="en-GB" sz="1100" u="none" cap="none" strike="noStrike">
                <a:solidFill>
                  <a:srgbClr val="7F7F7F"/>
                </a:solidFill>
                <a:latin typeface="Calibri"/>
                <a:ea typeface="Calibri"/>
                <a:cs typeface="Calibri"/>
                <a:sym typeface="Calibri"/>
              </a:rPr>
              <a:t>(nighttime, after 4PM, …)</a:t>
            </a:r>
            <a:endParaRPr b="0" i="0" sz="1100" u="none" cap="none" strike="noStrike">
              <a:solidFill>
                <a:srgbClr val="7F7F7F"/>
              </a:solidFill>
              <a:latin typeface="Calibri"/>
              <a:ea typeface="Calibri"/>
              <a:cs typeface="Calibri"/>
              <a:sym typeface="Calibri"/>
            </a:endParaRPr>
          </a:p>
        </p:txBody>
      </p:sp>
      <p:sp>
        <p:nvSpPr>
          <p:cNvPr id="747" name="Google Shape;747;p24"/>
          <p:cNvSpPr txBox="1"/>
          <p:nvPr/>
        </p:nvSpPr>
        <p:spPr>
          <a:xfrm>
            <a:off x="4451099" y="5500944"/>
            <a:ext cx="2810142"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7F7F7F"/>
              </a:buClr>
              <a:buSzPts val="1100"/>
              <a:buFont typeface="Calibri"/>
              <a:buNone/>
            </a:pPr>
            <a:r>
              <a:rPr b="0" i="0" lang="en-GB" sz="1100" u="none" cap="none" strike="noStrike">
                <a:solidFill>
                  <a:srgbClr val="7F7F7F"/>
                </a:solidFill>
                <a:latin typeface="Calibri"/>
                <a:ea typeface="Calibri"/>
                <a:cs typeface="Calibri"/>
                <a:sym typeface="Calibri"/>
              </a:rPr>
              <a:t>(2 minutes, 15 minutes, half an hour)</a:t>
            </a:r>
            <a:endParaRPr b="0" i="0" sz="1100" u="none" cap="none" strike="noStrike">
              <a:solidFill>
                <a:srgbClr val="7F7F7F"/>
              </a:solidFill>
              <a:latin typeface="Calibri"/>
              <a:ea typeface="Calibri"/>
              <a:cs typeface="Calibri"/>
              <a:sym typeface="Calibri"/>
            </a:endParaRPr>
          </a:p>
        </p:txBody>
      </p:sp>
      <p:pic>
        <p:nvPicPr>
          <p:cNvPr id="748" name="Google Shape;748;p24"/>
          <p:cNvPicPr preferRelativeResize="0"/>
          <p:nvPr/>
        </p:nvPicPr>
        <p:blipFill rotWithShape="1">
          <a:blip r:embed="rId3">
            <a:alphaModFix/>
          </a:blip>
          <a:srcRect b="0" l="0" r="15596" t="0"/>
          <a:stretch/>
        </p:blipFill>
        <p:spPr>
          <a:xfrm>
            <a:off x="8832304" y="0"/>
            <a:ext cx="3356620" cy="6858000"/>
          </a:xfrm>
          <a:prstGeom prst="rect">
            <a:avLst/>
          </a:prstGeom>
          <a:noFill/>
          <a:ln>
            <a:noFill/>
          </a:ln>
        </p:spPr>
      </p:pic>
      <p:sp>
        <p:nvSpPr>
          <p:cNvPr id="749" name="Google Shape;749;p24"/>
          <p:cNvSpPr txBox="1"/>
          <p:nvPr/>
        </p:nvSpPr>
        <p:spPr>
          <a:xfrm>
            <a:off x="750124" y="1281573"/>
            <a:ext cx="8203578"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7F7F7F"/>
              </a:buClr>
              <a:buSzPts val="1200"/>
              <a:buFont typeface="Calibri"/>
              <a:buNone/>
            </a:pPr>
            <a:r>
              <a:rPr b="0" i="0" lang="en-GB" sz="1200" u="none" cap="none" strike="noStrike">
                <a:solidFill>
                  <a:srgbClr val="7F7F7F"/>
                </a:solidFill>
                <a:latin typeface="Calibri"/>
                <a:ea typeface="Calibri"/>
                <a:cs typeface="Calibri"/>
                <a:sym typeface="Calibri"/>
              </a:rPr>
              <a:t>Automatic lighting | Night light |  </a:t>
            </a:r>
            <a:r>
              <a:rPr b="1" i="0" lang="en-GB" sz="1200" u="none" cap="none" strike="noStrike">
                <a:solidFill>
                  <a:schemeClr val="accent1"/>
                </a:solidFill>
                <a:latin typeface="Calibri"/>
                <a:ea typeface="Calibri"/>
                <a:cs typeface="Calibri"/>
                <a:sym typeface="Calibri"/>
              </a:rPr>
              <a:t>Monitoring functions </a:t>
            </a:r>
            <a:r>
              <a:rPr b="0" i="0" lang="en-GB" sz="1200" u="none" cap="none" strike="noStrike">
                <a:solidFill>
                  <a:srgbClr val="7F7F7F"/>
                </a:solidFill>
                <a:latin typeface="Calibri"/>
                <a:ea typeface="Calibri"/>
                <a:cs typeface="Calibri"/>
                <a:sym typeface="Calibri"/>
              </a:rPr>
              <a:t>| Fall analysis </a:t>
            </a:r>
            <a:endParaRPr b="0" i="0" sz="1400" u="none" cap="none" strike="noStrike">
              <a:solidFill>
                <a:srgbClr val="000000"/>
              </a:solidFill>
              <a:latin typeface="Arial"/>
              <a:ea typeface="Arial"/>
              <a:cs typeface="Arial"/>
              <a:sym typeface="Arial"/>
            </a:endParaRPr>
          </a:p>
        </p:txBody>
      </p:sp>
      <p:cxnSp>
        <p:nvCxnSpPr>
          <p:cNvPr id="750" name="Google Shape;750;p24"/>
          <p:cNvCxnSpPr/>
          <p:nvPr/>
        </p:nvCxnSpPr>
        <p:spPr>
          <a:xfrm>
            <a:off x="3697610" y="3717032"/>
            <a:ext cx="1440160" cy="0"/>
          </a:xfrm>
          <a:prstGeom prst="straightConnector1">
            <a:avLst/>
          </a:prstGeom>
          <a:noFill/>
          <a:ln cap="flat" cmpd="sng" w="12700">
            <a:solidFill>
              <a:schemeClr val="accent1"/>
            </a:solidFill>
            <a:prstDash val="solid"/>
            <a:miter lim="800000"/>
            <a:headEnd len="sm" w="sm" type="none"/>
            <a:tailEnd len="sm" w="sm" type="none"/>
          </a:ln>
        </p:spPr>
      </p:cxn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4" name="Shape 754"/>
        <p:cNvGrpSpPr/>
        <p:nvPr/>
      </p:nvGrpSpPr>
      <p:grpSpPr>
        <a:xfrm>
          <a:off x="0" y="0"/>
          <a:ext cx="0" cy="0"/>
          <a:chOff x="0" y="0"/>
          <a:chExt cx="0" cy="0"/>
        </a:xfrm>
      </p:grpSpPr>
      <p:sp>
        <p:nvSpPr>
          <p:cNvPr id="755" name="Google Shape;755;p25"/>
          <p:cNvSpPr/>
          <p:nvPr/>
        </p:nvSpPr>
        <p:spPr>
          <a:xfrm>
            <a:off x="3076" y="0"/>
            <a:ext cx="7533084" cy="6858000"/>
          </a:xfrm>
          <a:prstGeom prst="rect">
            <a:avLst/>
          </a:prstGeom>
          <a:solidFill>
            <a:schemeClr val="lt2">
              <a:alpha val="2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56" name="Google Shape;756;p25"/>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3. Fall Prevention - Monitoring functions</a:t>
            </a:r>
            <a:endParaRPr b="0" i="0" sz="1400" u="none" cap="none" strike="noStrike">
              <a:solidFill>
                <a:srgbClr val="000000"/>
              </a:solidFill>
              <a:latin typeface="Arial"/>
              <a:ea typeface="Arial"/>
              <a:cs typeface="Arial"/>
              <a:sym typeface="Arial"/>
            </a:endParaRPr>
          </a:p>
        </p:txBody>
      </p:sp>
      <p:sp>
        <p:nvSpPr>
          <p:cNvPr id="757" name="Google Shape;757;p25"/>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Real-life scenario </a:t>
            </a:r>
            <a:r>
              <a:rPr b="0" i="0" lang="en-GB" sz="1800" u="none" cap="none" strike="noStrike">
                <a:solidFill>
                  <a:schemeClr val="accent1"/>
                </a:solidFill>
                <a:latin typeface="Calibri"/>
                <a:ea typeface="Calibri"/>
                <a:cs typeface="Calibri"/>
                <a:sym typeface="Calibri"/>
              </a:rPr>
              <a:t>#1</a:t>
            </a:r>
            <a:endParaRPr b="0" i="0" sz="1400" u="none" cap="none" strike="noStrike">
              <a:solidFill>
                <a:srgbClr val="000000"/>
              </a:solidFill>
              <a:latin typeface="Arial"/>
              <a:ea typeface="Arial"/>
              <a:cs typeface="Arial"/>
              <a:sym typeface="Arial"/>
            </a:endParaRPr>
          </a:p>
        </p:txBody>
      </p:sp>
      <p:sp>
        <p:nvSpPr>
          <p:cNvPr id="758" name="Google Shape;758;p25"/>
          <p:cNvSpPr txBox="1"/>
          <p:nvPr/>
        </p:nvSpPr>
        <p:spPr>
          <a:xfrm>
            <a:off x="817433" y="3443438"/>
            <a:ext cx="59043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8656D"/>
              </a:buClr>
              <a:buSzPts val="1600"/>
              <a:buFont typeface="Calibri"/>
              <a:buNone/>
            </a:pPr>
            <a:r>
              <a:rPr b="0" i="0" lang="en-GB" sz="1600" u="none" cap="none" strike="noStrike">
                <a:solidFill>
                  <a:srgbClr val="38656D"/>
                </a:solidFill>
                <a:latin typeface="Calibri"/>
                <a:ea typeface="Calibri"/>
                <a:cs typeface="Calibri"/>
                <a:sym typeface="Calibri"/>
              </a:rPr>
              <a:t>Resident Mary suffers from blood pressure problems.</a:t>
            </a:r>
            <a:br>
              <a:rPr b="0" i="0" lang="en-GB" sz="1600" u="none" cap="none" strike="noStrike">
                <a:solidFill>
                  <a:srgbClr val="38656D"/>
                </a:solidFill>
                <a:latin typeface="Calibri"/>
                <a:ea typeface="Calibri"/>
                <a:cs typeface="Calibri"/>
                <a:sym typeface="Calibri"/>
              </a:rPr>
            </a:br>
            <a:r>
              <a:rPr b="0" i="0" lang="en-GB" sz="1600" u="none" cap="none" strike="noStrike">
                <a:solidFill>
                  <a:srgbClr val="38656D"/>
                </a:solidFill>
                <a:latin typeface="Calibri"/>
                <a:ea typeface="Calibri"/>
                <a:cs typeface="Calibri"/>
                <a:sym typeface="Calibri"/>
              </a:rPr>
              <a:t>When she gets up at night, she has a high risk of falling. </a:t>
            </a:r>
            <a:br>
              <a:rPr b="0" i="0" lang="en-GB" sz="1600" u="none" cap="none" strike="noStrike">
                <a:solidFill>
                  <a:srgbClr val="38656D"/>
                </a:solidFill>
                <a:latin typeface="Calibri"/>
                <a:ea typeface="Calibri"/>
                <a:cs typeface="Calibri"/>
                <a:sym typeface="Calibri"/>
              </a:rPr>
            </a:br>
            <a:endParaRPr b="0" i="0" sz="1600" u="none" cap="none" strike="noStrike">
              <a:solidFill>
                <a:srgbClr val="38656D"/>
              </a:solidFill>
              <a:latin typeface="Calibri"/>
              <a:ea typeface="Calibri"/>
              <a:cs typeface="Calibri"/>
              <a:sym typeface="Calibri"/>
            </a:endParaRPr>
          </a:p>
          <a:p>
            <a:pPr indent="0" lvl="0" marL="0" marR="0" rtl="0" algn="ctr">
              <a:lnSpc>
                <a:spcPct val="100000"/>
              </a:lnSpc>
              <a:spcBef>
                <a:spcPts val="0"/>
              </a:spcBef>
              <a:spcAft>
                <a:spcPts val="0"/>
              </a:spcAft>
              <a:buClr>
                <a:srgbClr val="38656D"/>
              </a:buClr>
              <a:buSzPts val="1600"/>
              <a:buFont typeface="Calibri"/>
              <a:buNone/>
            </a:pPr>
            <a:r>
              <a:rPr b="0" i="0" lang="en-GB" sz="1600" u="none" cap="none" strike="noStrike">
                <a:solidFill>
                  <a:srgbClr val="38656D"/>
                </a:solidFill>
                <a:latin typeface="Calibri"/>
                <a:ea typeface="Calibri"/>
                <a:cs typeface="Calibri"/>
                <a:sym typeface="Calibri"/>
              </a:rPr>
              <a:t>By turning on the notification ‘sitting on </a:t>
            </a:r>
            <a:r>
              <a:rPr b="0" i="0" lang="en-GB" sz="1600" u="none" cap="none" strike="noStrike">
                <a:solidFill>
                  <a:srgbClr val="38656D"/>
                </a:solidFill>
                <a:latin typeface="Calibri"/>
                <a:ea typeface="Calibri"/>
                <a:cs typeface="Calibri"/>
                <a:sym typeface="Calibri"/>
                <a:extLst>
                  <a:ext uri="http://customooxmlschemas.google.com/">
                    <go:slidesCustomData xmlns:go="http://customooxmlschemas.google.com/" textRoundtripDataId="19"/>
                  </a:ext>
                </a:extLst>
              </a:rPr>
              <a:t>the</a:t>
            </a:r>
            <a:r>
              <a:rPr b="0" i="0" lang="en-GB" sz="1600" u="none" cap="none" strike="noStrike">
                <a:solidFill>
                  <a:srgbClr val="38656D"/>
                </a:solidFill>
                <a:latin typeface="Calibri"/>
                <a:ea typeface="Calibri"/>
                <a:cs typeface="Calibri"/>
                <a:sym typeface="Calibri"/>
              </a:rPr>
              <a:t> edge of the bed</a:t>
            </a:r>
            <a:r>
              <a:rPr b="0" i="0" lang="en-GB" sz="1600" u="none" cap="none" strike="noStrike">
                <a:solidFill>
                  <a:srgbClr val="38656D"/>
                </a:solidFill>
                <a:latin typeface="Calibri"/>
                <a:ea typeface="Calibri"/>
                <a:cs typeface="Calibri"/>
                <a:sym typeface="Calibri"/>
                <a:extLst>
                  <a:ext uri="http://customooxmlschemas.google.com/">
                    <go:slidesCustomData xmlns:go="http://customooxmlschemas.google.com/" textRoundtripDataId="20"/>
                  </a:ext>
                </a:extLst>
              </a:rPr>
              <a:t>’</a:t>
            </a:r>
            <a:r>
              <a:rPr b="0" i="0" lang="en-GB" sz="1600" u="none" cap="none" strike="noStrike">
                <a:solidFill>
                  <a:srgbClr val="38656D"/>
                </a:solidFill>
                <a:latin typeface="Calibri"/>
                <a:ea typeface="Calibri"/>
                <a:cs typeface="Calibri"/>
                <a:sym typeface="Calibri"/>
              </a:rPr>
              <a:t>, </a:t>
            </a:r>
            <a:br>
              <a:rPr b="0" i="0" lang="en-GB" sz="1600" u="none" cap="none" strike="noStrike">
                <a:solidFill>
                  <a:srgbClr val="38656D"/>
                </a:solidFill>
                <a:latin typeface="Calibri"/>
                <a:ea typeface="Calibri"/>
                <a:cs typeface="Calibri"/>
                <a:sym typeface="Calibri"/>
              </a:rPr>
            </a:br>
            <a:r>
              <a:rPr b="0" i="0" lang="en-GB" sz="1600" u="none" cap="none" strike="noStrike">
                <a:solidFill>
                  <a:srgbClr val="38656D"/>
                </a:solidFill>
                <a:latin typeface="Calibri"/>
                <a:ea typeface="Calibri"/>
                <a:cs typeface="Calibri"/>
                <a:sym typeface="Calibri"/>
              </a:rPr>
              <a:t>you receive an alert when Mary starts </a:t>
            </a:r>
            <a:br>
              <a:rPr b="0" i="0" lang="en-GB" sz="1600" u="none" cap="none" strike="noStrike">
                <a:solidFill>
                  <a:srgbClr val="38656D"/>
                </a:solidFill>
                <a:latin typeface="Calibri"/>
                <a:ea typeface="Calibri"/>
                <a:cs typeface="Calibri"/>
                <a:sym typeface="Calibri"/>
              </a:rPr>
            </a:br>
            <a:r>
              <a:rPr b="0" i="0" lang="en-GB" sz="1600" u="none" cap="none" strike="noStrike">
                <a:solidFill>
                  <a:srgbClr val="38656D"/>
                </a:solidFill>
                <a:latin typeface="Calibri"/>
                <a:ea typeface="Calibri"/>
                <a:cs typeface="Calibri"/>
                <a:sym typeface="Calibri"/>
              </a:rPr>
              <a:t>to make moves to get up.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600"/>
              <a:buFont typeface="Calibri"/>
              <a:buNone/>
            </a:pPr>
            <a:r>
              <a:t/>
            </a:r>
            <a:endParaRPr b="0" i="0" sz="1600" u="none" cap="none" strike="noStrike">
              <a:solidFill>
                <a:srgbClr val="38656D"/>
              </a:solidFill>
              <a:latin typeface="Calibri"/>
              <a:ea typeface="Calibri"/>
              <a:cs typeface="Calibri"/>
              <a:sym typeface="Calibri"/>
            </a:endParaRPr>
          </a:p>
          <a:p>
            <a:pPr indent="0" lvl="0" marL="0" marR="0" rtl="0" algn="ctr">
              <a:lnSpc>
                <a:spcPct val="100000"/>
              </a:lnSpc>
              <a:spcBef>
                <a:spcPts val="0"/>
              </a:spcBef>
              <a:spcAft>
                <a:spcPts val="0"/>
              </a:spcAft>
              <a:buClr>
                <a:srgbClr val="38656D"/>
              </a:buClr>
              <a:buSzPts val="1600"/>
              <a:buFont typeface="Calibri"/>
              <a:buNone/>
            </a:pPr>
            <a:r>
              <a:rPr b="1" i="0" lang="en-GB" sz="1600" u="none" cap="none" strike="noStrike">
                <a:solidFill>
                  <a:srgbClr val="38656D"/>
                </a:solidFill>
                <a:latin typeface="Calibri"/>
                <a:ea typeface="Calibri"/>
                <a:cs typeface="Calibri"/>
                <a:sym typeface="Calibri"/>
              </a:rPr>
              <a:t>That way, you can go to her room </a:t>
            </a:r>
            <a:br>
              <a:rPr b="1" i="0" lang="en-GB" sz="1600" u="none" cap="none" strike="noStrike">
                <a:solidFill>
                  <a:srgbClr val="38656D"/>
                </a:solidFill>
                <a:latin typeface="Calibri"/>
                <a:ea typeface="Calibri"/>
                <a:cs typeface="Calibri"/>
                <a:sym typeface="Calibri"/>
              </a:rPr>
            </a:br>
            <a:r>
              <a:rPr b="1" i="0" lang="en-GB" sz="1600" u="none" cap="none" strike="noStrike">
                <a:solidFill>
                  <a:srgbClr val="38656D"/>
                </a:solidFill>
                <a:latin typeface="Calibri"/>
                <a:ea typeface="Calibri"/>
                <a:cs typeface="Calibri"/>
                <a:sym typeface="Calibri"/>
              </a:rPr>
              <a:t>and help her to get out of bed and </a:t>
            </a:r>
            <a:br>
              <a:rPr b="1" i="0" lang="en-GB" sz="1600" u="none" cap="none" strike="noStrike">
                <a:solidFill>
                  <a:srgbClr val="38656D"/>
                </a:solidFill>
                <a:latin typeface="Calibri"/>
                <a:ea typeface="Calibri"/>
                <a:cs typeface="Calibri"/>
                <a:sym typeface="Calibri"/>
              </a:rPr>
            </a:br>
            <a:r>
              <a:rPr b="1" i="0" lang="en-GB" sz="1600" u="none" cap="none" strike="noStrike">
                <a:solidFill>
                  <a:srgbClr val="38656D"/>
                </a:solidFill>
                <a:latin typeface="Calibri"/>
                <a:ea typeface="Calibri"/>
                <a:cs typeface="Calibri"/>
                <a:sym typeface="Calibri"/>
              </a:rPr>
              <a:t>prevent a possible fall. </a:t>
            </a:r>
            <a:endParaRPr b="1" i="0" sz="1600" u="none" cap="none" strike="noStrike">
              <a:solidFill>
                <a:schemeClr val="accent2"/>
              </a:solidFill>
              <a:latin typeface="Calibri"/>
              <a:ea typeface="Calibri"/>
              <a:cs typeface="Calibri"/>
              <a:sym typeface="Calibri"/>
            </a:endParaRPr>
          </a:p>
        </p:txBody>
      </p:sp>
      <p:sp>
        <p:nvSpPr>
          <p:cNvPr id="759" name="Google Shape;759;p25"/>
          <p:cNvSpPr/>
          <p:nvPr/>
        </p:nvSpPr>
        <p:spPr>
          <a:xfrm>
            <a:off x="7536160" y="0"/>
            <a:ext cx="4655840"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760" name="Google Shape;760;p25"/>
          <p:cNvPicPr preferRelativeResize="0"/>
          <p:nvPr/>
        </p:nvPicPr>
        <p:blipFill rotWithShape="1">
          <a:blip r:embed="rId3">
            <a:alphaModFix/>
          </a:blip>
          <a:srcRect b="-22120" l="-4427" r="0" t="-6271"/>
          <a:stretch/>
        </p:blipFill>
        <p:spPr>
          <a:xfrm>
            <a:off x="2728213" y="1975180"/>
            <a:ext cx="1944216" cy="1207662"/>
          </a:xfrm>
          <a:prstGeom prst="rect">
            <a:avLst/>
          </a:prstGeom>
          <a:noFill/>
          <a:ln>
            <a:noFill/>
          </a:ln>
        </p:spPr>
      </p:pic>
      <p:pic>
        <p:nvPicPr>
          <p:cNvPr id="761" name="Google Shape;761;p25"/>
          <p:cNvPicPr preferRelativeResize="0"/>
          <p:nvPr/>
        </p:nvPicPr>
        <p:blipFill rotWithShape="1">
          <a:blip r:embed="rId4">
            <a:alphaModFix/>
          </a:blip>
          <a:srcRect b="0" l="0" r="0" t="0"/>
          <a:stretch/>
        </p:blipFill>
        <p:spPr>
          <a:xfrm>
            <a:off x="8260043" y="1471563"/>
            <a:ext cx="3289837" cy="3772708"/>
          </a:xfrm>
          <a:prstGeom prst="roundRect">
            <a:avLst>
              <a:gd fmla="val 4822" name="adj"/>
            </a:avLst>
          </a:prstGeom>
          <a:noFill/>
          <a:ln>
            <a:noFill/>
          </a:ln>
        </p:spPr>
      </p:pic>
      <p:sp>
        <p:nvSpPr>
          <p:cNvPr id="762" name="Google Shape;762;p25"/>
          <p:cNvSpPr txBox="1"/>
          <p:nvPr/>
        </p:nvSpPr>
        <p:spPr>
          <a:xfrm>
            <a:off x="8938400" y="5817902"/>
            <a:ext cx="1900800" cy="8814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rPr b="0" i="0" lang="en-GB" sz="1800" u="none" cap="none" strike="noStrike">
                <a:solidFill>
                  <a:schemeClr val="accent1"/>
                </a:solidFill>
                <a:latin typeface="Calibri"/>
                <a:ea typeface="Calibri"/>
                <a:cs typeface="Calibri"/>
                <a:sym typeface="Calibri"/>
              </a:rPr>
              <a:t>Resident is sitting on </a:t>
            </a:r>
            <a:r>
              <a:rPr b="0" i="0" lang="en-GB" sz="18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21"/>
                  </a:ext>
                </a:extLst>
              </a:rPr>
              <a:t>the</a:t>
            </a:r>
            <a:r>
              <a:rPr b="0" i="0" lang="en-GB" sz="1800" u="none" cap="none" strike="noStrike">
                <a:solidFill>
                  <a:schemeClr val="accent1"/>
                </a:solidFill>
                <a:latin typeface="Calibri"/>
                <a:ea typeface="Calibri"/>
                <a:cs typeface="Calibri"/>
                <a:sym typeface="Calibri"/>
              </a:rPr>
              <a:t> bed</a:t>
            </a:r>
            <a:endParaRPr b="0" i="0" sz="1400" u="none" cap="none" strike="noStrike">
              <a:solidFill>
                <a:srgbClr val="000000"/>
              </a:solidFill>
              <a:latin typeface="Arial"/>
              <a:ea typeface="Arial"/>
              <a:cs typeface="Arial"/>
              <a:sym typeface="Arial"/>
            </a:endParaRPr>
          </a:p>
        </p:txBody>
      </p:sp>
      <p:pic>
        <p:nvPicPr>
          <p:cNvPr id="763" name="Google Shape;763;p25"/>
          <p:cNvPicPr preferRelativeResize="0"/>
          <p:nvPr/>
        </p:nvPicPr>
        <p:blipFill rotWithShape="1">
          <a:blip r:embed="rId5">
            <a:alphaModFix/>
          </a:blip>
          <a:srcRect b="0" l="0" r="0" t="0"/>
          <a:stretch/>
        </p:blipFill>
        <p:spPr>
          <a:xfrm>
            <a:off x="9717856" y="5568938"/>
            <a:ext cx="341758" cy="341758"/>
          </a:xfrm>
          <a:prstGeom prst="rect">
            <a:avLst/>
          </a:prstGeom>
          <a:noFill/>
          <a:ln>
            <a:noFill/>
          </a:ln>
        </p:spPr>
      </p:pic>
      <p:sp>
        <p:nvSpPr>
          <p:cNvPr id="764" name="Google Shape;764;p25"/>
          <p:cNvSpPr txBox="1"/>
          <p:nvPr/>
        </p:nvSpPr>
        <p:spPr>
          <a:xfrm>
            <a:off x="839416" y="1466999"/>
            <a:ext cx="679207" cy="226207"/>
          </a:xfrm>
          <a:prstGeom prst="rect">
            <a:avLst/>
          </a:prstGeom>
          <a:solidFill>
            <a:srgbClr val="E86826"/>
          </a:solidFill>
          <a:ln>
            <a:noFill/>
          </a:ln>
        </p:spPr>
        <p:txBody>
          <a:bodyPr anchorCtr="0" anchor="t" bIns="36000" lIns="72000" spcFirstLastPara="1" rIns="72000" wrap="square" tIns="36000">
            <a:spAutoFit/>
          </a:bodyPr>
          <a:lstStyle/>
          <a:p>
            <a:pPr indent="0" lvl="0" marL="0" marR="0" rtl="0" algn="l">
              <a:lnSpc>
                <a:spcPct val="95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EXAMPLE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8" name="Shape 768"/>
        <p:cNvGrpSpPr/>
        <p:nvPr/>
      </p:nvGrpSpPr>
      <p:grpSpPr>
        <a:xfrm>
          <a:off x="0" y="0"/>
          <a:ext cx="0" cy="0"/>
          <a:chOff x="0" y="0"/>
          <a:chExt cx="0" cy="0"/>
        </a:xfrm>
      </p:grpSpPr>
      <p:sp>
        <p:nvSpPr>
          <p:cNvPr id="769" name="Google Shape;769;p26"/>
          <p:cNvSpPr/>
          <p:nvPr/>
        </p:nvSpPr>
        <p:spPr>
          <a:xfrm>
            <a:off x="0" y="0"/>
            <a:ext cx="7533084" cy="6858000"/>
          </a:xfrm>
          <a:prstGeom prst="rect">
            <a:avLst/>
          </a:prstGeom>
          <a:solidFill>
            <a:schemeClr val="lt2">
              <a:alpha val="2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70" name="Google Shape;770;p26"/>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3. Fall Prevention - Monitoring functions</a:t>
            </a:r>
            <a:endParaRPr b="0" i="0" sz="1400" u="none" cap="none" strike="noStrike">
              <a:solidFill>
                <a:srgbClr val="000000"/>
              </a:solidFill>
              <a:latin typeface="Arial"/>
              <a:ea typeface="Arial"/>
              <a:cs typeface="Arial"/>
              <a:sym typeface="Arial"/>
            </a:endParaRPr>
          </a:p>
        </p:txBody>
      </p:sp>
      <p:sp>
        <p:nvSpPr>
          <p:cNvPr id="771" name="Google Shape;771;p26"/>
          <p:cNvSpPr txBox="1"/>
          <p:nvPr/>
        </p:nvSpPr>
        <p:spPr>
          <a:xfrm>
            <a:off x="814358" y="3505203"/>
            <a:ext cx="59043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8656D"/>
              </a:buClr>
              <a:buSzPts val="1600"/>
              <a:buFont typeface="Calibri"/>
              <a:buNone/>
            </a:pPr>
            <a:r>
              <a:rPr b="0" i="0" lang="en-GB" sz="1600" u="none" cap="none" strike="noStrike">
                <a:solidFill>
                  <a:srgbClr val="38656D"/>
                </a:solidFill>
                <a:latin typeface="Calibri"/>
                <a:ea typeface="Calibri"/>
                <a:cs typeface="Calibri"/>
                <a:sym typeface="Calibri"/>
              </a:rPr>
              <a:t>John, a resident, wears a pad at night. </a:t>
            </a:r>
            <a:br>
              <a:rPr b="0" i="0" lang="en-GB" sz="1600" u="none" cap="none" strike="noStrike">
                <a:solidFill>
                  <a:srgbClr val="38656D"/>
                </a:solidFill>
                <a:latin typeface="Calibri"/>
                <a:ea typeface="Calibri"/>
                <a:cs typeface="Calibri"/>
                <a:sym typeface="Calibri"/>
              </a:rPr>
            </a:br>
            <a:r>
              <a:rPr b="0" i="0" lang="en-GB" sz="1600" u="none" cap="none" strike="noStrike">
                <a:solidFill>
                  <a:srgbClr val="38656D"/>
                </a:solidFill>
                <a:latin typeface="Calibri"/>
                <a:ea typeface="Calibri"/>
                <a:cs typeface="Calibri"/>
                <a:sym typeface="Calibri"/>
              </a:rPr>
              <a:t>You've noticed that he sometimes tries to change his own pad </a:t>
            </a:r>
            <a:br>
              <a:rPr b="0" i="0" lang="en-GB" sz="1600" u="none" cap="none" strike="noStrike">
                <a:solidFill>
                  <a:srgbClr val="38656D"/>
                </a:solidFill>
                <a:latin typeface="Calibri"/>
                <a:ea typeface="Calibri"/>
                <a:cs typeface="Calibri"/>
                <a:sym typeface="Calibri"/>
              </a:rPr>
            </a:br>
            <a:r>
              <a:rPr b="0" i="0" lang="en-GB" sz="1600" u="none" cap="none" strike="noStrike">
                <a:solidFill>
                  <a:srgbClr val="38656D"/>
                </a:solidFill>
                <a:latin typeface="Calibri"/>
                <a:ea typeface="Calibri"/>
                <a:cs typeface="Calibri"/>
                <a:sym typeface="Calibri"/>
              </a:rPr>
              <a:t>in the middle of the night and heads to the bathroom. </a:t>
            </a:r>
            <a:br>
              <a:rPr b="0" i="0" lang="en-GB" sz="1600" u="none" cap="none" strike="noStrike">
                <a:solidFill>
                  <a:srgbClr val="38656D"/>
                </a:solidFill>
                <a:latin typeface="Calibri"/>
                <a:ea typeface="Calibri"/>
                <a:cs typeface="Calibri"/>
                <a:sym typeface="Calibri"/>
              </a:rPr>
            </a:br>
            <a:r>
              <a:rPr b="0" i="0" lang="en-GB" sz="1600" u="none" cap="none" strike="noStrike">
                <a:solidFill>
                  <a:srgbClr val="38656D"/>
                </a:solidFill>
                <a:latin typeface="Calibri"/>
                <a:ea typeface="Calibri"/>
                <a:cs typeface="Calibri"/>
                <a:sym typeface="Calibri"/>
              </a:rPr>
              <a:t>However, while changing, there's a risk of him falling.</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600"/>
              <a:buFont typeface="Calibri"/>
              <a:buNone/>
            </a:pPr>
            <a:r>
              <a:t/>
            </a:r>
            <a:endParaRPr b="0" i="0" sz="1600" u="none" cap="none" strike="noStrike">
              <a:solidFill>
                <a:srgbClr val="38656D"/>
              </a:solidFill>
              <a:latin typeface="Calibri"/>
              <a:ea typeface="Calibri"/>
              <a:cs typeface="Calibri"/>
              <a:sym typeface="Calibri"/>
            </a:endParaRPr>
          </a:p>
          <a:p>
            <a:pPr indent="0" lvl="0" marL="0" marR="0" rtl="0" algn="ctr">
              <a:lnSpc>
                <a:spcPct val="100000"/>
              </a:lnSpc>
              <a:spcBef>
                <a:spcPts val="0"/>
              </a:spcBef>
              <a:spcAft>
                <a:spcPts val="0"/>
              </a:spcAft>
              <a:buClr>
                <a:srgbClr val="38656D"/>
              </a:buClr>
              <a:buSzPts val="1600"/>
              <a:buFont typeface="Calibri"/>
              <a:buNone/>
            </a:pPr>
            <a:r>
              <a:rPr b="1" i="0" lang="en-GB" sz="1600" u="none" cap="none" strike="noStrike">
                <a:solidFill>
                  <a:srgbClr val="38656D"/>
                </a:solidFill>
                <a:latin typeface="Calibri"/>
                <a:ea typeface="Calibri"/>
                <a:cs typeface="Calibri"/>
                <a:sym typeface="Calibri"/>
              </a:rPr>
              <a:t>With Nobi, you can configure an alert </a:t>
            </a:r>
            <a:br>
              <a:rPr b="1" i="0" lang="en-GB" sz="1600" u="none" cap="none" strike="noStrike">
                <a:solidFill>
                  <a:srgbClr val="38656D"/>
                </a:solidFill>
                <a:latin typeface="Calibri"/>
                <a:ea typeface="Calibri"/>
                <a:cs typeface="Calibri"/>
                <a:sym typeface="Calibri"/>
              </a:rPr>
            </a:br>
            <a:r>
              <a:rPr b="1" i="0" lang="en-GB" sz="1600" u="none" cap="none" strike="noStrike">
                <a:solidFill>
                  <a:srgbClr val="38656D"/>
                </a:solidFill>
                <a:latin typeface="Calibri"/>
                <a:ea typeface="Calibri"/>
                <a:cs typeface="Calibri"/>
                <a:sym typeface="Calibri"/>
              </a:rPr>
              <a:t>to notify you if John spends more than 5 minutes </a:t>
            </a:r>
            <a:br>
              <a:rPr b="1" i="0" lang="en-GB" sz="1600" u="none" cap="none" strike="noStrike">
                <a:solidFill>
                  <a:srgbClr val="38656D"/>
                </a:solidFill>
                <a:latin typeface="Calibri"/>
                <a:ea typeface="Calibri"/>
                <a:cs typeface="Calibri"/>
                <a:sym typeface="Calibri"/>
              </a:rPr>
            </a:br>
            <a:r>
              <a:rPr b="1" i="0" lang="en-GB" sz="1600" u="none" cap="none" strike="noStrike">
                <a:solidFill>
                  <a:srgbClr val="38656D"/>
                </a:solidFill>
                <a:latin typeface="Calibri"/>
                <a:ea typeface="Calibri"/>
                <a:cs typeface="Calibri"/>
                <a:sym typeface="Calibri"/>
              </a:rPr>
              <a:t>in the bathroom. This allows you to promptly </a:t>
            </a:r>
            <a:br>
              <a:rPr b="1" i="0" lang="en-GB" sz="1600" u="none" cap="none" strike="noStrike">
                <a:solidFill>
                  <a:srgbClr val="38656D"/>
                </a:solidFill>
                <a:latin typeface="Calibri"/>
                <a:ea typeface="Calibri"/>
                <a:cs typeface="Calibri"/>
                <a:sym typeface="Calibri"/>
              </a:rPr>
            </a:br>
            <a:r>
              <a:rPr b="1" i="0" lang="en-GB" sz="1600" u="none" cap="none" strike="noStrike">
                <a:solidFill>
                  <a:srgbClr val="38656D"/>
                </a:solidFill>
                <a:latin typeface="Calibri"/>
                <a:ea typeface="Calibri"/>
                <a:cs typeface="Calibri"/>
                <a:sym typeface="Calibri"/>
              </a:rPr>
              <a:t>check on him and offer assistance if needed.</a:t>
            </a:r>
            <a:endParaRPr b="0" i="0" sz="1400" u="none" cap="none" strike="noStrike">
              <a:solidFill>
                <a:srgbClr val="000000"/>
              </a:solidFill>
              <a:latin typeface="Arial"/>
              <a:ea typeface="Arial"/>
              <a:cs typeface="Arial"/>
              <a:sym typeface="Arial"/>
            </a:endParaRPr>
          </a:p>
        </p:txBody>
      </p:sp>
      <p:sp>
        <p:nvSpPr>
          <p:cNvPr id="772" name="Google Shape;772;p26"/>
          <p:cNvSpPr/>
          <p:nvPr/>
        </p:nvSpPr>
        <p:spPr>
          <a:xfrm>
            <a:off x="7536160" y="0"/>
            <a:ext cx="4655840"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773" name="Google Shape;773;p26"/>
          <p:cNvPicPr preferRelativeResize="0"/>
          <p:nvPr/>
        </p:nvPicPr>
        <p:blipFill rotWithShape="1">
          <a:blip r:embed="rId3">
            <a:alphaModFix/>
          </a:blip>
          <a:srcRect b="0" l="0" r="0" t="0"/>
          <a:stretch/>
        </p:blipFill>
        <p:spPr>
          <a:xfrm>
            <a:off x="8260043" y="1448545"/>
            <a:ext cx="3289837" cy="3772708"/>
          </a:xfrm>
          <a:prstGeom prst="roundRect">
            <a:avLst>
              <a:gd fmla="val 4822" name="adj"/>
            </a:avLst>
          </a:prstGeom>
          <a:blipFill rotWithShape="1">
            <a:blip r:embed="rId4">
              <a:alphaModFix/>
            </a:blip>
            <a:stretch>
              <a:fillRect b="0" l="0" r="0" t="0"/>
            </a:stretch>
          </a:blipFill>
          <a:ln>
            <a:noFill/>
          </a:ln>
        </p:spPr>
      </p:pic>
      <p:grpSp>
        <p:nvGrpSpPr>
          <p:cNvPr id="774" name="Google Shape;774;p26"/>
          <p:cNvGrpSpPr/>
          <p:nvPr/>
        </p:nvGrpSpPr>
        <p:grpSpPr>
          <a:xfrm>
            <a:off x="7211490" y="5386328"/>
            <a:ext cx="642654" cy="642654"/>
            <a:chOff x="9413125" y="5149045"/>
            <a:chExt cx="969906" cy="969906"/>
          </a:xfrm>
        </p:grpSpPr>
        <p:sp>
          <p:nvSpPr>
            <p:cNvPr id="775" name="Google Shape;775;p26"/>
            <p:cNvSpPr/>
            <p:nvPr/>
          </p:nvSpPr>
          <p:spPr>
            <a:xfrm>
              <a:off x="9413125" y="5149045"/>
              <a:ext cx="969906" cy="969906"/>
            </a:xfrm>
            <a:prstGeom prst="ellipse">
              <a:avLst/>
            </a:prstGeom>
            <a:solidFill>
              <a:schemeClr val="lt1"/>
            </a:solidFill>
            <a:ln cap="flat" cmpd="sng" w="2857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76" name="Google Shape;776;p26"/>
            <p:cNvSpPr/>
            <p:nvPr/>
          </p:nvSpPr>
          <p:spPr>
            <a:xfrm rot="10800000">
              <a:off x="9898078" y="5240284"/>
              <a:ext cx="224278" cy="437758"/>
            </a:xfrm>
            <a:custGeom>
              <a:rect b="b" l="l" r="r" t="t"/>
              <a:pathLst>
                <a:path extrusionOk="0" h="437758" w="224278">
                  <a:moveTo>
                    <a:pt x="224278" y="437758"/>
                  </a:moveTo>
                  <a:lnTo>
                    <a:pt x="144864" y="429752"/>
                  </a:lnTo>
                  <a:cubicBezTo>
                    <a:pt x="94891" y="419526"/>
                    <a:pt x="48013" y="400803"/>
                    <a:pt x="5807" y="375158"/>
                  </a:cubicBezTo>
                  <a:lnTo>
                    <a:pt x="0" y="370924"/>
                  </a:lnTo>
                  <a:lnTo>
                    <a:pt x="214153" y="0"/>
                  </a:lnTo>
                  <a:lnTo>
                    <a:pt x="224278" y="0"/>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777" name="Google Shape;777;p26"/>
          <p:cNvSpPr txBox="1"/>
          <p:nvPr/>
        </p:nvSpPr>
        <p:spPr>
          <a:xfrm>
            <a:off x="8954568" y="5828714"/>
            <a:ext cx="1900800" cy="8814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rPr b="0" i="0" lang="en-GB" sz="1800" u="none" cap="none" strike="noStrike">
                <a:solidFill>
                  <a:schemeClr val="accent1"/>
                </a:solidFill>
                <a:latin typeface="Calibri"/>
                <a:ea typeface="Calibri"/>
                <a:cs typeface="Calibri"/>
                <a:sym typeface="Calibri"/>
              </a:rPr>
              <a:t>Resident is in </a:t>
            </a:r>
            <a:r>
              <a:rPr b="0" i="0" lang="en-GB" sz="18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22"/>
                  </a:ext>
                </a:extLst>
              </a:rPr>
              <a:t>bathroom</a:t>
            </a:r>
            <a:r>
              <a:rPr b="0" i="0" lang="en-GB" sz="1800" u="none" cap="none" strike="noStrike">
                <a:solidFill>
                  <a:schemeClr val="accent1"/>
                </a:solidFill>
                <a:latin typeface="Calibri"/>
                <a:ea typeface="Calibri"/>
                <a:cs typeface="Calibri"/>
                <a:sym typeface="Calibri"/>
              </a:rPr>
              <a:t> or toilet</a:t>
            </a:r>
            <a:br>
              <a:rPr b="0" i="0" lang="en-GB" sz="1800" u="none" cap="none" strike="noStrike">
                <a:solidFill>
                  <a:schemeClr val="accent1"/>
                </a:solidFill>
                <a:latin typeface="Calibri"/>
                <a:ea typeface="Calibri"/>
                <a:cs typeface="Calibri"/>
                <a:sym typeface="Calibri"/>
              </a:rPr>
            </a:br>
            <a:r>
              <a:rPr b="0" i="0" lang="en-GB" sz="1200" u="none" cap="none" strike="noStrike">
                <a:solidFill>
                  <a:schemeClr val="accent1"/>
                </a:solidFill>
                <a:latin typeface="Calibri"/>
                <a:ea typeface="Calibri"/>
                <a:cs typeface="Calibri"/>
                <a:sym typeface="Calibri"/>
              </a:rPr>
              <a:t>for 5 minutes</a:t>
            </a:r>
            <a:endParaRPr b="0" i="0" sz="800" u="none" cap="none" strike="noStrike">
              <a:solidFill>
                <a:srgbClr val="000000"/>
              </a:solidFill>
              <a:latin typeface="Arial"/>
              <a:ea typeface="Arial"/>
              <a:cs typeface="Arial"/>
              <a:sym typeface="Arial"/>
            </a:endParaRPr>
          </a:p>
        </p:txBody>
      </p:sp>
      <p:pic>
        <p:nvPicPr>
          <p:cNvPr id="778" name="Google Shape;778;p26"/>
          <p:cNvPicPr preferRelativeResize="0"/>
          <p:nvPr/>
        </p:nvPicPr>
        <p:blipFill rotWithShape="1">
          <a:blip r:embed="rId5">
            <a:alphaModFix/>
          </a:blip>
          <a:srcRect b="0" l="0" r="0" t="0"/>
          <a:stretch/>
        </p:blipFill>
        <p:spPr>
          <a:xfrm>
            <a:off x="9716400" y="5394011"/>
            <a:ext cx="341756" cy="341756"/>
          </a:xfrm>
          <a:prstGeom prst="rect">
            <a:avLst/>
          </a:prstGeom>
          <a:noFill/>
          <a:ln>
            <a:noFill/>
          </a:ln>
        </p:spPr>
      </p:pic>
      <p:sp>
        <p:nvSpPr>
          <p:cNvPr id="779" name="Google Shape;779;p26"/>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Real-life scenario </a:t>
            </a:r>
            <a:r>
              <a:rPr b="0" i="0" lang="en-GB" sz="1800" u="none" cap="none" strike="noStrike">
                <a:solidFill>
                  <a:schemeClr val="accent1"/>
                </a:solidFill>
                <a:latin typeface="Calibri"/>
                <a:ea typeface="Calibri"/>
                <a:cs typeface="Calibri"/>
                <a:sym typeface="Calibri"/>
              </a:rPr>
              <a:t>#2</a:t>
            </a:r>
            <a:endParaRPr b="0" i="0" sz="1400" u="none" cap="none" strike="noStrike">
              <a:solidFill>
                <a:srgbClr val="000000"/>
              </a:solidFill>
              <a:latin typeface="Arial"/>
              <a:ea typeface="Arial"/>
              <a:cs typeface="Arial"/>
              <a:sym typeface="Arial"/>
            </a:endParaRPr>
          </a:p>
        </p:txBody>
      </p:sp>
      <p:pic>
        <p:nvPicPr>
          <p:cNvPr id="780" name="Google Shape;780;p26"/>
          <p:cNvPicPr preferRelativeResize="0"/>
          <p:nvPr/>
        </p:nvPicPr>
        <p:blipFill rotWithShape="1">
          <a:blip r:embed="rId6">
            <a:alphaModFix/>
          </a:blip>
          <a:srcRect b="-22120" l="-4427" r="0" t="-6271"/>
          <a:stretch/>
        </p:blipFill>
        <p:spPr>
          <a:xfrm>
            <a:off x="2728213" y="1975180"/>
            <a:ext cx="1944216" cy="1207662"/>
          </a:xfrm>
          <a:prstGeom prst="rect">
            <a:avLst/>
          </a:prstGeom>
          <a:noFill/>
          <a:ln>
            <a:noFill/>
          </a:ln>
        </p:spPr>
      </p:pic>
      <p:sp>
        <p:nvSpPr>
          <p:cNvPr id="781" name="Google Shape;781;p26"/>
          <p:cNvSpPr txBox="1"/>
          <p:nvPr/>
        </p:nvSpPr>
        <p:spPr>
          <a:xfrm>
            <a:off x="839416" y="1466999"/>
            <a:ext cx="679207" cy="226207"/>
          </a:xfrm>
          <a:prstGeom prst="rect">
            <a:avLst/>
          </a:prstGeom>
          <a:solidFill>
            <a:srgbClr val="E86826"/>
          </a:solidFill>
          <a:ln>
            <a:noFill/>
          </a:ln>
        </p:spPr>
        <p:txBody>
          <a:bodyPr anchorCtr="0" anchor="t" bIns="36000" lIns="72000" spcFirstLastPara="1" rIns="72000" wrap="square" tIns="36000">
            <a:spAutoFit/>
          </a:bodyPr>
          <a:lstStyle/>
          <a:p>
            <a:pPr indent="0" lvl="0" marL="0" marR="0" rtl="0" algn="l">
              <a:lnSpc>
                <a:spcPct val="95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EXAMPLE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g341cc0672d3_0_0"/>
          <p:cNvSpPr/>
          <p:nvPr/>
        </p:nvSpPr>
        <p:spPr>
          <a:xfrm>
            <a:off x="-11088" y="0"/>
            <a:ext cx="8829300" cy="6906000"/>
          </a:xfrm>
          <a:prstGeom prst="rect">
            <a:avLst/>
          </a:prstGeom>
          <a:gradFill>
            <a:gsLst>
              <a:gs pos="0">
                <a:srgbClr val="D2D9C8">
                  <a:alpha val="21960"/>
                </a:srgbClr>
              </a:gs>
              <a:gs pos="29000">
                <a:srgbClr val="D2D9C8">
                  <a:alpha val="21960"/>
                </a:srgbClr>
              </a:gs>
              <a:gs pos="100000">
                <a:schemeClr val="lt2"/>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87" name="Google Shape;787;g341cc0672d3_0_0"/>
          <p:cNvSpPr txBox="1"/>
          <p:nvPr/>
        </p:nvSpPr>
        <p:spPr>
          <a:xfrm>
            <a:off x="720001" y="533007"/>
            <a:ext cx="11003100" cy="2355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3. Fall Prevention</a:t>
            </a:r>
            <a:endParaRPr b="0" i="0" sz="1400" u="none" cap="none" strike="noStrike">
              <a:solidFill>
                <a:srgbClr val="000000"/>
              </a:solidFill>
              <a:latin typeface="Arial"/>
              <a:ea typeface="Arial"/>
              <a:cs typeface="Arial"/>
              <a:sym typeface="Arial"/>
            </a:endParaRPr>
          </a:p>
        </p:txBody>
      </p:sp>
      <p:sp>
        <p:nvSpPr>
          <p:cNvPr id="788" name="Google Shape;788;g341cc0672d3_0_0"/>
          <p:cNvSpPr txBox="1"/>
          <p:nvPr/>
        </p:nvSpPr>
        <p:spPr>
          <a:xfrm>
            <a:off x="719999" y="836712"/>
            <a:ext cx="11003100" cy="3762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Fall analysis</a:t>
            </a:r>
            <a:endParaRPr b="1" i="0" sz="2700" u="none" cap="none" strike="noStrike">
              <a:solidFill>
                <a:schemeClr val="accent1"/>
              </a:solidFill>
              <a:latin typeface="Calibri"/>
              <a:ea typeface="Calibri"/>
              <a:cs typeface="Calibri"/>
              <a:sym typeface="Calibri"/>
            </a:endParaRPr>
          </a:p>
        </p:txBody>
      </p:sp>
      <p:sp>
        <p:nvSpPr>
          <p:cNvPr id="789" name="Google Shape;789;g341cc0672d3_0_0"/>
          <p:cNvSpPr/>
          <p:nvPr/>
        </p:nvSpPr>
        <p:spPr>
          <a:xfrm>
            <a:off x="8202094" y="0"/>
            <a:ext cx="3985200" cy="6906000"/>
          </a:xfrm>
          <a:prstGeom prst="rect">
            <a:avLst/>
          </a:prstGeom>
          <a:blipFill rotWithShape="1">
            <a:blip r:embed="rId3">
              <a:alphaModFix/>
            </a:blip>
            <a:stretch>
              <a:fillRect b="0" l="0" r="0" t="99"/>
            </a:stretch>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90" name="Google Shape;790;g341cc0672d3_0_0"/>
          <p:cNvSpPr txBox="1"/>
          <p:nvPr/>
        </p:nvSpPr>
        <p:spPr>
          <a:xfrm>
            <a:off x="750124" y="1281573"/>
            <a:ext cx="8203500" cy="5169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7F7F7F"/>
              </a:buClr>
              <a:buSzPts val="1200"/>
              <a:buFont typeface="Calibri"/>
              <a:buNone/>
            </a:pPr>
            <a:r>
              <a:rPr b="0" i="0" lang="en-GB" sz="1200" u="none" cap="none" strike="noStrike">
                <a:solidFill>
                  <a:srgbClr val="7F7F7F"/>
                </a:solidFill>
                <a:latin typeface="Calibri"/>
                <a:ea typeface="Calibri"/>
                <a:cs typeface="Calibri"/>
                <a:sym typeface="Calibri"/>
              </a:rPr>
              <a:t>Automatic lighting | Night light |  Monitoring functions | </a:t>
            </a:r>
            <a:r>
              <a:rPr b="1" i="0" lang="en-GB" sz="1200" u="none" cap="none" strike="noStrike">
                <a:solidFill>
                  <a:schemeClr val="accent1"/>
                </a:solidFill>
                <a:latin typeface="Calibri"/>
                <a:ea typeface="Calibri"/>
                <a:cs typeface="Calibri"/>
                <a:sym typeface="Calibri"/>
              </a:rPr>
              <a:t>Fall analysis </a:t>
            </a:r>
            <a:endParaRPr b="0" i="0" sz="1400" u="none" cap="none" strike="noStrike">
              <a:solidFill>
                <a:srgbClr val="000000"/>
              </a:solidFill>
              <a:latin typeface="Arial"/>
              <a:ea typeface="Arial"/>
              <a:cs typeface="Arial"/>
              <a:sym typeface="Arial"/>
            </a:endParaRPr>
          </a:p>
        </p:txBody>
      </p:sp>
      <p:sp>
        <p:nvSpPr>
          <p:cNvPr id="791" name="Google Shape;791;g341cc0672d3_0_0"/>
          <p:cNvSpPr txBox="1"/>
          <p:nvPr/>
        </p:nvSpPr>
        <p:spPr>
          <a:xfrm>
            <a:off x="750124" y="1692034"/>
            <a:ext cx="7101000" cy="1305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accent1"/>
              </a:buClr>
              <a:buSzPts val="1600"/>
              <a:buFont typeface="Calibri"/>
              <a:buNone/>
            </a:pPr>
            <a:r>
              <a:rPr b="0" i="0" lang="en-GB" sz="1200" u="none" cap="none" strike="noStrike">
                <a:solidFill>
                  <a:schemeClr val="accent1"/>
                </a:solidFill>
                <a:latin typeface="Calibri"/>
                <a:ea typeface="Calibri"/>
                <a:cs typeface="Calibri"/>
                <a:sym typeface="Calibri"/>
              </a:rPr>
              <a:t>When a fall occurs, you often have to speculate about the cause and </a:t>
            </a:r>
            <a:r>
              <a:rPr b="0" i="0" lang="en-GB" sz="12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23"/>
                  </a:ext>
                </a:extLst>
              </a:rPr>
              <a:t>circumstances</a:t>
            </a:r>
            <a:r>
              <a:rPr b="0" i="0" lang="en-GB" sz="1200" u="none" cap="none" strike="noStrike">
                <a:solidFill>
                  <a:schemeClr val="accent1"/>
                </a:solidFill>
                <a:latin typeface="Calibri"/>
                <a:ea typeface="Calibri"/>
                <a:cs typeface="Calibri"/>
                <a:sym typeface="Calibri"/>
              </a:rPr>
              <a:t>.</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600"/>
              <a:buFont typeface="Calibri"/>
              <a:buNone/>
            </a:pPr>
            <a:r>
              <a:t/>
            </a:r>
            <a:endParaRPr b="0" i="0" sz="1200" u="none" cap="none" strike="noStrike">
              <a:solidFill>
                <a:schemeClr val="accent1"/>
              </a:solidFill>
              <a:latin typeface="Calibri"/>
              <a:ea typeface="Calibri"/>
              <a:cs typeface="Calibri"/>
              <a:sym typeface="Calibri"/>
            </a:endParaRPr>
          </a:p>
          <a:p>
            <a:pPr indent="0" lvl="0" marL="0" marR="0" rtl="0" algn="l">
              <a:lnSpc>
                <a:spcPct val="100000"/>
              </a:lnSpc>
              <a:spcBef>
                <a:spcPts val="0"/>
              </a:spcBef>
              <a:spcAft>
                <a:spcPts val="0"/>
              </a:spcAft>
              <a:buClr>
                <a:schemeClr val="accent1"/>
              </a:buClr>
              <a:buSzPts val="1600"/>
              <a:buFont typeface="Calibri"/>
              <a:buNone/>
            </a:pPr>
            <a:r>
              <a:rPr b="1" i="0" lang="en-GB" sz="1200" u="none" cap="none" strike="noStrike">
                <a:solidFill>
                  <a:schemeClr val="accent1"/>
                </a:solidFill>
                <a:latin typeface="Calibri"/>
                <a:ea typeface="Calibri"/>
                <a:cs typeface="Calibri"/>
                <a:sym typeface="Calibri"/>
              </a:rPr>
              <a:t>When </a:t>
            </a:r>
            <a:r>
              <a:rPr b="1" i="0" lang="en-GB" sz="12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24"/>
                  </a:ext>
                </a:extLst>
              </a:rPr>
              <a:t>Nobi shares real images of the fall,</a:t>
            </a:r>
            <a:r>
              <a:rPr b="1" i="0" lang="en-GB" sz="1100" u="none" cap="none" strike="noStrike">
                <a:solidFill>
                  <a:srgbClr val="000000"/>
                </a:solidFill>
                <a:latin typeface="Arial"/>
                <a:ea typeface="Arial"/>
                <a:cs typeface="Arial"/>
                <a:sym typeface="Arial"/>
                <a:extLst>
                  <a:ext uri="http://customooxmlschemas.google.com/">
                    <go:slidesCustomData xmlns:go="http://customooxmlschemas.google.com/" textRoundtripDataId="25"/>
                  </a:ext>
                </a:extLst>
              </a:rPr>
              <a:t> </a:t>
            </a:r>
            <a:r>
              <a:rPr b="1" i="0" lang="en-GB" sz="12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26"/>
                  </a:ext>
                </a:extLst>
              </a:rPr>
              <a:t>also images of a few seconds before and after the incident are available. This crucial context enables you to analyze the events leading up to the fall.</a:t>
            </a:r>
            <a:endParaRPr b="1" i="0" sz="1200" u="none" cap="none" strike="noStrike">
              <a:solidFill>
                <a:schemeClr val="accent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600"/>
              <a:buFont typeface="Calibri"/>
              <a:buNone/>
            </a:pPr>
            <a:r>
              <a:t/>
            </a:r>
            <a:endParaRPr b="0" i="0" sz="1200" u="none" cap="none" strike="noStrike">
              <a:solidFill>
                <a:schemeClr val="accent1"/>
              </a:solidFill>
              <a:latin typeface="Calibri"/>
              <a:ea typeface="Calibri"/>
              <a:cs typeface="Calibri"/>
              <a:sym typeface="Calibri"/>
            </a:endParaRPr>
          </a:p>
          <a:p>
            <a:pPr indent="0" lvl="0" marL="0" marR="0" rtl="0" algn="l">
              <a:lnSpc>
                <a:spcPct val="100000"/>
              </a:lnSpc>
              <a:spcBef>
                <a:spcPts val="0"/>
              </a:spcBef>
              <a:spcAft>
                <a:spcPts val="0"/>
              </a:spcAft>
              <a:buClr>
                <a:schemeClr val="accent1"/>
              </a:buClr>
              <a:buSzPts val="1600"/>
              <a:buFont typeface="Calibri"/>
              <a:buNone/>
            </a:pPr>
            <a:r>
              <a:rPr b="0" i="0" lang="en-GB" sz="1200" u="none" cap="none" strike="noStrike">
                <a:solidFill>
                  <a:schemeClr val="accent1"/>
                </a:solidFill>
                <a:latin typeface="Calibri"/>
                <a:ea typeface="Calibri"/>
                <a:cs typeface="Calibri"/>
                <a:sym typeface="Calibri"/>
              </a:rPr>
              <a:t>When closing a fall escalation, you can add relevant info about the fall in Nobi’s dashboard for analyzing purposes.</a:t>
            </a:r>
            <a:endParaRPr b="0" i="0" sz="11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38656D"/>
              </a:buClr>
              <a:buSzPts val="1600"/>
              <a:buFont typeface="Calibri"/>
              <a:buNone/>
            </a:pPr>
            <a:r>
              <a:t/>
            </a:r>
            <a:endParaRPr b="0" i="0" sz="1600" u="none" cap="none" strike="noStrike">
              <a:solidFill>
                <a:srgbClr val="38656D"/>
              </a:solidFill>
              <a:latin typeface="Calibri"/>
              <a:ea typeface="Calibri"/>
              <a:cs typeface="Calibri"/>
              <a:sym typeface="Calibri"/>
            </a:endParaRPr>
          </a:p>
        </p:txBody>
      </p:sp>
      <p:cxnSp>
        <p:nvCxnSpPr>
          <p:cNvPr id="792" name="Google Shape;792;g341cc0672d3_0_0"/>
          <p:cNvCxnSpPr/>
          <p:nvPr/>
        </p:nvCxnSpPr>
        <p:spPr>
          <a:xfrm rot="10800000">
            <a:off x="1534471" y="3658068"/>
            <a:ext cx="3078600" cy="0"/>
          </a:xfrm>
          <a:prstGeom prst="straightConnector1">
            <a:avLst/>
          </a:prstGeom>
          <a:noFill/>
          <a:ln cap="flat" cmpd="sng" w="12700">
            <a:solidFill>
              <a:schemeClr val="accent1">
                <a:alpha val="30199"/>
              </a:schemeClr>
            </a:solidFill>
            <a:prstDash val="solid"/>
            <a:miter lim="800000"/>
            <a:headEnd len="sm" w="sm" type="none"/>
            <a:tailEnd len="sm" w="sm" type="none"/>
          </a:ln>
        </p:spPr>
      </p:cxnSp>
      <p:sp>
        <p:nvSpPr>
          <p:cNvPr id="793" name="Google Shape;793;g341cc0672d3_0_0"/>
          <p:cNvSpPr/>
          <p:nvPr/>
        </p:nvSpPr>
        <p:spPr>
          <a:xfrm rot="10800000">
            <a:off x="2011818" y="3617657"/>
            <a:ext cx="98700" cy="84900"/>
          </a:xfrm>
          <a:prstGeom prst="triangle">
            <a:avLst>
              <a:gd fmla="val 50000" name="adj"/>
            </a:avLst>
          </a:prstGeom>
          <a:solidFill>
            <a:schemeClr val="accent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Calibri"/>
              <a:ea typeface="Calibri"/>
              <a:cs typeface="Calibri"/>
              <a:sym typeface="Calibri"/>
            </a:endParaRPr>
          </a:p>
        </p:txBody>
      </p:sp>
      <p:sp>
        <p:nvSpPr>
          <p:cNvPr id="794" name="Google Shape;794;g341cc0672d3_0_0"/>
          <p:cNvSpPr/>
          <p:nvPr/>
        </p:nvSpPr>
        <p:spPr>
          <a:xfrm rot="10800000">
            <a:off x="4109663" y="3617657"/>
            <a:ext cx="98700" cy="84900"/>
          </a:xfrm>
          <a:prstGeom prst="triangle">
            <a:avLst>
              <a:gd fmla="val 50000" name="adj"/>
            </a:avLst>
          </a:prstGeom>
          <a:solidFill>
            <a:schemeClr val="accent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Calibri"/>
              <a:ea typeface="Calibri"/>
              <a:cs typeface="Calibri"/>
              <a:sym typeface="Calibri"/>
            </a:endParaRPr>
          </a:p>
        </p:txBody>
      </p:sp>
      <p:sp>
        <p:nvSpPr>
          <p:cNvPr id="795" name="Google Shape;795;g341cc0672d3_0_0"/>
          <p:cNvSpPr txBox="1"/>
          <p:nvPr/>
        </p:nvSpPr>
        <p:spPr>
          <a:xfrm>
            <a:off x="962936" y="3804685"/>
            <a:ext cx="1951800" cy="6831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accent1"/>
              </a:buClr>
              <a:buSzPts val="1200"/>
              <a:buFont typeface="Calibri"/>
              <a:buNone/>
            </a:pPr>
            <a:r>
              <a:rPr b="1" i="0" lang="en-GB" sz="1200" u="none" cap="none" strike="noStrike">
                <a:solidFill>
                  <a:schemeClr val="accent1"/>
                </a:solidFill>
                <a:latin typeface="Calibri"/>
                <a:ea typeface="Calibri"/>
                <a:cs typeface="Calibri"/>
                <a:sym typeface="Calibri"/>
              </a:rPr>
              <a:t>Abstract images: </a:t>
            </a:r>
            <a:br>
              <a:rPr b="1" i="0" lang="en-GB" sz="1200" u="none" cap="none" strike="noStrike">
                <a:solidFill>
                  <a:schemeClr val="accent1"/>
                </a:solidFill>
                <a:latin typeface="Calibri"/>
                <a:ea typeface="Calibri"/>
                <a:cs typeface="Calibri"/>
                <a:sym typeface="Calibri"/>
              </a:rPr>
            </a:br>
            <a:r>
              <a:rPr b="0" i="0" lang="en-GB" sz="1200" u="none" cap="none" strike="noStrike">
                <a:solidFill>
                  <a:schemeClr val="accent1"/>
                </a:solidFill>
                <a:latin typeface="Calibri"/>
                <a:ea typeface="Calibri"/>
                <a:cs typeface="Calibri"/>
                <a:sym typeface="Calibri"/>
              </a:rPr>
              <a:t>Resident falls seemingly over nothing (still background)</a:t>
            </a:r>
            <a:endParaRPr b="0" i="0" sz="1100" u="none" cap="none" strike="noStrike">
              <a:solidFill>
                <a:srgbClr val="000000"/>
              </a:solidFill>
              <a:latin typeface="Arial"/>
              <a:ea typeface="Arial"/>
              <a:cs typeface="Arial"/>
              <a:sym typeface="Arial"/>
            </a:endParaRPr>
          </a:p>
        </p:txBody>
      </p:sp>
      <p:sp>
        <p:nvSpPr>
          <p:cNvPr id="796" name="Google Shape;796;g341cc0672d3_0_0"/>
          <p:cNvSpPr txBox="1"/>
          <p:nvPr/>
        </p:nvSpPr>
        <p:spPr>
          <a:xfrm>
            <a:off x="3243113" y="3806331"/>
            <a:ext cx="1930500" cy="6252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accent1"/>
              </a:buClr>
              <a:buSzPts val="1200"/>
              <a:buFont typeface="Calibri"/>
              <a:buNone/>
            </a:pPr>
            <a:r>
              <a:rPr b="1" i="0" lang="en-GB" sz="1200" u="none" cap="none" strike="noStrike">
                <a:solidFill>
                  <a:schemeClr val="accent1"/>
                </a:solidFill>
                <a:latin typeface="Calibri"/>
                <a:ea typeface="Calibri"/>
                <a:cs typeface="Calibri"/>
                <a:sym typeface="Calibri"/>
              </a:rPr>
              <a:t>Actual Images:</a:t>
            </a:r>
            <a:br>
              <a:rPr b="0" i="0" lang="en-GB" sz="1200" u="none" cap="none" strike="noStrike">
                <a:solidFill>
                  <a:schemeClr val="accent1"/>
                </a:solidFill>
                <a:latin typeface="Calibri"/>
                <a:ea typeface="Calibri"/>
                <a:cs typeface="Calibri"/>
                <a:sym typeface="Calibri"/>
              </a:rPr>
            </a:br>
            <a:r>
              <a:rPr b="0" i="0" lang="en-GB" sz="1200" u="none" cap="none" strike="noStrike">
                <a:solidFill>
                  <a:schemeClr val="accent1"/>
                </a:solidFill>
                <a:latin typeface="Calibri"/>
                <a:ea typeface="Calibri"/>
                <a:cs typeface="Calibri"/>
                <a:sym typeface="Calibri"/>
              </a:rPr>
              <a:t> Resident falls over chair that he just moved</a:t>
            </a:r>
            <a:endParaRPr b="0" i="0" sz="1200" u="none" cap="none" strike="noStrike">
              <a:solidFill>
                <a:srgbClr val="9FAE8A"/>
              </a:solidFill>
              <a:latin typeface="Calibri"/>
              <a:ea typeface="Calibri"/>
              <a:cs typeface="Calibri"/>
              <a:sym typeface="Calibri"/>
            </a:endParaRPr>
          </a:p>
        </p:txBody>
      </p:sp>
      <p:sp>
        <p:nvSpPr>
          <p:cNvPr id="797" name="Google Shape;797;g341cc0672d3_0_0"/>
          <p:cNvSpPr txBox="1"/>
          <p:nvPr/>
        </p:nvSpPr>
        <p:spPr>
          <a:xfrm>
            <a:off x="50249" y="3283285"/>
            <a:ext cx="6152700" cy="3876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accent1"/>
              </a:buClr>
              <a:buSzPts val="1500"/>
              <a:buFont typeface="Calibri"/>
              <a:buNone/>
            </a:pPr>
            <a:r>
              <a:rPr b="1" i="0" lang="en-GB" sz="1500" u="none" cap="none" strike="noStrike">
                <a:solidFill>
                  <a:schemeClr val="accent1"/>
                </a:solidFill>
                <a:latin typeface="Calibri"/>
                <a:ea typeface="Calibri"/>
                <a:cs typeface="Calibri"/>
                <a:sym typeface="Calibri"/>
              </a:rPr>
              <a:t>Differences in Fall Analysis </a:t>
            </a:r>
            <a:r>
              <a:rPr b="0" i="0" lang="en-GB" sz="1500" u="none" cap="none" strike="noStrike">
                <a:solidFill>
                  <a:schemeClr val="accent1"/>
                </a:solidFill>
                <a:latin typeface="Calibri"/>
                <a:ea typeface="Calibri"/>
                <a:cs typeface="Calibri"/>
                <a:sym typeface="Calibri"/>
              </a:rPr>
              <a:t>(Escalation data)</a:t>
            </a:r>
            <a:endParaRPr b="0" i="0" sz="1500" u="none" cap="none" strike="noStrike">
              <a:solidFill>
                <a:srgbClr val="9FAE8A"/>
              </a:solidFill>
              <a:latin typeface="Calibri"/>
              <a:ea typeface="Calibri"/>
              <a:cs typeface="Calibri"/>
              <a:sym typeface="Calibri"/>
            </a:endParaRPr>
          </a:p>
        </p:txBody>
      </p:sp>
      <p:sp>
        <p:nvSpPr>
          <p:cNvPr id="798" name="Google Shape;798;g341cc0672d3_0_0"/>
          <p:cNvSpPr txBox="1"/>
          <p:nvPr/>
        </p:nvSpPr>
        <p:spPr>
          <a:xfrm>
            <a:off x="3019599" y="3275112"/>
            <a:ext cx="61140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pic>
        <p:nvPicPr>
          <p:cNvPr id="799" name="Google Shape;799;g341cc0672d3_0_0" title="actual image.PNG">
            <a:hlinkClick r:id="rId4"/>
          </p:cNvPr>
          <p:cNvPicPr preferRelativeResize="0"/>
          <p:nvPr/>
        </p:nvPicPr>
        <p:blipFill rotWithShape="1">
          <a:blip r:embed="rId5">
            <a:alphaModFix/>
          </a:blip>
          <a:srcRect b="0" l="4859" r="3447" t="0"/>
          <a:stretch/>
        </p:blipFill>
        <p:spPr>
          <a:xfrm>
            <a:off x="3405776" y="4566975"/>
            <a:ext cx="1930500" cy="1858851"/>
          </a:xfrm>
          <a:prstGeom prst="rect">
            <a:avLst/>
          </a:prstGeom>
          <a:noFill/>
          <a:ln>
            <a:noFill/>
          </a:ln>
          <a:effectLst>
            <a:outerShdw blurRad="57150" rotWithShape="0" algn="bl" dir="3660000" dist="38100">
              <a:srgbClr val="000000">
                <a:alpha val="64000"/>
              </a:srgbClr>
            </a:outerShdw>
          </a:effectLst>
        </p:spPr>
      </p:pic>
      <p:pic>
        <p:nvPicPr>
          <p:cNvPr id="800" name="Google Shape;800;g341cc0672d3_0_0">
            <a:hlinkClick r:id="rId6"/>
          </p:cNvPr>
          <p:cNvPicPr preferRelativeResize="0"/>
          <p:nvPr/>
        </p:nvPicPr>
        <p:blipFill>
          <a:blip r:embed="rId7">
            <a:alphaModFix/>
          </a:blip>
          <a:stretch>
            <a:fillRect/>
          </a:stretch>
        </p:blipFill>
        <p:spPr>
          <a:xfrm>
            <a:off x="1085200" y="4589887"/>
            <a:ext cx="1884550" cy="1856938"/>
          </a:xfrm>
          <a:prstGeom prst="rect">
            <a:avLst/>
          </a:prstGeom>
          <a:noFill/>
          <a:ln>
            <a:noFill/>
          </a:ln>
        </p:spPr>
      </p:pic>
      <p:sp>
        <p:nvSpPr>
          <p:cNvPr id="801" name="Google Shape;801;g341cc0672d3_0_0">
            <a:hlinkClick r:id="rId8"/>
          </p:cNvPr>
          <p:cNvSpPr/>
          <p:nvPr/>
        </p:nvSpPr>
        <p:spPr>
          <a:xfrm>
            <a:off x="1656750" y="5224050"/>
            <a:ext cx="655800" cy="683100"/>
          </a:xfrm>
          <a:prstGeom prst="ellipse">
            <a:avLst/>
          </a:prstGeom>
          <a:gradFill>
            <a:gsLst>
              <a:gs pos="0">
                <a:srgbClr val="D2D9C8">
                  <a:alpha val="21960"/>
                </a:srgbClr>
              </a:gs>
              <a:gs pos="29000">
                <a:srgbClr val="D2D9C8">
                  <a:alpha val="21960"/>
                </a:srgbClr>
              </a:gs>
              <a:gs pos="100000">
                <a:schemeClr val="lt2"/>
              </a:gs>
            </a:gsLst>
            <a:lin ang="5400700" scaled="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02" name="Google Shape;802;g341cc0672d3_0_0">
            <a:hlinkClick r:id="rId9"/>
          </p:cNvPr>
          <p:cNvSpPr/>
          <p:nvPr/>
        </p:nvSpPr>
        <p:spPr>
          <a:xfrm rot="5400000">
            <a:off x="1870625" y="5409400"/>
            <a:ext cx="313675" cy="307800"/>
          </a:xfrm>
          <a:prstGeom prst="flowChartExtra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03" name="Google Shape;803;g341cc0672d3_0_0">
            <a:hlinkClick r:id="rId10"/>
          </p:cNvPr>
          <p:cNvSpPr/>
          <p:nvPr/>
        </p:nvSpPr>
        <p:spPr>
          <a:xfrm>
            <a:off x="4075650" y="5240525"/>
            <a:ext cx="655800" cy="683100"/>
          </a:xfrm>
          <a:prstGeom prst="ellipse">
            <a:avLst/>
          </a:prstGeom>
          <a:gradFill>
            <a:gsLst>
              <a:gs pos="0">
                <a:srgbClr val="D2D9C8">
                  <a:alpha val="21960"/>
                </a:srgbClr>
              </a:gs>
              <a:gs pos="29000">
                <a:srgbClr val="D2D9C8">
                  <a:alpha val="21960"/>
                </a:srgbClr>
              </a:gs>
              <a:gs pos="100000">
                <a:schemeClr val="lt2"/>
              </a:gs>
            </a:gsLst>
            <a:lin ang="5400700" scaled="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04" name="Google Shape;804;g341cc0672d3_0_0">
            <a:hlinkClick r:id="rId11"/>
          </p:cNvPr>
          <p:cNvSpPr/>
          <p:nvPr/>
        </p:nvSpPr>
        <p:spPr>
          <a:xfrm rot="5400000">
            <a:off x="4246700" y="5409400"/>
            <a:ext cx="313675" cy="307800"/>
          </a:xfrm>
          <a:prstGeom prst="flowChartExtra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787"/>
                                        </p:tgtEl>
                                        <p:attrNameLst>
                                          <p:attrName>style.visibility</p:attrName>
                                        </p:attrNameLst>
                                      </p:cBhvr>
                                      <p:to>
                                        <p:strVal val="visible"/>
                                      </p:to>
                                    </p:set>
                                    <p:animEffect filter="fade" transition="in">
                                      <p:cBhvr>
                                        <p:cTn dur="1000"/>
                                        <p:tgtEl>
                                          <p:spTgt spid="78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8" name="Shape 808"/>
        <p:cNvGrpSpPr/>
        <p:nvPr/>
      </p:nvGrpSpPr>
      <p:grpSpPr>
        <a:xfrm>
          <a:off x="0" y="0"/>
          <a:ext cx="0" cy="0"/>
          <a:chOff x="0" y="0"/>
          <a:chExt cx="0" cy="0"/>
        </a:xfrm>
      </p:grpSpPr>
      <p:sp>
        <p:nvSpPr>
          <p:cNvPr id="809" name="Google Shape;809;p28"/>
          <p:cNvSpPr/>
          <p:nvPr/>
        </p:nvSpPr>
        <p:spPr>
          <a:xfrm>
            <a:off x="0" y="0"/>
            <a:ext cx="12192001"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10" name="Google Shape;810;p28"/>
          <p:cNvSpPr txBox="1"/>
          <p:nvPr/>
        </p:nvSpPr>
        <p:spPr>
          <a:xfrm>
            <a:off x="1743625" y="1916825"/>
            <a:ext cx="86427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2000"/>
              <a:buFont typeface="Calibri"/>
              <a:buNone/>
            </a:pPr>
            <a:r>
              <a:rPr b="0" i="0" lang="en-GB" sz="2000" u="none" cap="none" strike="noStrike">
                <a:solidFill>
                  <a:schemeClr val="accent1"/>
                </a:solidFill>
                <a:latin typeface="Calibri"/>
                <a:ea typeface="Calibri"/>
                <a:cs typeface="Calibri"/>
                <a:sym typeface="Calibri"/>
              </a:rPr>
              <a:t>Nobi’s feature of delivering insights help you to provide more individualized </a:t>
            </a:r>
            <a:br>
              <a:rPr b="0" i="0" lang="en-GB" sz="2000" u="none" cap="none" strike="noStrike">
                <a:solidFill>
                  <a:schemeClr val="accent1"/>
                </a:solidFill>
                <a:latin typeface="Calibri"/>
                <a:ea typeface="Calibri"/>
                <a:cs typeface="Calibri"/>
                <a:sym typeface="Calibri"/>
              </a:rPr>
            </a:br>
            <a:r>
              <a:rPr b="0" i="0" lang="en-GB" sz="2000" u="none" cap="none" strike="noStrike">
                <a:solidFill>
                  <a:schemeClr val="accent1"/>
                </a:solidFill>
                <a:latin typeface="Calibri"/>
                <a:ea typeface="Calibri"/>
                <a:cs typeface="Calibri"/>
                <a:sym typeface="Calibri"/>
              </a:rPr>
              <a:t>care and, in some cases, even to identify health issues at an early stage.</a:t>
            </a:r>
            <a:endParaRPr b="0" i="0" sz="1400" u="none" cap="none" strike="noStrike">
              <a:solidFill>
                <a:srgbClr val="000000"/>
              </a:solidFill>
              <a:latin typeface="Arial"/>
              <a:ea typeface="Arial"/>
              <a:cs typeface="Arial"/>
              <a:sym typeface="Arial"/>
            </a:endParaRPr>
          </a:p>
        </p:txBody>
      </p:sp>
      <p:sp>
        <p:nvSpPr>
          <p:cNvPr id="811" name="Google Shape;811;p28"/>
          <p:cNvSpPr txBox="1"/>
          <p:nvPr/>
        </p:nvSpPr>
        <p:spPr>
          <a:xfrm>
            <a:off x="3215675" y="781050"/>
            <a:ext cx="7071300" cy="484800"/>
          </a:xfrm>
          <a:prstGeom prst="rect">
            <a:avLst/>
          </a:prstGeom>
          <a:noFill/>
          <a:ln>
            <a:noFill/>
          </a:ln>
        </p:spPr>
        <p:txBody>
          <a:bodyPr anchorCtr="0" anchor="ctr" bIns="0" lIns="0" spcFirstLastPara="1" rIns="0" wrap="square" tIns="0">
            <a:spAutoFit/>
          </a:bodyPr>
          <a:lstStyle/>
          <a:p>
            <a:pPr indent="0" lvl="0" marL="0" marR="0" rtl="0" algn="l">
              <a:lnSpc>
                <a:spcPct val="90000"/>
              </a:lnSpc>
              <a:spcBef>
                <a:spcPts val="0"/>
              </a:spcBef>
              <a:spcAft>
                <a:spcPts val="0"/>
              </a:spcAft>
              <a:buClr>
                <a:srgbClr val="000000"/>
              </a:buClr>
              <a:buSzPts val="3600"/>
              <a:buFont typeface="Arial"/>
              <a:buNone/>
            </a:pPr>
            <a:r>
              <a:rPr b="0" i="0" lang="en-GB" sz="3500" u="none" cap="none" strike="noStrike">
                <a:solidFill>
                  <a:schemeClr val="accent1"/>
                </a:solidFill>
                <a:latin typeface="Calibri"/>
                <a:ea typeface="Calibri"/>
                <a:cs typeface="Calibri"/>
                <a:sym typeface="Calibri"/>
              </a:rPr>
              <a:t>Smarter care and more dignified lives</a:t>
            </a:r>
            <a:endParaRPr b="0" i="0" sz="1300" u="none" cap="none" strike="noStrike">
              <a:solidFill>
                <a:srgbClr val="000000"/>
              </a:solidFill>
              <a:latin typeface="Calibri"/>
              <a:ea typeface="Calibri"/>
              <a:cs typeface="Calibri"/>
              <a:sym typeface="Calibri"/>
            </a:endParaRPr>
          </a:p>
        </p:txBody>
      </p:sp>
      <p:sp>
        <p:nvSpPr>
          <p:cNvPr id="812" name="Google Shape;812;p28"/>
          <p:cNvSpPr/>
          <p:nvPr/>
        </p:nvSpPr>
        <p:spPr>
          <a:xfrm>
            <a:off x="2240628" y="756289"/>
            <a:ext cx="514200" cy="514200"/>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13" name="Google Shape;813;p28"/>
          <p:cNvSpPr txBox="1"/>
          <p:nvPr/>
        </p:nvSpPr>
        <p:spPr>
          <a:xfrm>
            <a:off x="2416749" y="860730"/>
            <a:ext cx="162000" cy="3324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2400"/>
              <a:buFont typeface="Arial"/>
              <a:buNone/>
            </a:pPr>
            <a:r>
              <a:rPr b="1" i="0" lang="en-GB" sz="2400" u="none" cap="none" strike="noStrike">
                <a:solidFill>
                  <a:schemeClr val="lt1"/>
                </a:solidFill>
                <a:latin typeface="Calibri"/>
                <a:ea typeface="Calibri"/>
                <a:cs typeface="Calibri"/>
                <a:sym typeface="Calibri"/>
              </a:rPr>
              <a:t>4</a:t>
            </a:r>
            <a:endParaRPr b="0" i="0" sz="1400" u="none" cap="none" strike="noStrike">
              <a:solidFill>
                <a:srgbClr val="000000"/>
              </a:solidFill>
              <a:latin typeface="Arial"/>
              <a:ea typeface="Arial"/>
              <a:cs typeface="Arial"/>
              <a:sym typeface="Arial"/>
            </a:endParaRPr>
          </a:p>
        </p:txBody>
      </p:sp>
      <p:cxnSp>
        <p:nvCxnSpPr>
          <p:cNvPr id="814" name="Google Shape;814;p28"/>
          <p:cNvCxnSpPr/>
          <p:nvPr/>
        </p:nvCxnSpPr>
        <p:spPr>
          <a:xfrm>
            <a:off x="5375918" y="1628800"/>
            <a:ext cx="1440160" cy="0"/>
          </a:xfrm>
          <a:prstGeom prst="straightConnector1">
            <a:avLst/>
          </a:prstGeom>
          <a:noFill/>
          <a:ln cap="flat" cmpd="sng" w="19050">
            <a:solidFill>
              <a:schemeClr val="accent1"/>
            </a:solidFill>
            <a:prstDash val="solid"/>
            <a:miter lim="800000"/>
            <a:headEnd len="sm" w="sm" type="none"/>
            <a:tailEnd len="sm" w="sm" type="none"/>
          </a:ln>
        </p:spPr>
      </p:cxnSp>
      <p:sp>
        <p:nvSpPr>
          <p:cNvPr id="815" name="Google Shape;815;p28"/>
          <p:cNvSpPr/>
          <p:nvPr/>
        </p:nvSpPr>
        <p:spPr>
          <a:xfrm>
            <a:off x="4079592" y="3342563"/>
            <a:ext cx="1634818" cy="1634818"/>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16" name="Google Shape;816;p28"/>
          <p:cNvSpPr/>
          <p:nvPr/>
        </p:nvSpPr>
        <p:spPr>
          <a:xfrm>
            <a:off x="6415570" y="3356992"/>
            <a:ext cx="1634818" cy="1634818"/>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17" name="Google Shape;817;p28"/>
          <p:cNvSpPr/>
          <p:nvPr/>
        </p:nvSpPr>
        <p:spPr>
          <a:xfrm>
            <a:off x="8751548" y="3356992"/>
            <a:ext cx="1634818" cy="1634818"/>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18" name="Google Shape;818;p28"/>
          <p:cNvSpPr/>
          <p:nvPr/>
        </p:nvSpPr>
        <p:spPr>
          <a:xfrm>
            <a:off x="1743614" y="3356992"/>
            <a:ext cx="1634818" cy="1634818"/>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19" name="Google Shape;819;p28"/>
          <p:cNvSpPr txBox="1"/>
          <p:nvPr/>
        </p:nvSpPr>
        <p:spPr>
          <a:xfrm>
            <a:off x="1877305" y="5169596"/>
            <a:ext cx="1259352" cy="193899"/>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400"/>
              <a:buFont typeface="Arial"/>
              <a:buNone/>
            </a:pPr>
            <a:r>
              <a:rPr b="0" i="0" lang="en-GB" sz="1400" u="none" cap="none" strike="noStrike">
                <a:solidFill>
                  <a:schemeClr val="accent1"/>
                </a:solidFill>
                <a:latin typeface="Calibri"/>
                <a:ea typeface="Calibri"/>
                <a:cs typeface="Calibri"/>
                <a:sym typeface="Calibri"/>
              </a:rPr>
              <a:t>Live view</a:t>
            </a:r>
            <a:endParaRPr b="0" i="0" sz="1400" u="none" cap="none" strike="noStrike">
              <a:solidFill>
                <a:srgbClr val="000000"/>
              </a:solidFill>
              <a:latin typeface="Arial"/>
              <a:ea typeface="Arial"/>
              <a:cs typeface="Arial"/>
              <a:sym typeface="Arial"/>
            </a:endParaRPr>
          </a:p>
        </p:txBody>
      </p:sp>
      <p:sp>
        <p:nvSpPr>
          <p:cNvPr id="820" name="Google Shape;820;p28"/>
          <p:cNvSpPr txBox="1"/>
          <p:nvPr/>
        </p:nvSpPr>
        <p:spPr>
          <a:xfrm>
            <a:off x="6594190" y="5169596"/>
            <a:ext cx="1277578" cy="387798"/>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400"/>
              <a:buFont typeface="Arial"/>
              <a:buNone/>
            </a:pPr>
            <a:r>
              <a:rPr b="0" i="0" lang="en-GB" sz="1400" u="none" cap="none" strike="noStrike">
                <a:solidFill>
                  <a:schemeClr val="accent1"/>
                </a:solidFill>
                <a:latin typeface="Calibri"/>
                <a:ea typeface="Calibri"/>
                <a:cs typeface="Calibri"/>
                <a:sym typeface="Calibri"/>
              </a:rPr>
              <a:t>Escalation report </a:t>
            </a:r>
            <a:br>
              <a:rPr b="0" i="0" lang="en-GB" sz="1400" u="none" cap="none" strike="noStrike">
                <a:solidFill>
                  <a:schemeClr val="accent1"/>
                </a:solidFill>
                <a:latin typeface="Calibri"/>
                <a:ea typeface="Calibri"/>
                <a:cs typeface="Calibri"/>
                <a:sym typeface="Calibri"/>
              </a:rPr>
            </a:br>
            <a:r>
              <a:rPr b="0" i="0" lang="en-GB" sz="1400" u="none" cap="none" strike="noStrike">
                <a:solidFill>
                  <a:schemeClr val="accent1"/>
                </a:solidFill>
                <a:latin typeface="Calibri"/>
                <a:ea typeface="Calibri"/>
                <a:cs typeface="Calibri"/>
                <a:sym typeface="Calibri"/>
              </a:rPr>
              <a:t>for fall analysis</a:t>
            </a:r>
            <a:endParaRPr b="0" i="0" sz="1400" u="none" cap="none" strike="noStrike">
              <a:solidFill>
                <a:srgbClr val="000000"/>
              </a:solidFill>
              <a:latin typeface="Arial"/>
              <a:ea typeface="Arial"/>
              <a:cs typeface="Arial"/>
              <a:sym typeface="Arial"/>
            </a:endParaRPr>
          </a:p>
        </p:txBody>
      </p:sp>
      <p:sp>
        <p:nvSpPr>
          <p:cNvPr id="821" name="Google Shape;821;p28"/>
          <p:cNvSpPr txBox="1"/>
          <p:nvPr/>
        </p:nvSpPr>
        <p:spPr>
          <a:xfrm>
            <a:off x="4235689" y="5169596"/>
            <a:ext cx="1267170" cy="387798"/>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400"/>
              <a:buFont typeface="Arial"/>
              <a:buNone/>
            </a:pPr>
            <a:r>
              <a:rPr b="0" i="0" lang="en-GB" sz="1400" u="none" cap="none" strike="noStrike">
                <a:solidFill>
                  <a:schemeClr val="accent1"/>
                </a:solidFill>
                <a:latin typeface="Calibri"/>
                <a:ea typeface="Calibri"/>
                <a:cs typeface="Calibri"/>
                <a:sym typeface="Calibri"/>
              </a:rPr>
              <a:t>Sleep report</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1400"/>
              <a:buFont typeface="Arial"/>
              <a:buNone/>
            </a:pPr>
            <a:r>
              <a:t/>
            </a:r>
            <a:endParaRPr b="0" i="0" sz="1400" u="none" cap="none" strike="noStrike">
              <a:solidFill>
                <a:schemeClr val="accent1"/>
              </a:solidFill>
              <a:latin typeface="Calibri"/>
              <a:ea typeface="Calibri"/>
              <a:cs typeface="Calibri"/>
              <a:sym typeface="Calibri"/>
            </a:endParaRPr>
          </a:p>
        </p:txBody>
      </p:sp>
      <p:sp>
        <p:nvSpPr>
          <p:cNvPr id="822" name="Google Shape;822;p28"/>
          <p:cNvSpPr txBox="1"/>
          <p:nvPr/>
        </p:nvSpPr>
        <p:spPr>
          <a:xfrm>
            <a:off x="8800435" y="5169596"/>
            <a:ext cx="1537042" cy="581698"/>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400"/>
              <a:buFont typeface="Arial"/>
              <a:buNone/>
            </a:pPr>
            <a:r>
              <a:rPr b="0" i="0" lang="en-GB" sz="1400" u="none" cap="none" strike="noStrike">
                <a:solidFill>
                  <a:schemeClr val="accent1"/>
                </a:solidFill>
                <a:latin typeface="Calibri"/>
                <a:ea typeface="Calibri"/>
                <a:cs typeface="Calibri"/>
                <a:sym typeface="Calibri"/>
              </a:rPr>
              <a:t>Behavior monitoring </a:t>
            </a:r>
            <a:br>
              <a:rPr b="0" i="0" lang="en-GB" sz="1400" u="none" cap="none" strike="noStrike">
                <a:solidFill>
                  <a:schemeClr val="accent1"/>
                </a:solidFill>
                <a:latin typeface="Calibri"/>
                <a:ea typeface="Calibri"/>
                <a:cs typeface="Calibri"/>
                <a:sym typeface="Calibri"/>
              </a:rPr>
            </a:br>
            <a:r>
              <a:rPr b="0" i="0" lang="en-GB" sz="1400" u="none" cap="none" strike="noStrike">
                <a:solidFill>
                  <a:schemeClr val="accent1"/>
                </a:solidFill>
                <a:latin typeface="Calibri"/>
                <a:ea typeface="Calibri"/>
                <a:cs typeface="Calibri"/>
                <a:sym typeface="Calibri"/>
              </a:rPr>
              <a:t>report </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1400"/>
              <a:buFont typeface="Arial"/>
              <a:buNone/>
            </a:pPr>
            <a:r>
              <a:t/>
            </a:r>
            <a:endParaRPr b="0" i="0" sz="1400" u="none" cap="none" strike="noStrike">
              <a:solidFill>
                <a:schemeClr val="accent1"/>
              </a:solidFill>
              <a:latin typeface="Calibri"/>
              <a:ea typeface="Calibri"/>
              <a:cs typeface="Calibri"/>
              <a:sym typeface="Calibri"/>
            </a:endParaRPr>
          </a:p>
        </p:txBody>
      </p:sp>
      <p:sp>
        <p:nvSpPr>
          <p:cNvPr id="823" name="Google Shape;823;p28"/>
          <p:cNvSpPr/>
          <p:nvPr/>
        </p:nvSpPr>
        <p:spPr>
          <a:xfrm>
            <a:off x="3630796" y="4082537"/>
            <a:ext cx="210108" cy="210108"/>
          </a:xfrm>
          <a:prstGeom prst="plus">
            <a:avLst>
              <a:gd fmla="val 37369"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24" name="Google Shape;824;p28"/>
          <p:cNvSpPr/>
          <p:nvPr/>
        </p:nvSpPr>
        <p:spPr>
          <a:xfrm>
            <a:off x="5959936" y="4082537"/>
            <a:ext cx="210108" cy="210108"/>
          </a:xfrm>
          <a:prstGeom prst="plus">
            <a:avLst>
              <a:gd fmla="val 37369"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25" name="Google Shape;825;p28"/>
          <p:cNvSpPr/>
          <p:nvPr/>
        </p:nvSpPr>
        <p:spPr>
          <a:xfrm>
            <a:off x="8295914" y="4082537"/>
            <a:ext cx="210108" cy="210108"/>
          </a:xfrm>
          <a:prstGeom prst="plus">
            <a:avLst>
              <a:gd fmla="val 37369"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826" name="Google Shape;826;p28"/>
          <p:cNvGrpSpPr/>
          <p:nvPr/>
        </p:nvGrpSpPr>
        <p:grpSpPr>
          <a:xfrm>
            <a:off x="4547507" y="3937085"/>
            <a:ext cx="698987" cy="501012"/>
            <a:chOff x="4559789" y="4006047"/>
            <a:chExt cx="720080" cy="426583"/>
          </a:xfrm>
        </p:grpSpPr>
        <p:cxnSp>
          <p:nvCxnSpPr>
            <p:cNvPr id="827" name="Google Shape;827;p28"/>
            <p:cNvCxnSpPr/>
            <p:nvPr/>
          </p:nvCxnSpPr>
          <p:spPr>
            <a:xfrm>
              <a:off x="4559789" y="4006047"/>
              <a:ext cx="0" cy="426583"/>
            </a:xfrm>
            <a:prstGeom prst="straightConnector1">
              <a:avLst/>
            </a:prstGeom>
            <a:noFill/>
            <a:ln cap="rnd" cmpd="sng" w="25400">
              <a:solidFill>
                <a:srgbClr val="37928B"/>
              </a:solidFill>
              <a:prstDash val="solid"/>
              <a:round/>
              <a:headEnd len="sm" w="sm" type="none"/>
              <a:tailEnd len="sm" w="sm" type="none"/>
            </a:ln>
          </p:spPr>
        </p:cxnSp>
        <p:cxnSp>
          <p:nvCxnSpPr>
            <p:cNvPr id="828" name="Google Shape;828;p28"/>
            <p:cNvCxnSpPr/>
            <p:nvPr/>
          </p:nvCxnSpPr>
          <p:spPr>
            <a:xfrm>
              <a:off x="4559789" y="4274185"/>
              <a:ext cx="720080" cy="0"/>
            </a:xfrm>
            <a:prstGeom prst="straightConnector1">
              <a:avLst/>
            </a:prstGeom>
            <a:noFill/>
            <a:ln cap="rnd" cmpd="sng" w="25400">
              <a:solidFill>
                <a:srgbClr val="37928B"/>
              </a:solidFill>
              <a:prstDash val="solid"/>
              <a:round/>
              <a:headEnd len="sm" w="sm" type="none"/>
              <a:tailEnd len="sm" w="sm" type="none"/>
            </a:ln>
          </p:spPr>
        </p:cxnSp>
        <p:cxnSp>
          <p:nvCxnSpPr>
            <p:cNvPr id="829" name="Google Shape;829;p28"/>
            <p:cNvCxnSpPr/>
            <p:nvPr/>
          </p:nvCxnSpPr>
          <p:spPr>
            <a:xfrm>
              <a:off x="5268449" y="4274185"/>
              <a:ext cx="0" cy="158445"/>
            </a:xfrm>
            <a:prstGeom prst="straightConnector1">
              <a:avLst/>
            </a:prstGeom>
            <a:noFill/>
            <a:ln cap="rnd" cmpd="sng" w="25400">
              <a:solidFill>
                <a:srgbClr val="37928B"/>
              </a:solidFill>
              <a:prstDash val="solid"/>
              <a:round/>
              <a:headEnd len="sm" w="sm" type="none"/>
              <a:tailEnd len="sm" w="sm" type="none"/>
            </a:ln>
          </p:spPr>
        </p:cxnSp>
        <p:cxnSp>
          <p:nvCxnSpPr>
            <p:cNvPr id="830" name="Google Shape;830;p28"/>
            <p:cNvCxnSpPr/>
            <p:nvPr/>
          </p:nvCxnSpPr>
          <p:spPr>
            <a:xfrm>
              <a:off x="4836401" y="4170523"/>
              <a:ext cx="432048" cy="0"/>
            </a:xfrm>
            <a:prstGeom prst="straightConnector1">
              <a:avLst/>
            </a:prstGeom>
            <a:noFill/>
            <a:ln cap="rnd" cmpd="sng" w="25400">
              <a:solidFill>
                <a:srgbClr val="37928B"/>
              </a:solidFill>
              <a:prstDash val="solid"/>
              <a:round/>
              <a:headEnd len="sm" w="sm" type="none"/>
              <a:tailEnd len="sm" w="sm" type="none"/>
            </a:ln>
          </p:spPr>
        </p:cxnSp>
        <p:sp>
          <p:nvSpPr>
            <p:cNvPr id="831" name="Google Shape;831;p28"/>
            <p:cNvSpPr/>
            <p:nvPr/>
          </p:nvSpPr>
          <p:spPr>
            <a:xfrm>
              <a:off x="4633302" y="4072590"/>
              <a:ext cx="129587" cy="129587"/>
            </a:xfrm>
            <a:prstGeom prst="ellipse">
              <a:avLst/>
            </a:prstGeom>
            <a:noFill/>
            <a:ln cap="flat" cmpd="sng" w="25400">
              <a:solidFill>
                <a:srgbClr val="37928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832" name="Google Shape;832;p28"/>
          <p:cNvGrpSpPr/>
          <p:nvPr/>
        </p:nvGrpSpPr>
        <p:grpSpPr>
          <a:xfrm>
            <a:off x="6966588" y="3833986"/>
            <a:ext cx="517750" cy="673073"/>
            <a:chOff x="6874394" y="3719539"/>
            <a:chExt cx="720082" cy="936104"/>
          </a:xfrm>
        </p:grpSpPr>
        <p:sp>
          <p:nvSpPr>
            <p:cNvPr id="833" name="Google Shape;833;p28"/>
            <p:cNvSpPr/>
            <p:nvPr/>
          </p:nvSpPr>
          <p:spPr>
            <a:xfrm>
              <a:off x="6874394" y="3719539"/>
              <a:ext cx="720082" cy="936104"/>
            </a:xfrm>
            <a:prstGeom prst="rect">
              <a:avLst/>
            </a:prstGeom>
            <a:noFill/>
            <a:ln cap="flat" cmpd="sng" w="25400">
              <a:solidFill>
                <a:srgbClr val="37928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cxnSp>
          <p:nvCxnSpPr>
            <p:cNvPr id="834" name="Google Shape;834;p28"/>
            <p:cNvCxnSpPr/>
            <p:nvPr/>
          </p:nvCxnSpPr>
          <p:spPr>
            <a:xfrm>
              <a:off x="7016955" y="4006047"/>
              <a:ext cx="216024" cy="0"/>
            </a:xfrm>
            <a:prstGeom prst="straightConnector1">
              <a:avLst/>
            </a:prstGeom>
            <a:noFill/>
            <a:ln cap="rnd" cmpd="sng" w="25400">
              <a:solidFill>
                <a:srgbClr val="37928B"/>
              </a:solidFill>
              <a:prstDash val="solid"/>
              <a:round/>
              <a:headEnd len="sm" w="sm" type="none"/>
              <a:tailEnd len="sm" w="sm" type="none"/>
            </a:ln>
          </p:spPr>
        </p:cxnSp>
        <p:cxnSp>
          <p:nvCxnSpPr>
            <p:cNvPr id="835" name="Google Shape;835;p28"/>
            <p:cNvCxnSpPr/>
            <p:nvPr/>
          </p:nvCxnSpPr>
          <p:spPr>
            <a:xfrm>
              <a:off x="7016955" y="4167826"/>
              <a:ext cx="432048" cy="0"/>
            </a:xfrm>
            <a:prstGeom prst="straightConnector1">
              <a:avLst/>
            </a:prstGeom>
            <a:noFill/>
            <a:ln cap="rnd" cmpd="sng" w="25400">
              <a:solidFill>
                <a:srgbClr val="37928B"/>
              </a:solidFill>
              <a:prstDash val="solid"/>
              <a:round/>
              <a:headEnd len="sm" w="sm" type="none"/>
              <a:tailEnd len="sm" w="sm" type="none"/>
            </a:ln>
          </p:spPr>
        </p:cxnSp>
        <p:cxnSp>
          <p:nvCxnSpPr>
            <p:cNvPr id="836" name="Google Shape;836;p28"/>
            <p:cNvCxnSpPr/>
            <p:nvPr/>
          </p:nvCxnSpPr>
          <p:spPr>
            <a:xfrm>
              <a:off x="7016955" y="4329605"/>
              <a:ext cx="432048" cy="0"/>
            </a:xfrm>
            <a:prstGeom prst="straightConnector1">
              <a:avLst/>
            </a:prstGeom>
            <a:noFill/>
            <a:ln cap="rnd" cmpd="sng" w="25400">
              <a:solidFill>
                <a:srgbClr val="37928B"/>
              </a:solidFill>
              <a:prstDash val="solid"/>
              <a:round/>
              <a:headEnd len="sm" w="sm" type="none"/>
              <a:tailEnd len="sm" w="sm" type="none"/>
            </a:ln>
          </p:spPr>
        </p:cxnSp>
        <p:cxnSp>
          <p:nvCxnSpPr>
            <p:cNvPr id="837" name="Google Shape;837;p28"/>
            <p:cNvCxnSpPr/>
            <p:nvPr/>
          </p:nvCxnSpPr>
          <p:spPr>
            <a:xfrm>
              <a:off x="7016955" y="4491383"/>
              <a:ext cx="432048" cy="0"/>
            </a:xfrm>
            <a:prstGeom prst="straightConnector1">
              <a:avLst/>
            </a:prstGeom>
            <a:noFill/>
            <a:ln cap="rnd" cmpd="sng" w="25400">
              <a:solidFill>
                <a:srgbClr val="37928B"/>
              </a:solidFill>
              <a:prstDash val="solid"/>
              <a:round/>
              <a:headEnd len="sm" w="sm" type="none"/>
              <a:tailEnd len="sm" w="sm" type="none"/>
            </a:ln>
          </p:spPr>
        </p:cxnSp>
      </p:grpSp>
      <p:grpSp>
        <p:nvGrpSpPr>
          <p:cNvPr id="838" name="Google Shape;838;p28"/>
          <p:cNvGrpSpPr/>
          <p:nvPr/>
        </p:nvGrpSpPr>
        <p:grpSpPr>
          <a:xfrm>
            <a:off x="9125799" y="3715088"/>
            <a:ext cx="945005" cy="945005"/>
            <a:chOff x="9119419" y="3769800"/>
            <a:chExt cx="899074" cy="899074"/>
          </a:xfrm>
        </p:grpSpPr>
        <p:grpSp>
          <p:nvGrpSpPr>
            <p:cNvPr id="839" name="Google Shape;839;p28"/>
            <p:cNvGrpSpPr/>
            <p:nvPr/>
          </p:nvGrpSpPr>
          <p:grpSpPr>
            <a:xfrm rot="-2700000">
              <a:off x="9347664" y="3804888"/>
              <a:ext cx="442584" cy="828899"/>
              <a:chOff x="9309245" y="3746336"/>
              <a:chExt cx="519421" cy="965736"/>
            </a:xfrm>
          </p:grpSpPr>
          <p:sp>
            <p:nvSpPr>
              <p:cNvPr id="840" name="Google Shape;840;p28"/>
              <p:cNvSpPr/>
              <p:nvPr/>
            </p:nvSpPr>
            <p:spPr>
              <a:xfrm>
                <a:off x="9309245" y="3746336"/>
                <a:ext cx="519421" cy="519421"/>
              </a:xfrm>
              <a:prstGeom prst="ellipse">
                <a:avLst/>
              </a:prstGeom>
              <a:noFill/>
              <a:ln cap="flat" cmpd="sng" w="25400">
                <a:solidFill>
                  <a:srgbClr val="37928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41" name="Google Shape;841;p28"/>
              <p:cNvSpPr/>
              <p:nvPr/>
            </p:nvSpPr>
            <p:spPr>
              <a:xfrm>
                <a:off x="9514955" y="4265757"/>
                <a:ext cx="108000" cy="446315"/>
              </a:xfrm>
              <a:custGeom>
                <a:rect b="b" l="l" r="r" t="t"/>
                <a:pathLst>
                  <a:path extrusionOk="0" h="446315" w="144016">
                    <a:moveTo>
                      <a:pt x="144016" y="0"/>
                    </a:moveTo>
                    <a:lnTo>
                      <a:pt x="144016" y="422312"/>
                    </a:lnTo>
                    <a:cubicBezTo>
                      <a:pt x="144016" y="435568"/>
                      <a:pt x="133269" y="446315"/>
                      <a:pt x="120013" y="446315"/>
                    </a:cubicBezTo>
                    <a:lnTo>
                      <a:pt x="24003" y="446315"/>
                    </a:lnTo>
                    <a:cubicBezTo>
                      <a:pt x="10747" y="446315"/>
                      <a:pt x="0" y="435568"/>
                      <a:pt x="0" y="422312"/>
                    </a:cubicBezTo>
                    <a:lnTo>
                      <a:pt x="0" y="0"/>
                    </a:lnTo>
                  </a:path>
                </a:pathLst>
              </a:custGeom>
              <a:noFill/>
              <a:ln cap="flat" cmpd="sng" w="25400">
                <a:solidFill>
                  <a:srgbClr val="37928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842" name="Google Shape;842;p28"/>
            <p:cNvSpPr/>
            <p:nvPr/>
          </p:nvSpPr>
          <p:spPr>
            <a:xfrm>
              <a:off x="9368724" y="3998096"/>
              <a:ext cx="129587" cy="129587"/>
            </a:xfrm>
            <a:prstGeom prst="ellipse">
              <a:avLst/>
            </a:prstGeom>
            <a:noFill/>
            <a:ln cap="flat" cmpd="sng" w="25400">
              <a:solidFill>
                <a:srgbClr val="37928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43" name="Google Shape;843;p28"/>
            <p:cNvSpPr/>
            <p:nvPr/>
          </p:nvSpPr>
          <p:spPr>
            <a:xfrm>
              <a:off x="9291825" y="4137383"/>
              <a:ext cx="288032" cy="116322"/>
            </a:xfrm>
            <a:custGeom>
              <a:rect b="b" l="l" r="r" t="t"/>
              <a:pathLst>
                <a:path extrusionOk="0" h="134069" w="432048">
                  <a:moveTo>
                    <a:pt x="0" y="134069"/>
                  </a:moveTo>
                  <a:cubicBezTo>
                    <a:pt x="0" y="60025"/>
                    <a:pt x="96717" y="0"/>
                    <a:pt x="216024" y="0"/>
                  </a:cubicBezTo>
                  <a:cubicBezTo>
                    <a:pt x="335331" y="0"/>
                    <a:pt x="432048" y="60025"/>
                    <a:pt x="432048" y="134069"/>
                  </a:cubicBezTo>
                </a:path>
              </a:pathLst>
            </a:custGeom>
            <a:noFill/>
            <a:ln cap="flat" cmpd="sng" w="25400">
              <a:solidFill>
                <a:srgbClr val="37928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id="844" name="Google Shape;844;p28"/>
          <p:cNvPicPr preferRelativeResize="0"/>
          <p:nvPr/>
        </p:nvPicPr>
        <p:blipFill rotWithShape="1">
          <a:blip r:embed="rId3">
            <a:alphaModFix/>
          </a:blip>
          <a:srcRect b="0" l="0" r="0" t="0"/>
          <a:stretch/>
        </p:blipFill>
        <p:spPr>
          <a:xfrm>
            <a:off x="2164786" y="3812053"/>
            <a:ext cx="724695" cy="72469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pic>
        <p:nvPicPr>
          <p:cNvPr descr="A bed with a white headboard and black lamps&#10;&#10;Description automatically generated" id="240" name="Google Shape;240;g2dfe1cc30da_1_48"/>
          <p:cNvPicPr preferRelativeResize="0"/>
          <p:nvPr/>
        </p:nvPicPr>
        <p:blipFill rotWithShape="1">
          <a:blip r:embed="rId3">
            <a:alphaModFix/>
          </a:blip>
          <a:srcRect b="0" l="0" r="0" t="0"/>
          <a:stretch/>
        </p:blipFill>
        <p:spPr>
          <a:xfrm>
            <a:off x="7752184" y="-3930"/>
            <a:ext cx="4446166" cy="6865860"/>
          </a:xfrm>
          <a:prstGeom prst="rect">
            <a:avLst/>
          </a:prstGeom>
          <a:noFill/>
          <a:ln>
            <a:noFill/>
          </a:ln>
        </p:spPr>
      </p:pic>
      <p:sp>
        <p:nvSpPr>
          <p:cNvPr id="241" name="Google Shape;241;g2dfe1cc30da_1_48"/>
          <p:cNvSpPr/>
          <p:nvPr/>
        </p:nvSpPr>
        <p:spPr>
          <a:xfrm>
            <a:off x="-1" y="0"/>
            <a:ext cx="7752300"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42" name="Google Shape;242;g2dfe1cc30da_1_48"/>
          <p:cNvSpPr/>
          <p:nvPr/>
        </p:nvSpPr>
        <p:spPr>
          <a:xfrm>
            <a:off x="1083" y="4632966"/>
            <a:ext cx="15042345" cy="1968541"/>
          </a:xfrm>
          <a:custGeom>
            <a:rect b="b" l="l" r="r" t="t"/>
            <a:pathLst>
              <a:path extrusionOk="0" h="1613558" w="12329791">
                <a:moveTo>
                  <a:pt x="0" y="1095464"/>
                </a:moveTo>
                <a:cubicBezTo>
                  <a:pt x="4819799" y="2521246"/>
                  <a:pt x="5529845" y="600250"/>
                  <a:pt x="6465536" y="149664"/>
                </a:cubicBezTo>
                <a:cubicBezTo>
                  <a:pt x="7897856" y="-572662"/>
                  <a:pt x="7889571" y="1626601"/>
                  <a:pt x="12329791" y="289756"/>
                </a:cubicBezTo>
              </a:path>
            </a:pathLst>
          </a:custGeom>
          <a:noFill/>
          <a:ln cap="flat" cmpd="sng" w="15875">
            <a:solidFill>
              <a:srgbClr val="F2F2F2">
                <a:alpha val="67843"/>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43" name="Google Shape;243;g2dfe1cc30da_1_48"/>
          <p:cNvSpPr/>
          <p:nvPr/>
        </p:nvSpPr>
        <p:spPr>
          <a:xfrm>
            <a:off x="7752184" y="0"/>
            <a:ext cx="531300" cy="6858000"/>
          </a:xfrm>
          <a:prstGeom prst="rect">
            <a:avLst/>
          </a:prstGeom>
          <a:gradFill>
            <a:gsLst>
              <a:gs pos="0">
                <a:srgbClr val="272728">
                  <a:alpha val="21960"/>
                </a:srgbClr>
              </a:gs>
              <a:gs pos="83000">
                <a:srgbClr val="272728">
                  <a:alpha val="0"/>
                </a:srgbClr>
              </a:gs>
              <a:gs pos="100000">
                <a:srgbClr val="272728">
                  <a:alpha val="0"/>
                </a:srgbClr>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44" name="Google Shape;244;g2dfe1cc30da_1_48"/>
          <p:cNvSpPr txBox="1"/>
          <p:nvPr/>
        </p:nvSpPr>
        <p:spPr>
          <a:xfrm>
            <a:off x="1258125" y="2205035"/>
            <a:ext cx="7554000" cy="4345805"/>
          </a:xfrm>
          <a:prstGeom prst="rect">
            <a:avLst/>
          </a:prstGeom>
          <a:noFill/>
          <a:ln>
            <a:noFill/>
          </a:ln>
        </p:spPr>
        <p:txBody>
          <a:bodyPr anchorCtr="0" anchor="t" bIns="0" lIns="0" spcFirstLastPara="1" rIns="0" wrap="square" tIns="0">
            <a:spAutoFit/>
          </a:bodyPr>
          <a:lstStyle/>
          <a:p>
            <a:pPr indent="0" lvl="0" marL="0" marR="0" rtl="0" algn="l">
              <a:lnSpc>
                <a:spcPct val="154000"/>
              </a:lnSpc>
              <a:spcBef>
                <a:spcPts val="0"/>
              </a:spcBef>
              <a:spcAft>
                <a:spcPts val="0"/>
              </a:spcAft>
              <a:buClr>
                <a:schemeClr val="accent1"/>
              </a:buClr>
              <a:buSzPts val="2000"/>
              <a:buFont typeface="Calibri"/>
              <a:buNone/>
            </a:pPr>
            <a:r>
              <a:rPr b="0" i="0" lang="en-GB" sz="2000" u="none" cap="none" strike="noStrike">
                <a:solidFill>
                  <a:schemeClr val="accent1"/>
                </a:solidFill>
                <a:latin typeface="Calibri"/>
                <a:ea typeface="Calibri"/>
                <a:cs typeface="Calibri"/>
                <a:sym typeface="Calibri"/>
              </a:rPr>
              <a:t>What is Nobi? </a:t>
            </a:r>
            <a:br>
              <a:rPr b="0" i="0" lang="en-GB" sz="1400" u="none" cap="none" strike="noStrike">
                <a:solidFill>
                  <a:srgbClr val="000000"/>
                </a:solidFill>
                <a:latin typeface="Arial"/>
                <a:ea typeface="Arial"/>
                <a:cs typeface="Arial"/>
                <a:sym typeface="Arial"/>
              </a:rPr>
            </a:br>
            <a:r>
              <a:rPr b="0" i="0" lang="en-GB" sz="2000" u="none" cap="none" strike="noStrike">
                <a:solidFill>
                  <a:schemeClr val="accent1"/>
                </a:solidFill>
                <a:latin typeface="Calibri"/>
                <a:ea typeface="Calibri"/>
                <a:cs typeface="Calibri"/>
                <a:sym typeface="Calibri"/>
              </a:rPr>
              <a:t>Fall detection</a:t>
            </a:r>
            <a:endParaRPr b="0" i="0" sz="1400" u="none" cap="none" strike="noStrike">
              <a:solidFill>
                <a:srgbClr val="000000"/>
              </a:solidFill>
              <a:latin typeface="Arial"/>
              <a:ea typeface="Arial"/>
              <a:cs typeface="Arial"/>
              <a:sym typeface="Arial"/>
            </a:endParaRPr>
          </a:p>
          <a:p>
            <a:pPr indent="0" lvl="0" marL="0" marR="0" rtl="0" algn="l">
              <a:lnSpc>
                <a:spcPct val="154000"/>
              </a:lnSpc>
              <a:spcBef>
                <a:spcPts val="0"/>
              </a:spcBef>
              <a:spcAft>
                <a:spcPts val="0"/>
              </a:spcAft>
              <a:buClr>
                <a:schemeClr val="accent1"/>
              </a:buClr>
              <a:buSzPts val="2000"/>
              <a:buFont typeface="Calibri"/>
              <a:buNone/>
            </a:pPr>
            <a:r>
              <a:rPr b="0" i="0" lang="en-GB" sz="2000" u="none" cap="none" strike="noStrike">
                <a:solidFill>
                  <a:schemeClr val="accent1"/>
                </a:solidFill>
                <a:latin typeface="Calibri"/>
                <a:ea typeface="Calibri"/>
                <a:cs typeface="Calibri"/>
                <a:sym typeface="Calibri"/>
              </a:rPr>
              <a:t>Fall prevention</a:t>
            </a:r>
            <a:endParaRPr b="0" i="0" sz="1400" u="none" cap="none" strike="noStrike">
              <a:solidFill>
                <a:srgbClr val="000000"/>
              </a:solidFill>
              <a:latin typeface="Arial"/>
              <a:ea typeface="Arial"/>
              <a:cs typeface="Arial"/>
              <a:sym typeface="Arial"/>
            </a:endParaRPr>
          </a:p>
          <a:p>
            <a:pPr indent="0" lvl="0" marL="0" marR="0" rtl="0" algn="l">
              <a:lnSpc>
                <a:spcPct val="154000"/>
              </a:lnSpc>
              <a:spcBef>
                <a:spcPts val="0"/>
              </a:spcBef>
              <a:spcAft>
                <a:spcPts val="0"/>
              </a:spcAft>
              <a:buClr>
                <a:srgbClr val="000000"/>
              </a:buClr>
              <a:buSzPts val="2000"/>
              <a:buFont typeface="Arial"/>
              <a:buNone/>
            </a:pPr>
            <a:r>
              <a:rPr b="0" i="0" lang="en-GB" sz="2000" u="none" cap="none" strike="noStrike">
                <a:solidFill>
                  <a:schemeClr val="accent1"/>
                </a:solidFill>
                <a:latin typeface="Calibri"/>
                <a:ea typeface="Calibri"/>
                <a:cs typeface="Calibri"/>
                <a:sym typeface="Calibri"/>
              </a:rPr>
              <a:t>Smarter care and more dignified lives</a:t>
            </a:r>
            <a:endParaRPr b="0" i="0" sz="2000" u="none" cap="none" strike="noStrike">
              <a:solidFill>
                <a:schemeClr val="accent1"/>
              </a:solidFill>
              <a:latin typeface="Calibri"/>
              <a:ea typeface="Calibri"/>
              <a:cs typeface="Calibri"/>
              <a:sym typeface="Calibri"/>
            </a:endParaRPr>
          </a:p>
          <a:p>
            <a:pPr indent="0" lvl="0" marL="0" marR="0" rtl="0" algn="l">
              <a:lnSpc>
                <a:spcPct val="154000"/>
              </a:lnSpc>
              <a:spcBef>
                <a:spcPts val="0"/>
              </a:spcBef>
              <a:spcAft>
                <a:spcPts val="0"/>
              </a:spcAft>
              <a:buClr>
                <a:schemeClr val="accent1"/>
              </a:buClr>
              <a:buSzPts val="2000"/>
              <a:buFont typeface="Calibri"/>
              <a:buNone/>
            </a:pPr>
            <a:r>
              <a:rPr b="0" i="0" lang="en-GB" sz="2000" u="none" cap="none" strike="noStrike">
                <a:solidFill>
                  <a:schemeClr val="accent1"/>
                </a:solidFill>
                <a:latin typeface="Calibri"/>
                <a:ea typeface="Calibri"/>
                <a:cs typeface="Calibri"/>
                <a:sym typeface="Calibri"/>
              </a:rPr>
              <a:t>Tools to manage and minimize unwanted alerts</a:t>
            </a:r>
            <a:endParaRPr b="0" i="0" sz="2000" u="none" cap="none" strike="noStrike">
              <a:solidFill>
                <a:schemeClr val="accent1"/>
              </a:solidFill>
              <a:latin typeface="Calibri"/>
              <a:ea typeface="Calibri"/>
              <a:cs typeface="Calibri"/>
              <a:sym typeface="Calibri"/>
            </a:endParaRPr>
          </a:p>
          <a:p>
            <a:pPr indent="0" lvl="0" marL="0" marR="0" rtl="0" algn="l">
              <a:lnSpc>
                <a:spcPct val="154000"/>
              </a:lnSpc>
              <a:spcBef>
                <a:spcPts val="0"/>
              </a:spcBef>
              <a:spcAft>
                <a:spcPts val="0"/>
              </a:spcAft>
              <a:buClr>
                <a:schemeClr val="accent1"/>
              </a:buClr>
              <a:buSzPts val="2000"/>
              <a:buFont typeface="Calibri"/>
              <a:buNone/>
            </a:pPr>
            <a:r>
              <a:rPr b="0" i="0" lang="en-GB" sz="2000" u="none" cap="none" strike="noStrike">
                <a:solidFill>
                  <a:schemeClr val="accent1"/>
                </a:solidFill>
                <a:latin typeface="Calibri"/>
                <a:ea typeface="Calibri"/>
                <a:cs typeface="Calibri"/>
                <a:sym typeface="Calibri"/>
              </a:rPr>
              <a:t>Privacy</a:t>
            </a:r>
            <a:endParaRPr b="0" i="0" sz="2000" u="none" cap="none" strike="noStrike">
              <a:solidFill>
                <a:schemeClr val="accent1"/>
              </a:solidFill>
              <a:latin typeface="Calibri"/>
              <a:ea typeface="Calibri"/>
              <a:cs typeface="Calibri"/>
              <a:sym typeface="Calibri"/>
            </a:endParaRPr>
          </a:p>
          <a:p>
            <a:pPr indent="0" lvl="0" marL="0" marR="0" rtl="0" algn="l">
              <a:lnSpc>
                <a:spcPct val="154000"/>
              </a:lnSpc>
              <a:spcBef>
                <a:spcPts val="0"/>
              </a:spcBef>
              <a:spcAft>
                <a:spcPts val="0"/>
              </a:spcAft>
              <a:buClr>
                <a:schemeClr val="accent1"/>
              </a:buClr>
              <a:buSzPts val="2000"/>
              <a:buFont typeface="Calibri"/>
              <a:buNone/>
            </a:pPr>
            <a:r>
              <a:rPr b="0" i="0" lang="en-GB" sz="2000" u="none" cap="none" strike="noStrike">
                <a:solidFill>
                  <a:schemeClr val="accent1"/>
                </a:solidFill>
                <a:latin typeface="Calibri"/>
                <a:ea typeface="Calibri"/>
                <a:cs typeface="Calibri"/>
                <a:sym typeface="Calibri"/>
              </a:rPr>
              <a:t>Next steps </a:t>
            </a:r>
            <a:endParaRPr b="0" i="0" sz="2000" u="none" cap="none" strike="noStrike">
              <a:solidFill>
                <a:schemeClr val="accent1"/>
              </a:solidFill>
              <a:latin typeface="Calibri"/>
              <a:ea typeface="Calibri"/>
              <a:cs typeface="Calibri"/>
              <a:sym typeface="Calibri"/>
            </a:endParaRPr>
          </a:p>
          <a:p>
            <a:pPr indent="0" lvl="0" marL="0" marR="0" rtl="0" algn="l">
              <a:lnSpc>
                <a:spcPct val="154000"/>
              </a:lnSpc>
              <a:spcBef>
                <a:spcPts val="0"/>
              </a:spcBef>
              <a:spcAft>
                <a:spcPts val="0"/>
              </a:spcAft>
              <a:buClr>
                <a:schemeClr val="accent1"/>
              </a:buClr>
              <a:buSzPts val="2000"/>
              <a:buFont typeface="Calibri"/>
              <a:buNone/>
            </a:pPr>
            <a:r>
              <a:t/>
            </a:r>
            <a:endParaRPr b="0" i="0" sz="2000" u="none" cap="none" strike="noStrike">
              <a:solidFill>
                <a:schemeClr val="accent1"/>
              </a:solidFill>
              <a:latin typeface="Calibri"/>
              <a:ea typeface="Calibri"/>
              <a:cs typeface="Calibri"/>
              <a:sym typeface="Calibri"/>
            </a:endParaRPr>
          </a:p>
          <a:p>
            <a:pPr indent="0" lvl="0" marL="0" marR="0" rtl="0" algn="l">
              <a:lnSpc>
                <a:spcPct val="180000"/>
              </a:lnSpc>
              <a:spcBef>
                <a:spcPts val="0"/>
              </a:spcBef>
              <a:spcAft>
                <a:spcPts val="0"/>
              </a:spcAft>
              <a:buClr>
                <a:schemeClr val="accent1"/>
              </a:buClr>
              <a:buSzPts val="2000"/>
              <a:buFont typeface="Calibri"/>
              <a:buNone/>
            </a:pPr>
            <a:r>
              <a:t/>
            </a:r>
            <a:endParaRPr b="0" i="0" sz="2000" u="none" cap="none" strike="noStrike">
              <a:solidFill>
                <a:schemeClr val="accent1"/>
              </a:solidFill>
              <a:latin typeface="Calibri"/>
              <a:ea typeface="Calibri"/>
              <a:cs typeface="Calibri"/>
              <a:sym typeface="Calibri"/>
            </a:endParaRPr>
          </a:p>
        </p:txBody>
      </p:sp>
      <p:sp>
        <p:nvSpPr>
          <p:cNvPr id="245" name="Google Shape;245;g2dfe1cc30da_1_48"/>
          <p:cNvSpPr/>
          <p:nvPr/>
        </p:nvSpPr>
        <p:spPr>
          <a:xfrm>
            <a:off x="722670" y="2269629"/>
            <a:ext cx="348900" cy="348900"/>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Calibri"/>
                <a:ea typeface="Calibri"/>
                <a:cs typeface="Calibri"/>
                <a:sym typeface="Calibri"/>
              </a:rPr>
              <a:t>1</a:t>
            </a:r>
            <a:endParaRPr b="0" i="0" sz="1400" u="none" cap="none" strike="noStrike">
              <a:solidFill>
                <a:srgbClr val="000000"/>
              </a:solidFill>
              <a:latin typeface="Arial"/>
              <a:ea typeface="Arial"/>
              <a:cs typeface="Arial"/>
              <a:sym typeface="Arial"/>
            </a:endParaRPr>
          </a:p>
        </p:txBody>
      </p:sp>
      <p:sp>
        <p:nvSpPr>
          <p:cNvPr id="246" name="Google Shape;246;g2dfe1cc30da_1_48"/>
          <p:cNvSpPr/>
          <p:nvPr/>
        </p:nvSpPr>
        <p:spPr>
          <a:xfrm>
            <a:off x="722670" y="2738852"/>
            <a:ext cx="348900" cy="348900"/>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Calibri"/>
                <a:ea typeface="Calibri"/>
                <a:cs typeface="Calibri"/>
                <a:sym typeface="Calibri"/>
              </a:rPr>
              <a:t>2</a:t>
            </a:r>
            <a:endParaRPr b="0" i="0" sz="1400" u="none" cap="none" strike="noStrike">
              <a:solidFill>
                <a:srgbClr val="000000"/>
              </a:solidFill>
              <a:latin typeface="Arial"/>
              <a:ea typeface="Arial"/>
              <a:cs typeface="Arial"/>
              <a:sym typeface="Arial"/>
            </a:endParaRPr>
          </a:p>
        </p:txBody>
      </p:sp>
      <p:sp>
        <p:nvSpPr>
          <p:cNvPr id="247" name="Google Shape;247;g2dfe1cc30da_1_48"/>
          <p:cNvSpPr/>
          <p:nvPr/>
        </p:nvSpPr>
        <p:spPr>
          <a:xfrm>
            <a:off x="722670" y="3208076"/>
            <a:ext cx="348900" cy="348900"/>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Calibri"/>
                <a:ea typeface="Calibri"/>
                <a:cs typeface="Calibri"/>
                <a:sym typeface="Calibri"/>
              </a:rPr>
              <a:t>3</a:t>
            </a:r>
            <a:endParaRPr b="0" i="0" sz="1400" u="none" cap="none" strike="noStrike">
              <a:solidFill>
                <a:srgbClr val="000000"/>
              </a:solidFill>
              <a:latin typeface="Arial"/>
              <a:ea typeface="Arial"/>
              <a:cs typeface="Arial"/>
              <a:sym typeface="Arial"/>
            </a:endParaRPr>
          </a:p>
        </p:txBody>
      </p:sp>
      <p:sp>
        <p:nvSpPr>
          <p:cNvPr id="248" name="Google Shape;248;g2dfe1cc30da_1_48"/>
          <p:cNvSpPr/>
          <p:nvPr/>
        </p:nvSpPr>
        <p:spPr>
          <a:xfrm>
            <a:off x="722670" y="3677287"/>
            <a:ext cx="348900" cy="348900"/>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Calibri"/>
                <a:ea typeface="Calibri"/>
                <a:cs typeface="Calibri"/>
                <a:sym typeface="Calibri"/>
              </a:rPr>
              <a:t>4</a:t>
            </a:r>
            <a:endParaRPr b="0" i="0" sz="1400" u="none" cap="none" strike="noStrike">
              <a:solidFill>
                <a:srgbClr val="000000"/>
              </a:solidFill>
              <a:latin typeface="Arial"/>
              <a:ea typeface="Arial"/>
              <a:cs typeface="Arial"/>
              <a:sym typeface="Arial"/>
            </a:endParaRPr>
          </a:p>
        </p:txBody>
      </p:sp>
      <p:sp>
        <p:nvSpPr>
          <p:cNvPr id="249" name="Google Shape;249;g2dfe1cc30da_1_48"/>
          <p:cNvSpPr/>
          <p:nvPr/>
        </p:nvSpPr>
        <p:spPr>
          <a:xfrm>
            <a:off x="722670" y="4146522"/>
            <a:ext cx="348900" cy="348900"/>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Calibri"/>
                <a:ea typeface="Calibri"/>
                <a:cs typeface="Calibri"/>
                <a:sym typeface="Calibri"/>
              </a:rPr>
              <a:t>5</a:t>
            </a:r>
            <a:endParaRPr b="0" i="0" sz="1400" u="none" cap="none" strike="noStrike">
              <a:solidFill>
                <a:srgbClr val="000000"/>
              </a:solidFill>
              <a:latin typeface="Arial"/>
              <a:ea typeface="Arial"/>
              <a:cs typeface="Arial"/>
              <a:sym typeface="Arial"/>
            </a:endParaRPr>
          </a:p>
        </p:txBody>
      </p:sp>
      <p:sp>
        <p:nvSpPr>
          <p:cNvPr id="250" name="Google Shape;250;g2dfe1cc30da_1_48"/>
          <p:cNvSpPr txBox="1"/>
          <p:nvPr/>
        </p:nvSpPr>
        <p:spPr>
          <a:xfrm>
            <a:off x="695400" y="833275"/>
            <a:ext cx="4589700" cy="861900"/>
          </a:xfrm>
          <a:prstGeom prst="rect">
            <a:avLst/>
          </a:prstGeom>
          <a:noFill/>
          <a:ln>
            <a:noFill/>
          </a:ln>
        </p:spPr>
        <p:txBody>
          <a:bodyPr anchorCtr="0" anchor="t" bIns="0" lIns="0" spcFirstLastPara="1" rIns="0" wrap="square" tIns="0">
            <a:spAutoFit/>
          </a:bodyPr>
          <a:lstStyle/>
          <a:p>
            <a:pPr indent="0" lvl="0" marL="0" marR="0" rtl="0" algn="l">
              <a:lnSpc>
                <a:spcPct val="80000"/>
              </a:lnSpc>
              <a:spcBef>
                <a:spcPts val="0"/>
              </a:spcBef>
              <a:spcAft>
                <a:spcPts val="0"/>
              </a:spcAft>
              <a:buClr>
                <a:srgbClr val="000000"/>
              </a:buClr>
              <a:buSzPts val="3600"/>
              <a:buFont typeface="Arial"/>
              <a:buNone/>
            </a:pPr>
            <a:r>
              <a:rPr b="0" i="0" lang="en-GB" sz="3500" u="none" cap="none" strike="noStrike">
                <a:solidFill>
                  <a:schemeClr val="accent1"/>
                </a:solidFill>
                <a:latin typeface="Calibri"/>
                <a:ea typeface="Calibri"/>
                <a:cs typeface="Calibri"/>
                <a:sym typeface="Calibri"/>
              </a:rPr>
              <a:t>Kick off </a:t>
            </a:r>
            <a:br>
              <a:rPr b="0" i="0" lang="en-GB" sz="3500" u="none" cap="none" strike="noStrike">
                <a:solidFill>
                  <a:schemeClr val="accent1"/>
                </a:solidFill>
                <a:latin typeface="Calibri"/>
                <a:ea typeface="Calibri"/>
                <a:cs typeface="Calibri"/>
                <a:sym typeface="Calibri"/>
              </a:rPr>
            </a:br>
            <a:r>
              <a:rPr b="0" i="0" lang="en-GB" sz="3500" u="none" cap="none" strike="noStrike">
                <a:solidFill>
                  <a:schemeClr val="accent1"/>
                </a:solidFill>
                <a:latin typeface="Calibri"/>
                <a:ea typeface="Calibri"/>
                <a:cs typeface="Calibri"/>
                <a:sym typeface="Calibri"/>
              </a:rPr>
              <a:t>Getting to know Nobi</a:t>
            </a:r>
            <a:endParaRPr b="0" i="0" sz="1300" u="none" cap="none" strike="noStrike">
              <a:solidFill>
                <a:srgbClr val="000000"/>
              </a:solidFill>
              <a:latin typeface="Arial"/>
              <a:ea typeface="Arial"/>
              <a:cs typeface="Arial"/>
              <a:sym typeface="Arial"/>
            </a:endParaRPr>
          </a:p>
        </p:txBody>
      </p:sp>
      <p:sp>
        <p:nvSpPr>
          <p:cNvPr id="251" name="Google Shape;251;g2dfe1cc30da_1_48"/>
          <p:cNvSpPr/>
          <p:nvPr/>
        </p:nvSpPr>
        <p:spPr>
          <a:xfrm>
            <a:off x="722670" y="4615735"/>
            <a:ext cx="348900" cy="348900"/>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Calibri"/>
                <a:ea typeface="Calibri"/>
                <a:cs typeface="Calibri"/>
                <a:sym typeface="Calibri"/>
              </a:rPr>
              <a:t>6</a:t>
            </a:r>
            <a:endParaRPr b="0" i="0" sz="1400" u="none" cap="none" strike="noStrike">
              <a:solidFill>
                <a:srgbClr val="000000"/>
              </a:solidFill>
              <a:latin typeface="Arial"/>
              <a:ea typeface="Arial"/>
              <a:cs typeface="Arial"/>
              <a:sym typeface="Arial"/>
            </a:endParaRPr>
          </a:p>
        </p:txBody>
      </p:sp>
      <p:sp>
        <p:nvSpPr>
          <p:cNvPr id="252" name="Google Shape;252;g2dfe1cc30da_1_48"/>
          <p:cNvSpPr/>
          <p:nvPr/>
        </p:nvSpPr>
        <p:spPr>
          <a:xfrm>
            <a:off x="722670" y="5096997"/>
            <a:ext cx="348900" cy="348900"/>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Calibri"/>
                <a:ea typeface="Calibri"/>
                <a:cs typeface="Calibri"/>
                <a:sym typeface="Calibri"/>
              </a:rPr>
              <a:t>7</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8" name="Shape 848"/>
        <p:cNvGrpSpPr/>
        <p:nvPr/>
      </p:nvGrpSpPr>
      <p:grpSpPr>
        <a:xfrm>
          <a:off x="0" y="0"/>
          <a:ext cx="0" cy="0"/>
          <a:chOff x="0" y="0"/>
          <a:chExt cx="0" cy="0"/>
        </a:xfrm>
      </p:grpSpPr>
      <p:sp>
        <p:nvSpPr>
          <p:cNvPr id="849" name="Google Shape;849;p29"/>
          <p:cNvSpPr/>
          <p:nvPr/>
        </p:nvSpPr>
        <p:spPr>
          <a:xfrm>
            <a:off x="3076" y="0"/>
            <a:ext cx="8203578" cy="6858000"/>
          </a:xfrm>
          <a:prstGeom prst="rect">
            <a:avLst/>
          </a:prstGeom>
          <a:gradFill>
            <a:gsLst>
              <a:gs pos="0">
                <a:srgbClr val="D2D9C8">
                  <a:alpha val="21960"/>
                </a:srgbClr>
              </a:gs>
              <a:gs pos="29000">
                <a:srgbClr val="D2D9C8">
                  <a:alpha val="21960"/>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50" name="Google Shape;850;p29"/>
          <p:cNvSpPr/>
          <p:nvPr/>
        </p:nvSpPr>
        <p:spPr>
          <a:xfrm>
            <a:off x="4076098" y="5157193"/>
            <a:ext cx="2880782" cy="765984"/>
          </a:xfrm>
          <a:prstGeom prst="roundRect">
            <a:avLst>
              <a:gd fmla="val 7453" name="adj"/>
            </a:avLst>
          </a:prstGeom>
          <a:solidFill>
            <a:schemeClr val="lt1">
              <a:alpha val="7294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51" name="Google Shape;851;p29"/>
          <p:cNvSpPr/>
          <p:nvPr/>
        </p:nvSpPr>
        <p:spPr>
          <a:xfrm>
            <a:off x="940958" y="5157193"/>
            <a:ext cx="2880782" cy="765984"/>
          </a:xfrm>
          <a:prstGeom prst="roundRect">
            <a:avLst>
              <a:gd fmla="val 7453" name="adj"/>
            </a:avLst>
          </a:prstGeom>
          <a:solidFill>
            <a:schemeClr val="lt1">
              <a:alpha val="7294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52" name="Google Shape;852;p29"/>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4. Smarter care and more dignified lives</a:t>
            </a:r>
            <a:endParaRPr b="0" i="0" sz="1400" u="none" cap="none" strike="noStrike">
              <a:solidFill>
                <a:srgbClr val="000000"/>
              </a:solidFill>
              <a:latin typeface="Arial"/>
              <a:ea typeface="Arial"/>
              <a:cs typeface="Arial"/>
              <a:sym typeface="Arial"/>
            </a:endParaRPr>
          </a:p>
        </p:txBody>
      </p:sp>
      <p:sp>
        <p:nvSpPr>
          <p:cNvPr id="853" name="Google Shape;853;p29"/>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Dashboard</a:t>
            </a:r>
            <a:endParaRPr b="1" i="0" sz="2700" u="none" cap="none" strike="noStrike">
              <a:solidFill>
                <a:schemeClr val="accent1"/>
              </a:solidFill>
              <a:latin typeface="Calibri"/>
              <a:ea typeface="Calibri"/>
              <a:cs typeface="Calibri"/>
              <a:sym typeface="Calibri"/>
            </a:endParaRPr>
          </a:p>
        </p:txBody>
      </p:sp>
      <p:sp>
        <p:nvSpPr>
          <p:cNvPr id="854" name="Google Shape;854;p29"/>
          <p:cNvSpPr txBox="1"/>
          <p:nvPr/>
        </p:nvSpPr>
        <p:spPr>
          <a:xfrm>
            <a:off x="719999" y="1232304"/>
            <a:ext cx="8203578"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accent1"/>
              </a:buClr>
              <a:buSzPts val="1200"/>
              <a:buFont typeface="Calibri"/>
              <a:buNone/>
            </a:pPr>
            <a:r>
              <a:rPr b="1" i="0" lang="en-GB" sz="1200" u="none" cap="none" strike="noStrike">
                <a:solidFill>
                  <a:schemeClr val="accent1"/>
                </a:solidFill>
                <a:latin typeface="Calibri"/>
                <a:ea typeface="Calibri"/>
                <a:cs typeface="Calibri"/>
                <a:sym typeface="Calibri"/>
              </a:rPr>
              <a:t>Live View </a:t>
            </a:r>
            <a:r>
              <a:rPr b="0" i="0" lang="en-GB" sz="1200" u="none" cap="none" strike="noStrike">
                <a:solidFill>
                  <a:srgbClr val="7F7F7F"/>
                </a:solidFill>
                <a:latin typeface="Calibri"/>
                <a:ea typeface="Calibri"/>
                <a:cs typeface="Calibri"/>
                <a:sym typeface="Calibri"/>
              </a:rPr>
              <a:t>| Night reports | Fall analysis reports | Behavior monitoring reports</a:t>
            </a:r>
            <a:endParaRPr b="0" i="0" sz="1400" u="none" cap="none" strike="noStrike">
              <a:solidFill>
                <a:srgbClr val="000000"/>
              </a:solidFill>
              <a:latin typeface="Arial"/>
              <a:ea typeface="Arial"/>
              <a:cs typeface="Arial"/>
              <a:sym typeface="Arial"/>
            </a:endParaRPr>
          </a:p>
        </p:txBody>
      </p:sp>
      <p:sp>
        <p:nvSpPr>
          <p:cNvPr id="855" name="Google Shape;855;p29"/>
          <p:cNvSpPr txBox="1"/>
          <p:nvPr/>
        </p:nvSpPr>
        <p:spPr>
          <a:xfrm>
            <a:off x="1141889" y="3954358"/>
            <a:ext cx="24789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Actual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behavior </a:t>
            </a:r>
            <a:endParaRPr b="0" i="0" sz="1400" u="none" cap="none" strike="noStrike">
              <a:solidFill>
                <a:srgbClr val="000000"/>
              </a:solidFill>
              <a:latin typeface="Arial"/>
              <a:ea typeface="Arial"/>
              <a:cs typeface="Arial"/>
              <a:sym typeface="Arial"/>
            </a:endParaRPr>
          </a:p>
        </p:txBody>
      </p:sp>
      <p:cxnSp>
        <p:nvCxnSpPr>
          <p:cNvPr id="856" name="Google Shape;856;p29"/>
          <p:cNvCxnSpPr/>
          <p:nvPr/>
        </p:nvCxnSpPr>
        <p:spPr>
          <a:xfrm rot="10800000">
            <a:off x="940950" y="3752625"/>
            <a:ext cx="6002100" cy="0"/>
          </a:xfrm>
          <a:prstGeom prst="straightConnector1">
            <a:avLst/>
          </a:prstGeom>
          <a:noFill/>
          <a:ln cap="flat" cmpd="sng" w="12700">
            <a:solidFill>
              <a:schemeClr val="accent1">
                <a:alpha val="29803"/>
              </a:schemeClr>
            </a:solidFill>
            <a:prstDash val="solid"/>
            <a:miter lim="800000"/>
            <a:headEnd len="sm" w="sm" type="none"/>
            <a:tailEnd len="sm" w="sm" type="none"/>
          </a:ln>
        </p:spPr>
      </p:cxnSp>
      <p:sp>
        <p:nvSpPr>
          <p:cNvPr id="857" name="Google Shape;857;p29"/>
          <p:cNvSpPr/>
          <p:nvPr/>
        </p:nvSpPr>
        <p:spPr>
          <a:xfrm rot="10800000">
            <a:off x="2315507" y="3711655"/>
            <a:ext cx="131700" cy="113400"/>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2"/>
              </a:solidFill>
              <a:latin typeface="Calibri"/>
              <a:ea typeface="Calibri"/>
              <a:cs typeface="Calibri"/>
              <a:sym typeface="Calibri"/>
            </a:endParaRPr>
          </a:p>
        </p:txBody>
      </p:sp>
      <p:sp>
        <p:nvSpPr>
          <p:cNvPr id="858" name="Google Shape;858;p29"/>
          <p:cNvSpPr txBox="1"/>
          <p:nvPr/>
        </p:nvSpPr>
        <p:spPr>
          <a:xfrm>
            <a:off x="885425" y="2102950"/>
            <a:ext cx="60714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2000"/>
              <a:buFont typeface="Calibri"/>
              <a:buNone/>
            </a:pPr>
            <a:r>
              <a:rPr b="1" i="0" lang="en-GB" sz="2000" u="none" cap="none" strike="noStrike">
                <a:solidFill>
                  <a:schemeClr val="accent1"/>
                </a:solidFill>
                <a:latin typeface="Calibri"/>
                <a:ea typeface="Calibri"/>
                <a:cs typeface="Calibri"/>
                <a:sym typeface="Calibri"/>
              </a:rPr>
              <a:t>In Nobi’s dashboard you can check the</a:t>
            </a:r>
            <a:br>
              <a:rPr b="1" i="0" lang="en-GB" sz="2000" u="none" cap="none" strike="noStrike">
                <a:solidFill>
                  <a:schemeClr val="accent1"/>
                </a:solidFill>
                <a:latin typeface="Calibri"/>
                <a:ea typeface="Calibri"/>
                <a:cs typeface="Calibri"/>
                <a:sym typeface="Calibri"/>
              </a:rPr>
            </a:br>
            <a:r>
              <a:rPr b="1" i="0" lang="en-GB" sz="2000" u="none" cap="none" strike="noStrike">
                <a:solidFill>
                  <a:schemeClr val="accent1"/>
                </a:solidFill>
                <a:latin typeface="Calibri"/>
                <a:ea typeface="Calibri"/>
                <a:cs typeface="Calibri"/>
                <a:sym typeface="Calibri"/>
              </a:rPr>
              <a:t> actual situation in each room, 24/7</a:t>
            </a:r>
            <a:endParaRPr b="1" i="0" sz="2000" u="none" cap="none" strike="noStrike">
              <a:solidFill>
                <a:srgbClr val="9FAE8A"/>
              </a:solidFill>
              <a:latin typeface="Calibri"/>
              <a:ea typeface="Calibri"/>
              <a:cs typeface="Calibri"/>
              <a:sym typeface="Calibri"/>
            </a:endParaRPr>
          </a:p>
        </p:txBody>
      </p:sp>
      <p:sp>
        <p:nvSpPr>
          <p:cNvPr id="859" name="Google Shape;859;p29"/>
          <p:cNvSpPr txBox="1"/>
          <p:nvPr/>
        </p:nvSpPr>
        <p:spPr>
          <a:xfrm>
            <a:off x="4243118" y="3954350"/>
            <a:ext cx="24789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Stick figure against a recent empty representation of the room</a:t>
            </a:r>
            <a:endParaRPr b="0" i="0" sz="1600" u="none" cap="none" strike="noStrike">
              <a:solidFill>
                <a:srgbClr val="9FAE8A"/>
              </a:solidFill>
              <a:latin typeface="Calibri"/>
              <a:ea typeface="Calibri"/>
              <a:cs typeface="Calibri"/>
              <a:sym typeface="Calibri"/>
            </a:endParaRPr>
          </a:p>
        </p:txBody>
      </p:sp>
      <p:sp>
        <p:nvSpPr>
          <p:cNvPr id="860" name="Google Shape;860;p29"/>
          <p:cNvSpPr/>
          <p:nvPr/>
        </p:nvSpPr>
        <p:spPr>
          <a:xfrm rot="10800000">
            <a:off x="5416735" y="3711655"/>
            <a:ext cx="131700" cy="113400"/>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2"/>
              </a:solidFill>
              <a:latin typeface="Calibri"/>
              <a:ea typeface="Calibri"/>
              <a:cs typeface="Calibri"/>
              <a:sym typeface="Calibri"/>
            </a:endParaRPr>
          </a:p>
        </p:txBody>
      </p:sp>
      <p:sp>
        <p:nvSpPr>
          <p:cNvPr id="861" name="Google Shape;861;p29"/>
          <p:cNvSpPr txBox="1"/>
          <p:nvPr/>
        </p:nvSpPr>
        <p:spPr>
          <a:xfrm>
            <a:off x="940959" y="5406166"/>
            <a:ext cx="2880782"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&gt; less intrusive check-ins</a:t>
            </a:r>
            <a:endParaRPr b="0" i="0" sz="1400" u="none" cap="none" strike="noStrike">
              <a:solidFill>
                <a:srgbClr val="000000"/>
              </a:solidFill>
              <a:latin typeface="Arial"/>
              <a:ea typeface="Arial"/>
              <a:cs typeface="Arial"/>
              <a:sym typeface="Arial"/>
            </a:endParaRPr>
          </a:p>
        </p:txBody>
      </p:sp>
      <p:sp>
        <p:nvSpPr>
          <p:cNvPr id="862" name="Google Shape;862;p29"/>
          <p:cNvSpPr txBox="1"/>
          <p:nvPr/>
        </p:nvSpPr>
        <p:spPr>
          <a:xfrm>
            <a:off x="940950" y="3118550"/>
            <a:ext cx="59940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1" i="0" lang="en-GB" sz="1600" u="none" cap="none" strike="noStrike">
                <a:solidFill>
                  <a:schemeClr val="accent1"/>
                </a:solidFill>
                <a:latin typeface="Calibri"/>
                <a:ea typeface="Calibri"/>
                <a:cs typeface="Calibri"/>
                <a:sym typeface="Calibri"/>
              </a:rPr>
              <a:t>Only with resident’s consent, you see:</a:t>
            </a:r>
            <a:endParaRPr b="0" i="0" sz="1600" u="none" cap="none" strike="noStrike">
              <a:solidFill>
                <a:schemeClr val="accent1"/>
              </a:solidFill>
              <a:latin typeface="Calibri"/>
              <a:ea typeface="Calibri"/>
              <a:cs typeface="Calibri"/>
              <a:sym typeface="Calibri"/>
            </a:endParaRPr>
          </a:p>
        </p:txBody>
      </p:sp>
      <p:sp>
        <p:nvSpPr>
          <p:cNvPr id="863" name="Google Shape;863;p29"/>
          <p:cNvSpPr txBox="1"/>
          <p:nvPr/>
        </p:nvSpPr>
        <p:spPr>
          <a:xfrm>
            <a:off x="4054273" y="5406166"/>
            <a:ext cx="2880782"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&gt; more dignified life</a:t>
            </a:r>
            <a:endParaRPr b="0" i="0" sz="1400" u="none" cap="none" strike="noStrike">
              <a:solidFill>
                <a:srgbClr val="000000"/>
              </a:solidFill>
              <a:latin typeface="Arial"/>
              <a:ea typeface="Arial"/>
              <a:cs typeface="Arial"/>
              <a:sym typeface="Arial"/>
            </a:endParaRPr>
          </a:p>
        </p:txBody>
      </p:sp>
      <p:pic>
        <p:nvPicPr>
          <p:cNvPr id="864" name="Google Shape;864;p29"/>
          <p:cNvPicPr preferRelativeResize="0"/>
          <p:nvPr/>
        </p:nvPicPr>
        <p:blipFill rotWithShape="1">
          <a:blip r:embed="rId3">
            <a:alphaModFix/>
          </a:blip>
          <a:srcRect b="0" l="0" r="0" t="0"/>
          <a:stretch/>
        </p:blipFill>
        <p:spPr>
          <a:xfrm>
            <a:off x="8179124" y="0"/>
            <a:ext cx="4019226" cy="6857999"/>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8" name="Shape 868"/>
        <p:cNvGrpSpPr/>
        <p:nvPr/>
      </p:nvGrpSpPr>
      <p:grpSpPr>
        <a:xfrm>
          <a:off x="0" y="0"/>
          <a:ext cx="0" cy="0"/>
          <a:chOff x="0" y="0"/>
          <a:chExt cx="0" cy="0"/>
        </a:xfrm>
      </p:grpSpPr>
      <p:sp>
        <p:nvSpPr>
          <p:cNvPr id="869" name="Google Shape;869;p30"/>
          <p:cNvSpPr/>
          <p:nvPr/>
        </p:nvSpPr>
        <p:spPr>
          <a:xfrm>
            <a:off x="7536160" y="0"/>
            <a:ext cx="4655840" cy="6858000"/>
          </a:xfrm>
          <a:prstGeom prst="rect">
            <a:avLst/>
          </a:prstGeom>
          <a:solidFill>
            <a:schemeClr val="lt2">
              <a:alpha val="8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70" name="Google Shape;870;p30"/>
          <p:cNvSpPr/>
          <p:nvPr/>
        </p:nvSpPr>
        <p:spPr>
          <a:xfrm>
            <a:off x="8112191" y="1475415"/>
            <a:ext cx="3503779" cy="3503779"/>
          </a:xfrm>
          <a:prstGeom prst="ellipse">
            <a:avLst/>
          </a:prstGeom>
          <a:solidFill>
            <a:srgbClr val="ACB89E">
              <a:alpha val="46666"/>
            </a:srgbClr>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71" name="Google Shape;871;p30"/>
          <p:cNvSpPr/>
          <p:nvPr/>
        </p:nvSpPr>
        <p:spPr>
          <a:xfrm>
            <a:off x="3076" y="0"/>
            <a:ext cx="7533084" cy="6858000"/>
          </a:xfrm>
          <a:prstGeom prst="rect">
            <a:avLst/>
          </a:prstGeom>
          <a:solidFill>
            <a:schemeClr val="lt2">
              <a:alpha val="2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72" name="Google Shape;872;p30"/>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4. Smarter care and more dignified lives - Live view</a:t>
            </a:r>
            <a:endParaRPr b="0" i="0" sz="1400" u="none" cap="none" strike="noStrike">
              <a:solidFill>
                <a:srgbClr val="000000"/>
              </a:solidFill>
              <a:latin typeface="Arial"/>
              <a:ea typeface="Arial"/>
              <a:cs typeface="Arial"/>
              <a:sym typeface="Arial"/>
            </a:endParaRPr>
          </a:p>
        </p:txBody>
      </p:sp>
      <p:sp>
        <p:nvSpPr>
          <p:cNvPr id="873" name="Google Shape;873;p30"/>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How live view can make the difference</a:t>
            </a:r>
            <a:endParaRPr b="0" i="0" sz="1400" u="none" cap="none" strike="noStrike">
              <a:solidFill>
                <a:srgbClr val="000000"/>
              </a:solidFill>
              <a:latin typeface="Arial"/>
              <a:ea typeface="Arial"/>
              <a:cs typeface="Arial"/>
              <a:sym typeface="Arial"/>
            </a:endParaRPr>
          </a:p>
        </p:txBody>
      </p:sp>
      <p:sp>
        <p:nvSpPr>
          <p:cNvPr id="874" name="Google Shape;874;p30"/>
          <p:cNvSpPr txBox="1"/>
          <p:nvPr/>
        </p:nvSpPr>
        <p:spPr>
          <a:xfrm>
            <a:off x="1449155" y="3448557"/>
            <a:ext cx="46551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8656D"/>
              </a:buClr>
              <a:buSzPts val="1600"/>
              <a:buFont typeface="Calibri"/>
              <a:buNone/>
            </a:pPr>
            <a:r>
              <a:rPr b="0" i="0" lang="en-GB" sz="1600" u="none" cap="none" strike="noStrike">
                <a:solidFill>
                  <a:srgbClr val="38656D"/>
                </a:solidFill>
                <a:latin typeface="Calibri"/>
                <a:ea typeface="Calibri"/>
                <a:cs typeface="Calibri"/>
                <a:sym typeface="Calibri"/>
              </a:rPr>
              <a:t>When she was younger, Anita had to catch her bus every evening at 6 pm to go home; a habit that is coming back, due to early dementia.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600"/>
              <a:buFont typeface="Calibri"/>
              <a:buNone/>
            </a:pPr>
            <a:r>
              <a:t/>
            </a:r>
            <a:endParaRPr b="0" i="0" sz="1600" u="none" cap="none" strike="noStrike">
              <a:solidFill>
                <a:srgbClr val="38656D"/>
              </a:solidFill>
              <a:latin typeface="Calibri"/>
              <a:ea typeface="Calibri"/>
              <a:cs typeface="Calibri"/>
              <a:sym typeface="Calibri"/>
            </a:endParaRPr>
          </a:p>
          <a:p>
            <a:pPr indent="0" lvl="0" marL="0" marR="0" rtl="0" algn="ctr">
              <a:lnSpc>
                <a:spcPct val="100000"/>
              </a:lnSpc>
              <a:spcBef>
                <a:spcPts val="0"/>
              </a:spcBef>
              <a:spcAft>
                <a:spcPts val="0"/>
              </a:spcAft>
              <a:buClr>
                <a:srgbClr val="38656D"/>
              </a:buClr>
              <a:buSzPts val="1600"/>
              <a:buFont typeface="Calibri"/>
              <a:buNone/>
            </a:pPr>
            <a:r>
              <a:rPr b="0" i="0" lang="en-GB" sz="1600" u="none" cap="none" strike="noStrike">
                <a:solidFill>
                  <a:srgbClr val="38656D"/>
                </a:solidFill>
                <a:latin typeface="Calibri"/>
                <a:ea typeface="Calibri"/>
                <a:cs typeface="Calibri"/>
                <a:sym typeface="Calibri"/>
              </a:rPr>
              <a:t>Following discussions with Anita's family, </a:t>
            </a:r>
            <a:br>
              <a:rPr b="0" i="0" lang="en-GB" sz="1600" u="none" cap="none" strike="noStrike">
                <a:solidFill>
                  <a:srgbClr val="38656D"/>
                </a:solidFill>
                <a:latin typeface="Calibri"/>
                <a:ea typeface="Calibri"/>
                <a:cs typeface="Calibri"/>
                <a:sym typeface="Calibri"/>
              </a:rPr>
            </a:br>
            <a:r>
              <a:rPr b="0" i="0" lang="en-GB" sz="1600" u="none" cap="none" strike="noStrike">
                <a:solidFill>
                  <a:srgbClr val="38656D"/>
                </a:solidFill>
                <a:latin typeface="Calibri"/>
                <a:ea typeface="Calibri"/>
                <a:cs typeface="Calibri"/>
                <a:sym typeface="Calibri"/>
              </a:rPr>
              <a:t>as a caregiver, you agreed to monitor her behavior more closely. </a:t>
            </a:r>
            <a:r>
              <a:rPr b="1" i="0" lang="en-GB" sz="1600" u="none" cap="none" strike="noStrike">
                <a:solidFill>
                  <a:srgbClr val="38656D"/>
                </a:solidFill>
                <a:latin typeface="Calibri"/>
                <a:ea typeface="Calibri"/>
                <a:cs typeface="Calibri"/>
                <a:sym typeface="Calibri"/>
              </a:rPr>
              <a:t>By using the live view, you can now check whether Anita is in her room or not, </a:t>
            </a:r>
            <a:br>
              <a:rPr b="1" i="0" lang="en-GB" sz="1600" u="none" cap="none" strike="noStrike">
                <a:solidFill>
                  <a:srgbClr val="38656D"/>
                </a:solidFill>
                <a:latin typeface="Calibri"/>
                <a:ea typeface="Calibri"/>
                <a:cs typeface="Calibri"/>
                <a:sym typeface="Calibri"/>
              </a:rPr>
            </a:br>
            <a:r>
              <a:rPr b="1" i="0" lang="en-GB" sz="1600" u="none" cap="none" strike="noStrike">
                <a:solidFill>
                  <a:srgbClr val="38656D"/>
                </a:solidFill>
                <a:latin typeface="Calibri"/>
                <a:ea typeface="Calibri"/>
                <a:cs typeface="Calibri"/>
                <a:sym typeface="Calibri"/>
              </a:rPr>
              <a:t>to ensure her safety and well-being</a:t>
            </a:r>
            <a:r>
              <a:rPr b="0" i="0" lang="en-GB" sz="1600" u="none" cap="none" strike="noStrike">
                <a:solidFill>
                  <a:srgbClr val="38656D"/>
                </a:solidFill>
                <a:latin typeface="Calibri"/>
                <a:ea typeface="Calibri"/>
                <a:cs typeface="Calibri"/>
                <a:sym typeface="Calibri"/>
              </a:rPr>
              <a:t>.</a:t>
            </a:r>
            <a:endParaRPr b="1" i="0" sz="1600" u="none" cap="none" strike="noStrike">
              <a:solidFill>
                <a:schemeClr val="accent2"/>
              </a:solidFill>
              <a:latin typeface="Calibri"/>
              <a:ea typeface="Calibri"/>
              <a:cs typeface="Calibri"/>
              <a:sym typeface="Calibri"/>
            </a:endParaRPr>
          </a:p>
        </p:txBody>
      </p:sp>
      <p:pic>
        <p:nvPicPr>
          <p:cNvPr id="875" name="Google Shape;875;p30"/>
          <p:cNvPicPr preferRelativeResize="0"/>
          <p:nvPr/>
        </p:nvPicPr>
        <p:blipFill rotWithShape="1">
          <a:blip r:embed="rId3">
            <a:alphaModFix/>
          </a:blip>
          <a:srcRect b="-22120" l="-4427" r="0" t="-6271"/>
          <a:stretch/>
        </p:blipFill>
        <p:spPr>
          <a:xfrm>
            <a:off x="2728800" y="1976400"/>
            <a:ext cx="1944215" cy="1207662"/>
          </a:xfrm>
          <a:prstGeom prst="rect">
            <a:avLst/>
          </a:prstGeom>
          <a:noFill/>
          <a:ln>
            <a:noFill/>
          </a:ln>
        </p:spPr>
      </p:pic>
      <p:sp>
        <p:nvSpPr>
          <p:cNvPr id="876" name="Google Shape;876;p30"/>
          <p:cNvSpPr/>
          <p:nvPr/>
        </p:nvSpPr>
        <p:spPr>
          <a:xfrm>
            <a:off x="7536160" y="2517509"/>
            <a:ext cx="4652764" cy="3503779"/>
          </a:xfrm>
          <a:custGeom>
            <a:rect b="b" l="l" r="r" t="t"/>
            <a:pathLst>
              <a:path extrusionOk="0" h="2871606" w="12204700">
                <a:moveTo>
                  <a:pt x="0" y="1093606"/>
                </a:moveTo>
                <a:cubicBezTo>
                  <a:pt x="6047316" y="3493906"/>
                  <a:pt x="5395383" y="-256827"/>
                  <a:pt x="7493000" y="14106"/>
                </a:cubicBezTo>
                <a:cubicBezTo>
                  <a:pt x="9590617" y="285039"/>
                  <a:pt x="7605183" y="2615489"/>
                  <a:pt x="12204700" y="2871606"/>
                </a:cubicBezTo>
              </a:path>
            </a:pathLst>
          </a:custGeom>
          <a:noFill/>
          <a:ln cap="flat" cmpd="sng" w="15875">
            <a:solidFill>
              <a:schemeClr val="dk2">
                <a:alpha val="29803"/>
              </a:scheme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77" name="Google Shape;877;p30"/>
          <p:cNvSpPr/>
          <p:nvPr/>
        </p:nvSpPr>
        <p:spPr>
          <a:xfrm>
            <a:off x="8289658" y="1652716"/>
            <a:ext cx="3148845" cy="3148845"/>
          </a:xfrm>
          <a:prstGeom prst="ellipse">
            <a:avLst/>
          </a:prstGeom>
          <a:blipFill rotWithShape="1">
            <a:blip r:embed="rId4">
              <a:alphaModFix/>
            </a:blip>
            <a:stretch>
              <a:fillRect b="0" l="0" r="0" t="0"/>
            </a:stretch>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78" name="Google Shape;878;p30"/>
          <p:cNvSpPr txBox="1"/>
          <p:nvPr/>
        </p:nvSpPr>
        <p:spPr>
          <a:xfrm>
            <a:off x="839416" y="1466999"/>
            <a:ext cx="679207" cy="226207"/>
          </a:xfrm>
          <a:prstGeom prst="rect">
            <a:avLst/>
          </a:prstGeom>
          <a:solidFill>
            <a:srgbClr val="E86826"/>
          </a:solidFill>
          <a:ln>
            <a:noFill/>
          </a:ln>
        </p:spPr>
        <p:txBody>
          <a:bodyPr anchorCtr="0" anchor="t" bIns="36000" lIns="72000" spcFirstLastPara="1" rIns="72000" wrap="square" tIns="36000">
            <a:spAutoFit/>
          </a:bodyPr>
          <a:lstStyle/>
          <a:p>
            <a:pPr indent="0" lvl="0" marL="0" marR="0" rtl="0" algn="l">
              <a:lnSpc>
                <a:spcPct val="95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EXAMPLE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2" name="Shape 882"/>
        <p:cNvGrpSpPr/>
        <p:nvPr/>
      </p:nvGrpSpPr>
      <p:grpSpPr>
        <a:xfrm>
          <a:off x="0" y="0"/>
          <a:ext cx="0" cy="0"/>
          <a:chOff x="0" y="0"/>
          <a:chExt cx="0" cy="0"/>
        </a:xfrm>
      </p:grpSpPr>
      <p:sp>
        <p:nvSpPr>
          <p:cNvPr id="883" name="Google Shape;883;p31"/>
          <p:cNvSpPr/>
          <p:nvPr/>
        </p:nvSpPr>
        <p:spPr>
          <a:xfrm>
            <a:off x="3076" y="0"/>
            <a:ext cx="7533084" cy="6858000"/>
          </a:xfrm>
          <a:prstGeom prst="rect">
            <a:avLst/>
          </a:prstGeom>
          <a:solidFill>
            <a:schemeClr val="lt2">
              <a:alpha val="2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84" name="Google Shape;884;p31"/>
          <p:cNvSpPr/>
          <p:nvPr/>
        </p:nvSpPr>
        <p:spPr>
          <a:xfrm>
            <a:off x="7536160" y="0"/>
            <a:ext cx="4655840" cy="6858000"/>
          </a:xfrm>
          <a:prstGeom prst="rect">
            <a:avLst/>
          </a:prstGeom>
          <a:solidFill>
            <a:schemeClr val="lt2">
              <a:alpha val="8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85" name="Google Shape;885;p31"/>
          <p:cNvSpPr/>
          <p:nvPr/>
        </p:nvSpPr>
        <p:spPr>
          <a:xfrm>
            <a:off x="8112191" y="1475415"/>
            <a:ext cx="3503779" cy="3503779"/>
          </a:xfrm>
          <a:prstGeom prst="ellipse">
            <a:avLst/>
          </a:prstGeom>
          <a:solidFill>
            <a:srgbClr val="ACB89E">
              <a:alpha val="46666"/>
            </a:srgbClr>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86" name="Google Shape;886;p31"/>
          <p:cNvSpPr txBox="1"/>
          <p:nvPr/>
        </p:nvSpPr>
        <p:spPr>
          <a:xfrm>
            <a:off x="839416" y="1466999"/>
            <a:ext cx="679207" cy="226207"/>
          </a:xfrm>
          <a:prstGeom prst="rect">
            <a:avLst/>
          </a:prstGeom>
          <a:solidFill>
            <a:srgbClr val="E86826"/>
          </a:solidFill>
          <a:ln>
            <a:noFill/>
          </a:ln>
        </p:spPr>
        <p:txBody>
          <a:bodyPr anchorCtr="0" anchor="t" bIns="36000" lIns="72000" spcFirstLastPara="1" rIns="72000" wrap="square" tIns="36000">
            <a:spAutoFit/>
          </a:bodyPr>
          <a:lstStyle/>
          <a:p>
            <a:pPr indent="0" lvl="0" marL="0" marR="0" rtl="0" algn="l">
              <a:lnSpc>
                <a:spcPct val="95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EXAMPLE</a:t>
            </a:r>
            <a:endParaRPr b="0" i="0" sz="1400" u="none" cap="none" strike="noStrike">
              <a:solidFill>
                <a:srgbClr val="000000"/>
              </a:solidFill>
              <a:latin typeface="Arial"/>
              <a:ea typeface="Arial"/>
              <a:cs typeface="Arial"/>
              <a:sym typeface="Arial"/>
            </a:endParaRPr>
          </a:p>
        </p:txBody>
      </p:sp>
      <p:sp>
        <p:nvSpPr>
          <p:cNvPr id="887" name="Google Shape;887;p31"/>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4. Smarter care and more dignified lives - Live view</a:t>
            </a:r>
            <a:endParaRPr b="0" i="0" sz="1400" u="none" cap="none" strike="noStrike">
              <a:solidFill>
                <a:srgbClr val="000000"/>
              </a:solidFill>
              <a:latin typeface="Arial"/>
              <a:ea typeface="Arial"/>
              <a:cs typeface="Arial"/>
              <a:sym typeface="Arial"/>
            </a:endParaRPr>
          </a:p>
        </p:txBody>
      </p:sp>
      <p:sp>
        <p:nvSpPr>
          <p:cNvPr id="888" name="Google Shape;888;p31"/>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How live view can make the difference</a:t>
            </a:r>
            <a:endParaRPr b="0" i="0" sz="1400" u="none" cap="none" strike="noStrike">
              <a:solidFill>
                <a:srgbClr val="000000"/>
              </a:solidFill>
              <a:latin typeface="Arial"/>
              <a:ea typeface="Arial"/>
              <a:cs typeface="Arial"/>
              <a:sym typeface="Arial"/>
            </a:endParaRPr>
          </a:p>
        </p:txBody>
      </p:sp>
      <p:sp>
        <p:nvSpPr>
          <p:cNvPr id="889" name="Google Shape;889;p31"/>
          <p:cNvSpPr txBox="1"/>
          <p:nvPr/>
        </p:nvSpPr>
        <p:spPr>
          <a:xfrm>
            <a:off x="1240307" y="3420237"/>
            <a:ext cx="50598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8656D"/>
              </a:buClr>
              <a:buSzPts val="1600"/>
              <a:buFont typeface="Calibri"/>
              <a:buNone/>
            </a:pPr>
            <a:r>
              <a:rPr b="0" i="0" lang="en-GB" sz="1600" u="none" cap="none" strike="noStrike">
                <a:solidFill>
                  <a:srgbClr val="38656D"/>
                </a:solidFill>
                <a:latin typeface="Calibri"/>
                <a:ea typeface="Calibri"/>
                <a:cs typeface="Calibri"/>
                <a:sym typeface="Calibri"/>
              </a:rPr>
              <a:t>Frank enjoys going for a walk in the city in the evenings. Sometimes, he loses his sense of direction. </a:t>
            </a:r>
            <a:br>
              <a:rPr b="0" i="0" lang="en-GB" sz="1600" u="none" cap="none" strike="noStrike">
                <a:solidFill>
                  <a:srgbClr val="38656D"/>
                </a:solidFill>
                <a:latin typeface="Calibri"/>
                <a:ea typeface="Calibri"/>
                <a:cs typeface="Calibri"/>
                <a:sym typeface="Calibri"/>
              </a:rPr>
            </a:br>
            <a:br>
              <a:rPr b="0" i="0" lang="en-GB" sz="1600" u="none" cap="none" strike="noStrike">
                <a:solidFill>
                  <a:srgbClr val="38656D"/>
                </a:solidFill>
                <a:latin typeface="Calibri"/>
                <a:ea typeface="Calibri"/>
                <a:cs typeface="Calibri"/>
                <a:sym typeface="Calibri"/>
              </a:rPr>
            </a:br>
            <a:r>
              <a:rPr b="1" i="0" lang="en-GB" sz="1600" u="none" cap="none" strike="noStrike">
                <a:solidFill>
                  <a:srgbClr val="38656D"/>
                </a:solidFill>
                <a:latin typeface="Calibri"/>
                <a:ea typeface="Calibri"/>
                <a:cs typeface="Calibri"/>
                <a:sym typeface="Calibri"/>
              </a:rPr>
              <a:t>In coordination with him, caregivers can use Live View to check if Frank has returned home in time. </a:t>
            </a:r>
            <a:br>
              <a:rPr b="0" i="0" lang="en-GB" sz="1600" u="none" cap="none" strike="noStrike">
                <a:solidFill>
                  <a:srgbClr val="38656D"/>
                </a:solidFill>
                <a:latin typeface="Calibri"/>
                <a:ea typeface="Calibri"/>
                <a:cs typeface="Calibri"/>
                <a:sym typeface="Calibri"/>
              </a:rPr>
            </a:br>
            <a:br>
              <a:rPr b="0" i="0" lang="en-GB" sz="1600" u="none" cap="none" strike="noStrike">
                <a:solidFill>
                  <a:srgbClr val="38656D"/>
                </a:solidFill>
                <a:latin typeface="Calibri"/>
                <a:ea typeface="Calibri"/>
                <a:cs typeface="Calibri"/>
                <a:sym typeface="Calibri"/>
              </a:rPr>
            </a:br>
            <a:r>
              <a:rPr b="0" i="0" lang="en-GB" sz="1600" u="none" cap="none" strike="noStrike">
                <a:solidFill>
                  <a:srgbClr val="38656D"/>
                </a:solidFill>
                <a:latin typeface="Calibri"/>
                <a:ea typeface="Calibri"/>
                <a:cs typeface="Calibri"/>
                <a:sym typeface="Calibri"/>
              </a:rPr>
              <a:t>If no person is detected via the live view, the caregiver can give Frank a call on his mobile phone to ensure everything is alright and he finds his way back home.</a:t>
            </a:r>
            <a:endParaRPr b="1" i="0" sz="1600" u="none" cap="none" strike="noStrike">
              <a:solidFill>
                <a:schemeClr val="accent2"/>
              </a:solidFill>
              <a:latin typeface="Calibri"/>
              <a:ea typeface="Calibri"/>
              <a:cs typeface="Calibri"/>
              <a:sym typeface="Calibri"/>
            </a:endParaRPr>
          </a:p>
        </p:txBody>
      </p:sp>
      <p:sp>
        <p:nvSpPr>
          <p:cNvPr id="890" name="Google Shape;890;p31"/>
          <p:cNvSpPr/>
          <p:nvPr/>
        </p:nvSpPr>
        <p:spPr>
          <a:xfrm>
            <a:off x="7536160" y="3284984"/>
            <a:ext cx="4652764" cy="2169853"/>
          </a:xfrm>
          <a:custGeom>
            <a:rect b="b" l="l" r="r" t="t"/>
            <a:pathLst>
              <a:path extrusionOk="0" h="2871606" w="12204700">
                <a:moveTo>
                  <a:pt x="0" y="1093606"/>
                </a:moveTo>
                <a:cubicBezTo>
                  <a:pt x="6047316" y="3493906"/>
                  <a:pt x="5395383" y="-256827"/>
                  <a:pt x="7493000" y="14106"/>
                </a:cubicBezTo>
                <a:cubicBezTo>
                  <a:pt x="9590617" y="285039"/>
                  <a:pt x="7605183" y="2615489"/>
                  <a:pt x="12204700" y="2871606"/>
                </a:cubicBezTo>
              </a:path>
            </a:pathLst>
          </a:custGeom>
          <a:noFill/>
          <a:ln cap="flat" cmpd="sng" w="15875">
            <a:solidFill>
              <a:schemeClr val="dk2">
                <a:alpha val="29803"/>
              </a:scheme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91" name="Google Shape;891;p31"/>
          <p:cNvSpPr/>
          <p:nvPr/>
        </p:nvSpPr>
        <p:spPr>
          <a:xfrm>
            <a:off x="8275793" y="1652716"/>
            <a:ext cx="3148845" cy="3148845"/>
          </a:xfrm>
          <a:prstGeom prst="ellipse">
            <a:avLst/>
          </a:prstGeom>
          <a:blipFill rotWithShape="1">
            <a:blip r:embed="rId3">
              <a:alphaModFix/>
            </a:blip>
            <a:stretch>
              <a:fillRect b="0" l="0" r="0" t="0"/>
            </a:stretch>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892" name="Google Shape;892;p31"/>
          <p:cNvPicPr preferRelativeResize="0"/>
          <p:nvPr/>
        </p:nvPicPr>
        <p:blipFill rotWithShape="1">
          <a:blip r:embed="rId4">
            <a:alphaModFix/>
          </a:blip>
          <a:srcRect b="-22120" l="-4427" r="0" t="-6271"/>
          <a:stretch/>
        </p:blipFill>
        <p:spPr>
          <a:xfrm>
            <a:off x="2728213" y="1976400"/>
            <a:ext cx="1944215" cy="1207662"/>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6" name="Shape 896"/>
        <p:cNvGrpSpPr/>
        <p:nvPr/>
      </p:nvGrpSpPr>
      <p:grpSpPr>
        <a:xfrm>
          <a:off x="0" y="0"/>
          <a:ext cx="0" cy="0"/>
          <a:chOff x="0" y="0"/>
          <a:chExt cx="0" cy="0"/>
        </a:xfrm>
      </p:grpSpPr>
      <p:sp>
        <p:nvSpPr>
          <p:cNvPr id="897" name="Google Shape;897;p32"/>
          <p:cNvSpPr/>
          <p:nvPr/>
        </p:nvSpPr>
        <p:spPr>
          <a:xfrm>
            <a:off x="3076" y="0"/>
            <a:ext cx="8203578" cy="6858000"/>
          </a:xfrm>
          <a:prstGeom prst="rect">
            <a:avLst/>
          </a:prstGeom>
          <a:gradFill>
            <a:gsLst>
              <a:gs pos="0">
                <a:srgbClr val="D2D9C8">
                  <a:alpha val="21960"/>
                </a:srgbClr>
              </a:gs>
              <a:gs pos="29000">
                <a:srgbClr val="D2D9C8">
                  <a:alpha val="21960"/>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98" name="Google Shape;898;p32"/>
          <p:cNvSpPr/>
          <p:nvPr/>
        </p:nvSpPr>
        <p:spPr>
          <a:xfrm>
            <a:off x="978779" y="2923176"/>
            <a:ext cx="2020877" cy="1215988"/>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99" name="Google Shape;899;p32"/>
          <p:cNvSpPr/>
          <p:nvPr/>
        </p:nvSpPr>
        <p:spPr>
          <a:xfrm>
            <a:off x="3201717" y="2923176"/>
            <a:ext cx="2020877" cy="1215988"/>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00" name="Google Shape;900;p32"/>
          <p:cNvSpPr/>
          <p:nvPr/>
        </p:nvSpPr>
        <p:spPr>
          <a:xfrm>
            <a:off x="5424655" y="2923176"/>
            <a:ext cx="2020877" cy="1215988"/>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01" name="Google Shape;901;p32"/>
          <p:cNvSpPr/>
          <p:nvPr/>
        </p:nvSpPr>
        <p:spPr>
          <a:xfrm>
            <a:off x="911424" y="4353841"/>
            <a:ext cx="6552728" cy="864096"/>
          </a:xfrm>
          <a:prstGeom prst="roundRect">
            <a:avLst>
              <a:gd fmla="val 16667" name="adj"/>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02" name="Google Shape;902;p32"/>
          <p:cNvSpPr/>
          <p:nvPr/>
        </p:nvSpPr>
        <p:spPr>
          <a:xfrm>
            <a:off x="8206654" y="0"/>
            <a:ext cx="3985346" cy="6858000"/>
          </a:xfrm>
          <a:prstGeom prst="rect">
            <a:avLst/>
          </a:prstGeom>
          <a:blipFill rotWithShape="1">
            <a:blip r:embed="rId3">
              <a:alphaModFix/>
            </a:blip>
            <a:stretch>
              <a:fillRect b="0" l="0" r="0" t="0"/>
            </a:stretch>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03" name="Google Shape;903;p32"/>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4. Smarter care and more dignified lives</a:t>
            </a:r>
            <a:endParaRPr b="0" i="0" sz="1400" u="none" cap="none" strike="noStrike">
              <a:solidFill>
                <a:srgbClr val="000000"/>
              </a:solidFill>
              <a:latin typeface="Arial"/>
              <a:ea typeface="Arial"/>
              <a:cs typeface="Arial"/>
              <a:sym typeface="Arial"/>
            </a:endParaRPr>
          </a:p>
        </p:txBody>
      </p:sp>
      <p:sp>
        <p:nvSpPr>
          <p:cNvPr id="904" name="Google Shape;904;p32"/>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Night reports</a:t>
            </a:r>
            <a:endParaRPr b="1" i="0" sz="2700" u="none" cap="none" strike="noStrike">
              <a:solidFill>
                <a:schemeClr val="accent1"/>
              </a:solidFill>
              <a:latin typeface="Calibri"/>
              <a:ea typeface="Calibri"/>
              <a:cs typeface="Calibri"/>
              <a:sym typeface="Calibri"/>
            </a:endParaRPr>
          </a:p>
        </p:txBody>
      </p:sp>
      <p:pic>
        <p:nvPicPr>
          <p:cNvPr id="905" name="Google Shape;905;p32"/>
          <p:cNvPicPr preferRelativeResize="0"/>
          <p:nvPr/>
        </p:nvPicPr>
        <p:blipFill rotWithShape="1">
          <a:blip r:embed="rId4">
            <a:alphaModFix/>
          </a:blip>
          <a:srcRect b="0" l="0" r="0" t="0"/>
          <a:stretch/>
        </p:blipFill>
        <p:spPr>
          <a:xfrm>
            <a:off x="1103700" y="4581725"/>
            <a:ext cx="6196125" cy="462975"/>
          </a:xfrm>
          <a:prstGeom prst="rect">
            <a:avLst/>
          </a:prstGeom>
          <a:noFill/>
          <a:ln>
            <a:noFill/>
          </a:ln>
        </p:spPr>
      </p:pic>
      <p:sp>
        <p:nvSpPr>
          <p:cNvPr id="906" name="Google Shape;906;p32"/>
          <p:cNvSpPr txBox="1"/>
          <p:nvPr/>
        </p:nvSpPr>
        <p:spPr>
          <a:xfrm>
            <a:off x="978775" y="1957350"/>
            <a:ext cx="64854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8656D"/>
              </a:buClr>
              <a:buSzPts val="2000"/>
              <a:buFont typeface="Calibri"/>
              <a:buNone/>
            </a:pPr>
            <a:r>
              <a:rPr b="0" i="0" lang="en-GB" sz="2000" u="none" cap="none" strike="noStrike">
                <a:solidFill>
                  <a:srgbClr val="38656D"/>
                </a:solidFill>
                <a:latin typeface="Calibri"/>
                <a:ea typeface="Calibri"/>
                <a:cs typeface="Calibri"/>
                <a:sym typeface="Calibri"/>
              </a:rPr>
              <a:t>Nobi provides you with a report that offers insights </a:t>
            </a:r>
            <a:br>
              <a:rPr b="0" i="0" lang="en-GB" sz="2000" u="none" cap="none" strike="noStrike">
                <a:solidFill>
                  <a:srgbClr val="38656D"/>
                </a:solidFill>
                <a:latin typeface="Calibri"/>
                <a:ea typeface="Calibri"/>
                <a:cs typeface="Calibri"/>
                <a:sym typeface="Calibri"/>
              </a:rPr>
            </a:br>
            <a:r>
              <a:rPr b="0" i="0" lang="en-GB" sz="2000" u="none" cap="none" strike="noStrike">
                <a:solidFill>
                  <a:srgbClr val="38656D"/>
                </a:solidFill>
                <a:latin typeface="Calibri"/>
                <a:ea typeface="Calibri"/>
                <a:cs typeface="Calibri"/>
                <a:sym typeface="Calibri"/>
              </a:rPr>
              <a:t>into in-bed and out-of-bed behavior</a:t>
            </a:r>
            <a:endParaRPr b="1" i="0" sz="2000" u="none" cap="none" strike="noStrike">
              <a:solidFill>
                <a:schemeClr val="accent2"/>
              </a:solidFill>
              <a:latin typeface="Calibri"/>
              <a:ea typeface="Calibri"/>
              <a:cs typeface="Calibri"/>
              <a:sym typeface="Calibri"/>
            </a:endParaRPr>
          </a:p>
        </p:txBody>
      </p:sp>
      <p:pic>
        <p:nvPicPr>
          <p:cNvPr id="907" name="Google Shape;907;p32"/>
          <p:cNvPicPr preferRelativeResize="0"/>
          <p:nvPr/>
        </p:nvPicPr>
        <p:blipFill rotWithShape="1">
          <a:blip r:embed="rId5">
            <a:alphaModFix/>
          </a:blip>
          <a:srcRect b="0" l="0" r="0" t="0"/>
          <a:stretch/>
        </p:blipFill>
        <p:spPr>
          <a:xfrm>
            <a:off x="3615331" y="4509717"/>
            <a:ext cx="1186706" cy="203349"/>
          </a:xfrm>
          <a:prstGeom prst="rect">
            <a:avLst/>
          </a:prstGeom>
          <a:noFill/>
          <a:ln>
            <a:noFill/>
          </a:ln>
        </p:spPr>
      </p:pic>
      <p:sp>
        <p:nvSpPr>
          <p:cNvPr id="908" name="Google Shape;908;p32"/>
          <p:cNvSpPr txBox="1"/>
          <p:nvPr/>
        </p:nvSpPr>
        <p:spPr>
          <a:xfrm>
            <a:off x="911424" y="3402116"/>
            <a:ext cx="2088231" cy="661074"/>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300" u="none" cap="none" strike="noStrike">
                <a:solidFill>
                  <a:schemeClr val="accent1"/>
                </a:solidFill>
                <a:latin typeface="Calibri"/>
                <a:ea typeface="Calibri"/>
                <a:cs typeface="Calibri"/>
                <a:sym typeface="Calibri"/>
              </a:rPr>
              <a:t>when the resident</a:t>
            </a:r>
            <a:br>
              <a:rPr b="0" i="0" lang="en-GB" sz="1300" u="none" cap="none" strike="noStrike">
                <a:solidFill>
                  <a:schemeClr val="accent1"/>
                </a:solidFill>
                <a:latin typeface="Calibri"/>
                <a:ea typeface="Calibri"/>
                <a:cs typeface="Calibri"/>
                <a:sym typeface="Calibri"/>
              </a:rPr>
            </a:br>
            <a:r>
              <a:rPr b="0" i="0" lang="en-GB" sz="1300" u="none" cap="none" strike="noStrike">
                <a:solidFill>
                  <a:schemeClr val="accent1"/>
                </a:solidFill>
                <a:latin typeface="Calibri"/>
                <a:ea typeface="Calibri"/>
                <a:cs typeface="Calibri"/>
                <a:sym typeface="Calibri"/>
              </a:rPr>
              <a:t>went to bed</a:t>
            </a:r>
            <a:endParaRPr b="0" i="0" sz="1300" u="none" cap="none" strike="noStrike">
              <a:solidFill>
                <a:srgbClr val="000000"/>
              </a:solidFill>
              <a:latin typeface="Arial"/>
              <a:ea typeface="Arial"/>
              <a:cs typeface="Arial"/>
              <a:sym typeface="Arial"/>
            </a:endParaRPr>
          </a:p>
        </p:txBody>
      </p:sp>
      <p:sp>
        <p:nvSpPr>
          <p:cNvPr id="909" name="Google Shape;909;p32"/>
          <p:cNvSpPr txBox="1"/>
          <p:nvPr/>
        </p:nvSpPr>
        <p:spPr>
          <a:xfrm>
            <a:off x="3201716" y="3458527"/>
            <a:ext cx="2020877" cy="661074"/>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300" u="none" cap="none" strike="noStrike">
                <a:solidFill>
                  <a:schemeClr val="accent1"/>
                </a:solidFill>
                <a:latin typeface="Calibri"/>
                <a:ea typeface="Calibri"/>
                <a:cs typeface="Calibri"/>
                <a:sym typeface="Calibri"/>
              </a:rPr>
              <a:t>how often the resident left the bed</a:t>
            </a:r>
            <a:endParaRPr b="0" i="0" sz="1300" u="none" cap="none" strike="noStrike">
              <a:solidFill>
                <a:srgbClr val="000000"/>
              </a:solidFill>
              <a:latin typeface="Arial"/>
              <a:ea typeface="Arial"/>
              <a:cs typeface="Arial"/>
              <a:sym typeface="Arial"/>
            </a:endParaRPr>
          </a:p>
        </p:txBody>
      </p:sp>
      <p:sp>
        <p:nvSpPr>
          <p:cNvPr id="910" name="Google Shape;910;p32"/>
          <p:cNvSpPr txBox="1"/>
          <p:nvPr/>
        </p:nvSpPr>
        <p:spPr>
          <a:xfrm>
            <a:off x="5424654" y="3458527"/>
            <a:ext cx="2020877" cy="661074"/>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300" u="none" cap="none" strike="noStrike">
                <a:solidFill>
                  <a:schemeClr val="accent1"/>
                </a:solidFill>
                <a:latin typeface="Calibri"/>
                <a:ea typeface="Calibri"/>
                <a:cs typeface="Calibri"/>
                <a:sym typeface="Calibri"/>
              </a:rPr>
              <a:t>total time spent in bed throughout the night</a:t>
            </a:r>
            <a:endParaRPr b="0" i="0" sz="1300" u="none" cap="none" strike="noStrike">
              <a:solidFill>
                <a:srgbClr val="000000"/>
              </a:solidFill>
              <a:latin typeface="Arial"/>
              <a:ea typeface="Arial"/>
              <a:cs typeface="Arial"/>
              <a:sym typeface="Arial"/>
            </a:endParaRPr>
          </a:p>
        </p:txBody>
      </p:sp>
      <p:sp>
        <p:nvSpPr>
          <p:cNvPr id="911" name="Google Shape;911;p32"/>
          <p:cNvSpPr txBox="1"/>
          <p:nvPr/>
        </p:nvSpPr>
        <p:spPr>
          <a:xfrm>
            <a:off x="911421" y="5457485"/>
            <a:ext cx="6552729"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8656D"/>
              </a:buClr>
              <a:buSzPts val="1600"/>
              <a:buFont typeface="Calibri"/>
              <a:buNone/>
            </a:pPr>
            <a:r>
              <a:rPr b="0" i="0" lang="en-GB" sz="1600" u="none" cap="none" strike="noStrike">
                <a:solidFill>
                  <a:srgbClr val="38656D"/>
                </a:solidFill>
                <a:latin typeface="Calibri"/>
                <a:ea typeface="Calibri"/>
                <a:cs typeface="Calibri"/>
                <a:sym typeface="Calibri"/>
              </a:rPr>
              <a:t>If you notice that a resident who usually goes to bed at 7 PM is getting up 3 to 4 times during the night, you can discuss this behavior with the care team.</a:t>
            </a:r>
            <a:endParaRPr b="0" i="0" sz="1400" u="none" cap="none" strike="noStrike">
              <a:solidFill>
                <a:srgbClr val="000000"/>
              </a:solidFill>
              <a:latin typeface="Arial"/>
              <a:ea typeface="Arial"/>
              <a:cs typeface="Arial"/>
              <a:sym typeface="Arial"/>
            </a:endParaRPr>
          </a:p>
        </p:txBody>
      </p:sp>
      <p:pic>
        <p:nvPicPr>
          <p:cNvPr id="912" name="Google Shape;912;p32"/>
          <p:cNvPicPr preferRelativeResize="0"/>
          <p:nvPr/>
        </p:nvPicPr>
        <p:blipFill rotWithShape="1">
          <a:blip r:embed="rId6">
            <a:alphaModFix/>
          </a:blip>
          <a:srcRect b="0" l="0" r="0" t="0"/>
          <a:stretch/>
        </p:blipFill>
        <p:spPr>
          <a:xfrm>
            <a:off x="1638132" y="3008581"/>
            <a:ext cx="702170" cy="462969"/>
          </a:xfrm>
          <a:prstGeom prst="rect">
            <a:avLst/>
          </a:prstGeom>
          <a:noFill/>
          <a:ln>
            <a:noFill/>
          </a:ln>
        </p:spPr>
      </p:pic>
      <p:pic>
        <p:nvPicPr>
          <p:cNvPr id="913" name="Google Shape;913;p32"/>
          <p:cNvPicPr preferRelativeResize="0"/>
          <p:nvPr/>
        </p:nvPicPr>
        <p:blipFill rotWithShape="1">
          <a:blip r:embed="rId7">
            <a:alphaModFix/>
          </a:blip>
          <a:srcRect b="0" l="0" r="0" t="0"/>
          <a:stretch/>
        </p:blipFill>
        <p:spPr>
          <a:xfrm>
            <a:off x="3938619" y="3008581"/>
            <a:ext cx="540130" cy="516982"/>
          </a:xfrm>
          <a:prstGeom prst="rect">
            <a:avLst/>
          </a:prstGeom>
          <a:noFill/>
          <a:ln>
            <a:noFill/>
          </a:ln>
        </p:spPr>
      </p:pic>
      <p:pic>
        <p:nvPicPr>
          <p:cNvPr id="914" name="Google Shape;914;p32"/>
          <p:cNvPicPr preferRelativeResize="0"/>
          <p:nvPr/>
        </p:nvPicPr>
        <p:blipFill rotWithShape="1">
          <a:blip r:embed="rId8">
            <a:alphaModFix/>
          </a:blip>
          <a:srcRect b="0" l="0" r="0" t="0"/>
          <a:stretch/>
        </p:blipFill>
        <p:spPr>
          <a:xfrm>
            <a:off x="6138020" y="3013323"/>
            <a:ext cx="594143" cy="578711"/>
          </a:xfrm>
          <a:prstGeom prst="rect">
            <a:avLst/>
          </a:prstGeom>
          <a:noFill/>
          <a:ln>
            <a:noFill/>
          </a:ln>
        </p:spPr>
      </p:pic>
      <p:sp>
        <p:nvSpPr>
          <p:cNvPr id="915" name="Google Shape;915;p32"/>
          <p:cNvSpPr txBox="1"/>
          <p:nvPr/>
        </p:nvSpPr>
        <p:spPr>
          <a:xfrm>
            <a:off x="719999" y="1232304"/>
            <a:ext cx="8203578"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7F7F7F"/>
              </a:buClr>
              <a:buSzPts val="1200"/>
              <a:buFont typeface="Calibri"/>
              <a:buNone/>
            </a:pPr>
            <a:r>
              <a:rPr b="0" i="0" lang="en-GB" sz="1200" u="none" cap="none" strike="noStrike">
                <a:solidFill>
                  <a:srgbClr val="7F7F7F"/>
                </a:solidFill>
                <a:latin typeface="Calibri"/>
                <a:ea typeface="Calibri"/>
                <a:cs typeface="Calibri"/>
                <a:sym typeface="Calibri"/>
              </a:rPr>
              <a:t>Live View | </a:t>
            </a:r>
            <a:r>
              <a:rPr b="1" i="0" lang="en-GB" sz="1200" u="none" cap="none" strike="noStrike">
                <a:solidFill>
                  <a:schemeClr val="accent1"/>
                </a:solidFill>
                <a:latin typeface="Calibri"/>
                <a:ea typeface="Calibri"/>
                <a:cs typeface="Calibri"/>
                <a:sym typeface="Calibri"/>
              </a:rPr>
              <a:t>Night reports </a:t>
            </a:r>
            <a:r>
              <a:rPr b="0" i="0" lang="en-GB" sz="1200" u="none" cap="none" strike="noStrike">
                <a:solidFill>
                  <a:srgbClr val="7F7F7F"/>
                </a:solidFill>
                <a:latin typeface="Calibri"/>
                <a:ea typeface="Calibri"/>
                <a:cs typeface="Calibri"/>
                <a:sym typeface="Calibri"/>
              </a:rPr>
              <a:t>| Fall analysis reports | Behavior monitoring reports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9" name="Shape 919"/>
        <p:cNvGrpSpPr/>
        <p:nvPr/>
      </p:nvGrpSpPr>
      <p:grpSpPr>
        <a:xfrm>
          <a:off x="0" y="0"/>
          <a:ext cx="0" cy="0"/>
          <a:chOff x="0" y="0"/>
          <a:chExt cx="0" cy="0"/>
        </a:xfrm>
      </p:grpSpPr>
      <p:sp>
        <p:nvSpPr>
          <p:cNvPr id="920" name="Google Shape;920;p33"/>
          <p:cNvSpPr/>
          <p:nvPr/>
        </p:nvSpPr>
        <p:spPr>
          <a:xfrm>
            <a:off x="7536160" y="0"/>
            <a:ext cx="4655840" cy="6858000"/>
          </a:xfrm>
          <a:prstGeom prst="rect">
            <a:avLst/>
          </a:prstGeom>
          <a:solidFill>
            <a:schemeClr val="lt2">
              <a:alpha val="8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21" name="Google Shape;921;p33"/>
          <p:cNvSpPr/>
          <p:nvPr/>
        </p:nvSpPr>
        <p:spPr>
          <a:xfrm>
            <a:off x="8112191" y="1475415"/>
            <a:ext cx="3503779" cy="3503779"/>
          </a:xfrm>
          <a:prstGeom prst="ellipse">
            <a:avLst/>
          </a:prstGeom>
          <a:solidFill>
            <a:srgbClr val="ACB89E">
              <a:alpha val="46666"/>
            </a:srgbClr>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22" name="Google Shape;922;p33"/>
          <p:cNvSpPr txBox="1"/>
          <p:nvPr/>
        </p:nvSpPr>
        <p:spPr>
          <a:xfrm>
            <a:off x="839416" y="1466999"/>
            <a:ext cx="679207" cy="226207"/>
          </a:xfrm>
          <a:prstGeom prst="rect">
            <a:avLst/>
          </a:prstGeom>
          <a:solidFill>
            <a:srgbClr val="E86826"/>
          </a:solidFill>
          <a:ln>
            <a:noFill/>
          </a:ln>
        </p:spPr>
        <p:txBody>
          <a:bodyPr anchorCtr="0" anchor="t" bIns="36000" lIns="72000" spcFirstLastPara="1" rIns="72000" wrap="square" tIns="36000">
            <a:spAutoFit/>
          </a:bodyPr>
          <a:lstStyle/>
          <a:p>
            <a:pPr indent="0" lvl="0" marL="0" marR="0" rtl="0" algn="l">
              <a:lnSpc>
                <a:spcPct val="95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EXAMPLE</a:t>
            </a:r>
            <a:endParaRPr b="0" i="0" sz="1400" u="none" cap="none" strike="noStrike">
              <a:solidFill>
                <a:srgbClr val="000000"/>
              </a:solidFill>
              <a:latin typeface="Arial"/>
              <a:ea typeface="Arial"/>
              <a:cs typeface="Arial"/>
              <a:sym typeface="Arial"/>
            </a:endParaRPr>
          </a:p>
        </p:txBody>
      </p:sp>
      <p:sp>
        <p:nvSpPr>
          <p:cNvPr id="923" name="Google Shape;923;p33"/>
          <p:cNvSpPr/>
          <p:nvPr/>
        </p:nvSpPr>
        <p:spPr>
          <a:xfrm>
            <a:off x="3076" y="0"/>
            <a:ext cx="7533084" cy="6858000"/>
          </a:xfrm>
          <a:prstGeom prst="rect">
            <a:avLst/>
          </a:prstGeom>
          <a:solidFill>
            <a:schemeClr val="lt2">
              <a:alpha val="2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924" name="Google Shape;924;p33"/>
          <p:cNvPicPr preferRelativeResize="0"/>
          <p:nvPr/>
        </p:nvPicPr>
        <p:blipFill rotWithShape="1">
          <a:blip r:embed="rId3">
            <a:alphaModFix/>
          </a:blip>
          <a:srcRect b="-22120" l="-4427" r="0" t="-6271"/>
          <a:stretch/>
        </p:blipFill>
        <p:spPr>
          <a:xfrm>
            <a:off x="2728213" y="1976400"/>
            <a:ext cx="1944215" cy="1207662"/>
          </a:xfrm>
          <a:prstGeom prst="rect">
            <a:avLst/>
          </a:prstGeom>
          <a:noFill/>
          <a:ln>
            <a:noFill/>
          </a:ln>
        </p:spPr>
      </p:pic>
      <p:sp>
        <p:nvSpPr>
          <p:cNvPr id="925" name="Google Shape;925;p33"/>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4. Smarter care and more dignified lives - Night report</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chemeClr val="dk1"/>
              </a:buClr>
              <a:buSzPts val="1600"/>
              <a:buFont typeface="Arial"/>
              <a:buNone/>
            </a:pPr>
            <a:r>
              <a:t/>
            </a:r>
            <a:endParaRPr b="0" i="0" sz="16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1600"/>
              <a:buFont typeface="Arial"/>
              <a:buNone/>
            </a:pPr>
            <a:r>
              <a:t/>
            </a:r>
            <a:endParaRPr b="0" i="0" sz="1600" u="none" cap="none" strike="noStrike">
              <a:solidFill>
                <a:schemeClr val="dk1"/>
              </a:solidFill>
              <a:latin typeface="Calibri"/>
              <a:ea typeface="Calibri"/>
              <a:cs typeface="Calibri"/>
              <a:sym typeface="Calibri"/>
            </a:endParaRPr>
          </a:p>
        </p:txBody>
      </p:sp>
      <p:sp>
        <p:nvSpPr>
          <p:cNvPr id="926" name="Google Shape;926;p33"/>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Why night reports can make the difference</a:t>
            </a:r>
            <a:endParaRPr b="0" i="0" sz="1400" u="none" cap="none" strike="noStrike">
              <a:solidFill>
                <a:srgbClr val="000000"/>
              </a:solidFill>
              <a:latin typeface="Arial"/>
              <a:ea typeface="Arial"/>
              <a:cs typeface="Arial"/>
              <a:sym typeface="Arial"/>
            </a:endParaRPr>
          </a:p>
        </p:txBody>
      </p:sp>
      <p:sp>
        <p:nvSpPr>
          <p:cNvPr id="927" name="Google Shape;927;p33"/>
          <p:cNvSpPr txBox="1"/>
          <p:nvPr/>
        </p:nvSpPr>
        <p:spPr>
          <a:xfrm>
            <a:off x="1676165" y="3259904"/>
            <a:ext cx="4048311"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8656D"/>
              </a:buClr>
              <a:buSzPts val="1600"/>
              <a:buFont typeface="Calibri"/>
              <a:buNone/>
            </a:pPr>
            <a:r>
              <a:rPr b="0" i="0" lang="en-GB" sz="1600" u="none" cap="none" strike="noStrike">
                <a:solidFill>
                  <a:srgbClr val="38656D"/>
                </a:solidFill>
                <a:latin typeface="Calibri"/>
                <a:ea typeface="Calibri"/>
                <a:cs typeface="Calibri"/>
                <a:sym typeface="Calibri"/>
              </a:rPr>
              <a:t>Nobi’s night reports inform you that resident Peter is getting up unusually early in the morning the last few days. When you ask him about this, he tells you that he’s turning on the heating, because it’s too cold in this room. Solution: you adjust the thermostat.</a:t>
            </a:r>
            <a:endParaRPr b="1" i="0" sz="1600" u="none" cap="none" strike="noStrike">
              <a:solidFill>
                <a:schemeClr val="accent2"/>
              </a:solidFill>
              <a:latin typeface="Calibri"/>
              <a:ea typeface="Calibri"/>
              <a:cs typeface="Calibri"/>
              <a:sym typeface="Calibri"/>
            </a:endParaRPr>
          </a:p>
        </p:txBody>
      </p:sp>
      <p:sp>
        <p:nvSpPr>
          <p:cNvPr id="928" name="Google Shape;928;p33"/>
          <p:cNvSpPr txBox="1"/>
          <p:nvPr/>
        </p:nvSpPr>
        <p:spPr>
          <a:xfrm>
            <a:off x="757224" y="5058952"/>
            <a:ext cx="5904376"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Clr>
                <a:srgbClr val="38656D"/>
              </a:buClr>
              <a:buSzPts val="1400"/>
              <a:buFont typeface="Calibri"/>
              <a:buNone/>
            </a:pPr>
            <a:r>
              <a:rPr b="0" i="0" lang="en-GB" sz="1400" u="none" cap="none" strike="noStrike">
                <a:solidFill>
                  <a:srgbClr val="38656D"/>
                </a:solidFill>
                <a:latin typeface="Calibri"/>
                <a:ea typeface="Calibri"/>
                <a:cs typeface="Calibri"/>
                <a:sym typeface="Calibri"/>
              </a:rPr>
              <a:t>&gt; Peter is </a:t>
            </a:r>
            <a:r>
              <a:rPr b="1" i="0" lang="en-GB" sz="1400" u="none" cap="none" strike="noStrike">
                <a:solidFill>
                  <a:srgbClr val="38656D"/>
                </a:solidFill>
                <a:latin typeface="Calibri"/>
                <a:ea typeface="Calibri"/>
                <a:cs typeface="Calibri"/>
                <a:sym typeface="Calibri"/>
              </a:rPr>
              <a:t>happy</a:t>
            </a:r>
            <a:r>
              <a:rPr b="0" i="0" lang="en-GB" sz="1400" u="none" cap="none" strike="noStrike">
                <a:solidFill>
                  <a:srgbClr val="38656D"/>
                </a:solidFill>
                <a:latin typeface="Calibri"/>
                <a:ea typeface="Calibri"/>
                <a:cs typeface="Calibri"/>
                <a:sym typeface="Calibri"/>
              </a:rPr>
              <a:t> because he doesn’t need to get up early</a:t>
            </a:r>
            <a:endParaRPr b="0" i="0" sz="1400" u="none" cap="none" strike="noStrike">
              <a:solidFill>
                <a:srgbClr val="000000"/>
              </a:solidFill>
              <a:latin typeface="Arial"/>
              <a:ea typeface="Arial"/>
              <a:cs typeface="Arial"/>
              <a:sym typeface="Arial"/>
            </a:endParaRPr>
          </a:p>
          <a:p>
            <a:pPr indent="0" lvl="0" marL="0" marR="0" rtl="0" algn="ctr">
              <a:lnSpc>
                <a:spcPct val="150000"/>
              </a:lnSpc>
              <a:spcBef>
                <a:spcPts val="0"/>
              </a:spcBef>
              <a:spcAft>
                <a:spcPts val="0"/>
              </a:spcAft>
              <a:buClr>
                <a:srgbClr val="38656D"/>
              </a:buClr>
              <a:buSzPts val="1400"/>
              <a:buFont typeface="Calibri"/>
              <a:buNone/>
            </a:pPr>
            <a:r>
              <a:rPr b="0" i="0" lang="en-GB" sz="1400" u="none" cap="none" strike="noStrike">
                <a:solidFill>
                  <a:srgbClr val="38656D"/>
                </a:solidFill>
                <a:latin typeface="Calibri"/>
                <a:ea typeface="Calibri"/>
                <a:cs typeface="Calibri"/>
                <a:sym typeface="Calibri"/>
              </a:rPr>
              <a:t>&gt; He is </a:t>
            </a:r>
            <a:r>
              <a:rPr b="1" i="0" lang="en-GB" sz="1400" u="none" cap="none" strike="noStrike">
                <a:solidFill>
                  <a:srgbClr val="38656D"/>
                </a:solidFill>
                <a:latin typeface="Calibri"/>
                <a:ea typeface="Calibri"/>
                <a:cs typeface="Calibri"/>
                <a:sym typeface="Calibri"/>
              </a:rPr>
              <a:t>happy</a:t>
            </a:r>
            <a:r>
              <a:rPr b="0" i="0" lang="en-GB" sz="1400" u="none" cap="none" strike="noStrike">
                <a:solidFill>
                  <a:srgbClr val="38656D"/>
                </a:solidFill>
                <a:latin typeface="Calibri"/>
                <a:ea typeface="Calibri"/>
                <a:cs typeface="Calibri"/>
                <a:sym typeface="Calibri"/>
              </a:rPr>
              <a:t> because he’s no longer cold</a:t>
            </a:r>
            <a:endParaRPr b="0" i="0" sz="1400" u="none" cap="none" strike="noStrike">
              <a:solidFill>
                <a:srgbClr val="000000"/>
              </a:solidFill>
              <a:latin typeface="Arial"/>
              <a:ea typeface="Arial"/>
              <a:cs typeface="Arial"/>
              <a:sym typeface="Arial"/>
            </a:endParaRPr>
          </a:p>
          <a:p>
            <a:pPr indent="0" lvl="0" marL="0" marR="0" rtl="0" algn="ctr">
              <a:lnSpc>
                <a:spcPct val="150000"/>
              </a:lnSpc>
              <a:spcBef>
                <a:spcPts val="0"/>
              </a:spcBef>
              <a:spcAft>
                <a:spcPts val="0"/>
              </a:spcAft>
              <a:buClr>
                <a:srgbClr val="38656D"/>
              </a:buClr>
              <a:buSzPts val="1400"/>
              <a:buFont typeface="Calibri"/>
              <a:buNone/>
            </a:pPr>
            <a:r>
              <a:rPr b="0" i="0" lang="en-GB" sz="1400" u="none" cap="none" strike="noStrike">
                <a:solidFill>
                  <a:srgbClr val="38656D"/>
                </a:solidFill>
                <a:latin typeface="Calibri"/>
                <a:ea typeface="Calibri"/>
                <a:cs typeface="Calibri"/>
                <a:sym typeface="Calibri"/>
              </a:rPr>
              <a:t>&gt; He doesn’t have to move around in the morning</a:t>
            </a:r>
            <a:r>
              <a:rPr b="1" i="0" lang="en-GB" sz="1400" u="none" cap="none" strike="noStrike">
                <a:solidFill>
                  <a:srgbClr val="38656D"/>
                </a:solidFill>
                <a:latin typeface="Calibri"/>
                <a:ea typeface="Calibri"/>
                <a:cs typeface="Calibri"/>
                <a:sym typeface="Calibri"/>
              </a:rPr>
              <a:t>: less risk of falling</a:t>
            </a:r>
            <a:endParaRPr b="1" i="0" sz="1400" u="none" cap="none" strike="noStrike">
              <a:solidFill>
                <a:schemeClr val="accent2"/>
              </a:solidFill>
              <a:latin typeface="Calibri"/>
              <a:ea typeface="Calibri"/>
              <a:cs typeface="Calibri"/>
              <a:sym typeface="Calibri"/>
            </a:endParaRPr>
          </a:p>
        </p:txBody>
      </p:sp>
      <p:sp>
        <p:nvSpPr>
          <p:cNvPr id="929" name="Google Shape;929;p33"/>
          <p:cNvSpPr/>
          <p:nvPr/>
        </p:nvSpPr>
        <p:spPr>
          <a:xfrm>
            <a:off x="7536160" y="3284984"/>
            <a:ext cx="4652764" cy="2169853"/>
          </a:xfrm>
          <a:custGeom>
            <a:rect b="b" l="l" r="r" t="t"/>
            <a:pathLst>
              <a:path extrusionOk="0" h="2871606" w="12204700">
                <a:moveTo>
                  <a:pt x="0" y="1093606"/>
                </a:moveTo>
                <a:cubicBezTo>
                  <a:pt x="6047316" y="3493906"/>
                  <a:pt x="5395383" y="-256827"/>
                  <a:pt x="7493000" y="14106"/>
                </a:cubicBezTo>
                <a:cubicBezTo>
                  <a:pt x="9590617" y="285039"/>
                  <a:pt x="7605183" y="2615489"/>
                  <a:pt x="12204700" y="2871606"/>
                </a:cubicBezTo>
              </a:path>
            </a:pathLst>
          </a:custGeom>
          <a:noFill/>
          <a:ln cap="flat" cmpd="sng" w="15875">
            <a:solidFill>
              <a:schemeClr val="dk2">
                <a:alpha val="29803"/>
              </a:scheme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30" name="Google Shape;930;p33"/>
          <p:cNvSpPr/>
          <p:nvPr/>
        </p:nvSpPr>
        <p:spPr>
          <a:xfrm>
            <a:off x="8288119" y="1652716"/>
            <a:ext cx="3148845" cy="3148845"/>
          </a:xfrm>
          <a:prstGeom prst="ellipse">
            <a:avLst/>
          </a:prstGeom>
          <a:blipFill rotWithShape="1">
            <a:blip r:embed="rId4">
              <a:alphaModFix/>
            </a:blip>
            <a:stretch>
              <a:fillRect b="0" l="0" r="0" t="0"/>
            </a:stretch>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4" name="Shape 934"/>
        <p:cNvGrpSpPr/>
        <p:nvPr/>
      </p:nvGrpSpPr>
      <p:grpSpPr>
        <a:xfrm>
          <a:off x="0" y="0"/>
          <a:ext cx="0" cy="0"/>
          <a:chOff x="0" y="0"/>
          <a:chExt cx="0" cy="0"/>
        </a:xfrm>
      </p:grpSpPr>
      <p:sp>
        <p:nvSpPr>
          <p:cNvPr id="935" name="Google Shape;935;p34"/>
          <p:cNvSpPr/>
          <p:nvPr/>
        </p:nvSpPr>
        <p:spPr>
          <a:xfrm>
            <a:off x="3076" y="0"/>
            <a:ext cx="8713130" cy="6858000"/>
          </a:xfrm>
          <a:prstGeom prst="rect">
            <a:avLst/>
          </a:prstGeom>
          <a:gradFill>
            <a:gsLst>
              <a:gs pos="0">
                <a:srgbClr val="D2D9C8">
                  <a:alpha val="21960"/>
                </a:srgbClr>
              </a:gs>
              <a:gs pos="29000">
                <a:srgbClr val="D2D9C8">
                  <a:alpha val="21960"/>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36" name="Google Shape;936;p34"/>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4. Smarter care and more dignified lives</a:t>
            </a:r>
            <a:endParaRPr b="0" i="0" sz="1400" u="none" cap="none" strike="noStrike">
              <a:solidFill>
                <a:srgbClr val="000000"/>
              </a:solidFill>
              <a:latin typeface="Arial"/>
              <a:ea typeface="Arial"/>
              <a:cs typeface="Arial"/>
              <a:sym typeface="Arial"/>
            </a:endParaRPr>
          </a:p>
        </p:txBody>
      </p:sp>
      <p:sp>
        <p:nvSpPr>
          <p:cNvPr id="937" name="Google Shape;937;p34"/>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Fall analysis reports</a:t>
            </a:r>
            <a:endParaRPr b="1" i="0" sz="2700" u="none" cap="none" strike="noStrike">
              <a:solidFill>
                <a:schemeClr val="accent1"/>
              </a:solidFill>
              <a:latin typeface="Calibri"/>
              <a:ea typeface="Calibri"/>
              <a:cs typeface="Calibri"/>
              <a:sym typeface="Calibri"/>
            </a:endParaRPr>
          </a:p>
        </p:txBody>
      </p:sp>
      <p:sp>
        <p:nvSpPr>
          <p:cNvPr id="938" name="Google Shape;938;p34"/>
          <p:cNvSpPr txBox="1"/>
          <p:nvPr/>
        </p:nvSpPr>
        <p:spPr>
          <a:xfrm>
            <a:off x="1439048" y="1957353"/>
            <a:ext cx="59043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8656D"/>
              </a:buClr>
              <a:buSzPts val="2000"/>
              <a:buFont typeface="Calibri"/>
              <a:buNone/>
            </a:pPr>
            <a:r>
              <a:rPr b="0" i="0" lang="en-GB" sz="2000" u="none" cap="none" strike="noStrike">
                <a:solidFill>
                  <a:srgbClr val="38656D"/>
                </a:solidFill>
                <a:latin typeface="Calibri"/>
                <a:ea typeface="Calibri"/>
                <a:cs typeface="Calibri"/>
                <a:sym typeface="Calibri"/>
              </a:rPr>
              <a:t>This report shows you an overview </a:t>
            </a:r>
            <a:br>
              <a:rPr b="0" i="0" lang="en-GB" sz="2000" u="none" cap="none" strike="noStrike">
                <a:solidFill>
                  <a:srgbClr val="38656D"/>
                </a:solidFill>
                <a:latin typeface="Calibri"/>
                <a:ea typeface="Calibri"/>
                <a:cs typeface="Calibri"/>
                <a:sym typeface="Calibri"/>
              </a:rPr>
            </a:br>
            <a:r>
              <a:rPr b="0" i="0" lang="en-GB" sz="2000" u="none" cap="none" strike="noStrike">
                <a:solidFill>
                  <a:srgbClr val="38656D"/>
                </a:solidFill>
                <a:latin typeface="Calibri"/>
                <a:ea typeface="Calibri"/>
                <a:cs typeface="Calibri"/>
                <a:sym typeface="Calibri"/>
              </a:rPr>
              <a:t>of the number of fall incidents. </a:t>
            </a:r>
            <a:endParaRPr b="1" i="0" sz="2000" u="none" cap="none" strike="noStrike">
              <a:solidFill>
                <a:schemeClr val="accent2"/>
              </a:solidFill>
              <a:latin typeface="Calibri"/>
              <a:ea typeface="Calibri"/>
              <a:cs typeface="Calibri"/>
              <a:sym typeface="Calibri"/>
            </a:endParaRPr>
          </a:p>
        </p:txBody>
      </p:sp>
      <p:sp>
        <p:nvSpPr>
          <p:cNvPr id="939" name="Google Shape;939;p34"/>
          <p:cNvSpPr txBox="1"/>
          <p:nvPr/>
        </p:nvSpPr>
        <p:spPr>
          <a:xfrm>
            <a:off x="719999" y="1232304"/>
            <a:ext cx="8203578"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7F7F7F"/>
              </a:buClr>
              <a:buSzPts val="1200"/>
              <a:buFont typeface="Calibri"/>
              <a:buNone/>
            </a:pPr>
            <a:r>
              <a:rPr b="0" i="0" lang="en-GB" sz="1200" u="none" cap="none" strike="noStrike">
                <a:solidFill>
                  <a:srgbClr val="7F7F7F"/>
                </a:solidFill>
                <a:latin typeface="Calibri"/>
                <a:ea typeface="Calibri"/>
                <a:cs typeface="Calibri"/>
                <a:sym typeface="Calibri"/>
              </a:rPr>
              <a:t>Live View | Night reports | </a:t>
            </a:r>
            <a:r>
              <a:rPr b="1" i="0" lang="en-GB" sz="1200" u="none" cap="none" strike="noStrike">
                <a:solidFill>
                  <a:srgbClr val="106E71"/>
                </a:solidFill>
                <a:latin typeface="Calibri"/>
                <a:ea typeface="Calibri"/>
                <a:cs typeface="Calibri"/>
                <a:sym typeface="Calibri"/>
              </a:rPr>
              <a:t>Fall analysis reports</a:t>
            </a:r>
            <a:r>
              <a:rPr b="0" i="0" lang="en-GB" sz="1200" u="none" cap="none" strike="noStrike">
                <a:solidFill>
                  <a:srgbClr val="106E71"/>
                </a:solidFill>
                <a:latin typeface="Calibri"/>
                <a:ea typeface="Calibri"/>
                <a:cs typeface="Calibri"/>
                <a:sym typeface="Calibri"/>
              </a:rPr>
              <a:t> </a:t>
            </a:r>
            <a:r>
              <a:rPr b="0" i="0" lang="en-GB" sz="1200" u="none" cap="none" strike="noStrike">
                <a:solidFill>
                  <a:srgbClr val="7F7F7F"/>
                </a:solidFill>
                <a:latin typeface="Calibri"/>
                <a:ea typeface="Calibri"/>
                <a:cs typeface="Calibri"/>
                <a:sym typeface="Calibri"/>
              </a:rPr>
              <a:t>| Behavior monitoring reports</a:t>
            </a:r>
            <a:endParaRPr b="0" i="0" sz="1400" u="none" cap="none" strike="noStrike">
              <a:solidFill>
                <a:srgbClr val="000000"/>
              </a:solidFill>
              <a:latin typeface="Arial"/>
              <a:ea typeface="Arial"/>
              <a:cs typeface="Arial"/>
              <a:sym typeface="Arial"/>
            </a:endParaRPr>
          </a:p>
        </p:txBody>
      </p:sp>
      <p:sp>
        <p:nvSpPr>
          <p:cNvPr id="940" name="Google Shape;940;p34"/>
          <p:cNvSpPr/>
          <p:nvPr/>
        </p:nvSpPr>
        <p:spPr>
          <a:xfrm>
            <a:off x="1474900" y="3501025"/>
            <a:ext cx="5832600" cy="2728500"/>
          </a:xfrm>
          <a:prstGeom prst="roundRect">
            <a:avLst>
              <a:gd fmla="val 8500" name="adj"/>
            </a:avLst>
          </a:prstGeom>
          <a:solidFill>
            <a:schemeClr val="lt1">
              <a:alpha val="7294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Calibri"/>
              <a:ea typeface="Calibri"/>
              <a:cs typeface="Calibri"/>
              <a:sym typeface="Calibri"/>
            </a:endParaRPr>
          </a:p>
        </p:txBody>
      </p:sp>
      <p:sp>
        <p:nvSpPr>
          <p:cNvPr id="941" name="Google Shape;941;p34"/>
          <p:cNvSpPr txBox="1"/>
          <p:nvPr/>
        </p:nvSpPr>
        <p:spPr>
          <a:xfrm>
            <a:off x="2149900" y="3825501"/>
            <a:ext cx="4482600" cy="20646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You've observed a significant number of falls </a:t>
            </a:r>
            <a:br>
              <a:rPr b="0" i="0" lang="en-GB" sz="1400" u="none" cap="none" strike="noStrike">
                <a:solidFill>
                  <a:schemeClr val="accent1"/>
                </a:solidFill>
                <a:latin typeface="Calibri"/>
                <a:ea typeface="Calibri"/>
                <a:cs typeface="Calibri"/>
                <a:sym typeface="Calibri"/>
              </a:rPr>
            </a:br>
            <a:r>
              <a:rPr b="0" i="0" lang="en-GB" sz="1400" u="none" cap="none" strike="noStrike">
                <a:solidFill>
                  <a:schemeClr val="accent1"/>
                </a:solidFill>
                <a:latin typeface="Calibri"/>
                <a:ea typeface="Calibri"/>
                <a:cs typeface="Calibri"/>
                <a:sym typeface="Calibri"/>
              </a:rPr>
              <a:t>occurring around 6 PM, coinciding with residents </a:t>
            </a:r>
            <a:br>
              <a:rPr b="0" i="0" lang="en-GB" sz="1400" u="none" cap="none" strike="noStrike">
                <a:solidFill>
                  <a:schemeClr val="accent1"/>
                </a:solidFill>
                <a:latin typeface="Calibri"/>
                <a:ea typeface="Calibri"/>
                <a:cs typeface="Calibri"/>
                <a:sym typeface="Calibri"/>
              </a:rPr>
            </a:br>
            <a:r>
              <a:rPr b="0" i="0" lang="en-GB" sz="1400" u="none" cap="none" strike="noStrike">
                <a:solidFill>
                  <a:schemeClr val="accent1"/>
                </a:solidFill>
                <a:latin typeface="Calibri"/>
                <a:ea typeface="Calibri"/>
                <a:cs typeface="Calibri"/>
                <a:sym typeface="Calibri"/>
              </a:rPr>
              <a:t>preparing for dinner.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400"/>
              <a:buFont typeface="Calibri"/>
              <a:buNone/>
            </a:pPr>
            <a:r>
              <a:t/>
            </a:r>
            <a:endParaRPr b="0" i="0" sz="1400" u="none" cap="none" strike="noStrike">
              <a:solidFill>
                <a:schemeClr val="accent1"/>
              </a:solidFill>
              <a:latin typeface="Calibri"/>
              <a:ea typeface="Calibri"/>
              <a:cs typeface="Calibri"/>
              <a:sym typeface="Calibri"/>
            </a:endParaRPr>
          </a:p>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After numerous slipping accidents, it seems that at 6pm it is dark in that part of the hallway. Extra light needs to be provided.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400"/>
              <a:buFont typeface="Calibri"/>
              <a:buNone/>
            </a:pPr>
            <a:r>
              <a:t/>
            </a:r>
            <a:endParaRPr b="0" i="0" sz="1400" u="none" cap="none" strike="noStrike">
              <a:solidFill>
                <a:schemeClr val="accent1"/>
              </a:solidFill>
              <a:latin typeface="Calibri"/>
              <a:ea typeface="Calibri"/>
              <a:cs typeface="Calibri"/>
              <a:sym typeface="Calibri"/>
            </a:endParaRPr>
          </a:p>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Over the next six months, you can use this report </a:t>
            </a:r>
            <a:br>
              <a:rPr b="0" i="0" lang="en-GB" sz="1400" u="none" cap="none" strike="noStrike">
                <a:solidFill>
                  <a:schemeClr val="accent1"/>
                </a:solidFill>
                <a:latin typeface="Calibri"/>
                <a:ea typeface="Calibri"/>
                <a:cs typeface="Calibri"/>
                <a:sym typeface="Calibri"/>
              </a:rPr>
            </a:br>
            <a:r>
              <a:rPr b="0" i="0" lang="en-GB" sz="1400" u="none" cap="none" strike="noStrike">
                <a:solidFill>
                  <a:schemeClr val="accent1"/>
                </a:solidFill>
                <a:latin typeface="Calibri"/>
                <a:ea typeface="Calibri"/>
                <a:cs typeface="Calibri"/>
                <a:sym typeface="Calibri"/>
              </a:rPr>
              <a:t>to assess whether there has been a reduction in falls.</a:t>
            </a:r>
            <a:endParaRPr b="0" i="0" sz="1400" u="none" cap="none" strike="noStrike">
              <a:solidFill>
                <a:srgbClr val="000000"/>
              </a:solidFill>
              <a:latin typeface="Arial"/>
              <a:ea typeface="Arial"/>
              <a:cs typeface="Arial"/>
              <a:sym typeface="Arial"/>
            </a:endParaRPr>
          </a:p>
        </p:txBody>
      </p:sp>
      <p:cxnSp>
        <p:nvCxnSpPr>
          <p:cNvPr id="942" name="Google Shape;942;p34"/>
          <p:cNvCxnSpPr/>
          <p:nvPr/>
        </p:nvCxnSpPr>
        <p:spPr>
          <a:xfrm>
            <a:off x="3671156" y="3035407"/>
            <a:ext cx="1440300" cy="0"/>
          </a:xfrm>
          <a:prstGeom prst="straightConnector1">
            <a:avLst/>
          </a:prstGeom>
          <a:noFill/>
          <a:ln cap="flat" cmpd="sng" w="12700">
            <a:solidFill>
              <a:schemeClr val="accent1"/>
            </a:solidFill>
            <a:prstDash val="solid"/>
            <a:miter lim="800000"/>
            <a:headEnd len="sm" w="sm" type="none"/>
            <a:tailEnd len="sm" w="sm" type="none"/>
          </a:ln>
        </p:spPr>
      </p:cxnSp>
      <p:sp>
        <p:nvSpPr>
          <p:cNvPr id="943" name="Google Shape;943;p34"/>
          <p:cNvSpPr txBox="1"/>
          <p:nvPr/>
        </p:nvSpPr>
        <p:spPr>
          <a:xfrm>
            <a:off x="3431271" y="3390501"/>
            <a:ext cx="2022600" cy="226200"/>
          </a:xfrm>
          <a:prstGeom prst="rect">
            <a:avLst/>
          </a:prstGeom>
          <a:solidFill>
            <a:srgbClr val="E86826"/>
          </a:solidFill>
          <a:ln>
            <a:noFill/>
          </a:ln>
        </p:spPr>
        <p:txBody>
          <a:bodyPr anchorCtr="0" anchor="t" bIns="36000" lIns="108000" spcFirstLastPara="1" rIns="108000" wrap="square" tIns="36000">
            <a:spAutoFit/>
          </a:bodyPr>
          <a:lstStyle/>
          <a:p>
            <a:pPr indent="0" lvl="0" marL="0" marR="0" rtl="0" algn="l">
              <a:lnSpc>
                <a:spcPct val="95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REAL-LIFE SCENARIO  - EXAMPLE</a:t>
            </a:r>
            <a:endParaRPr b="0" i="0" sz="1400" u="none" cap="none" strike="noStrike">
              <a:solidFill>
                <a:srgbClr val="000000"/>
              </a:solidFill>
              <a:latin typeface="Arial"/>
              <a:ea typeface="Arial"/>
              <a:cs typeface="Arial"/>
              <a:sym typeface="Arial"/>
            </a:endParaRPr>
          </a:p>
        </p:txBody>
      </p:sp>
      <p:sp>
        <p:nvSpPr>
          <p:cNvPr id="944" name="Google Shape;944;p34"/>
          <p:cNvSpPr/>
          <p:nvPr/>
        </p:nvSpPr>
        <p:spPr>
          <a:xfrm>
            <a:off x="8704042" y="0"/>
            <a:ext cx="3484882"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945" name="Google Shape;945;p34"/>
          <p:cNvPicPr preferRelativeResize="0"/>
          <p:nvPr/>
        </p:nvPicPr>
        <p:blipFill rotWithShape="1">
          <a:blip r:embed="rId3">
            <a:alphaModFix/>
          </a:blip>
          <a:srcRect b="0" l="0" r="25850" t="0"/>
          <a:stretch/>
        </p:blipFill>
        <p:spPr>
          <a:xfrm>
            <a:off x="10123985" y="2319327"/>
            <a:ext cx="2068015" cy="1368612"/>
          </a:xfrm>
          <a:prstGeom prst="rect">
            <a:avLst/>
          </a:prstGeom>
          <a:noFill/>
          <a:ln>
            <a:noFill/>
          </a:ln>
        </p:spPr>
      </p:pic>
      <p:sp>
        <p:nvSpPr>
          <p:cNvPr id="946" name="Google Shape;946;p34"/>
          <p:cNvSpPr/>
          <p:nvPr/>
        </p:nvSpPr>
        <p:spPr>
          <a:xfrm>
            <a:off x="8716206" y="2169613"/>
            <a:ext cx="3455436" cy="2397421"/>
          </a:xfrm>
          <a:custGeom>
            <a:rect b="b" l="l" r="r" t="t"/>
            <a:pathLst>
              <a:path extrusionOk="0" h="2245776" w="12702219">
                <a:moveTo>
                  <a:pt x="0" y="1689613"/>
                </a:moveTo>
                <a:cubicBezTo>
                  <a:pt x="11451626" y="-2848780"/>
                  <a:pt x="8393449" y="3334119"/>
                  <a:pt x="12702219" y="2072074"/>
                </a:cubicBezTo>
              </a:path>
            </a:pathLst>
          </a:custGeom>
          <a:noFill/>
          <a:ln cap="flat" cmpd="sng" w="952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0" name="Shape 950"/>
        <p:cNvGrpSpPr/>
        <p:nvPr/>
      </p:nvGrpSpPr>
      <p:grpSpPr>
        <a:xfrm>
          <a:off x="0" y="0"/>
          <a:ext cx="0" cy="0"/>
          <a:chOff x="0" y="0"/>
          <a:chExt cx="0" cy="0"/>
        </a:xfrm>
      </p:grpSpPr>
      <p:sp>
        <p:nvSpPr>
          <p:cNvPr id="951" name="Google Shape;951;p35"/>
          <p:cNvSpPr/>
          <p:nvPr/>
        </p:nvSpPr>
        <p:spPr>
          <a:xfrm>
            <a:off x="3076" y="0"/>
            <a:ext cx="8713130" cy="6858000"/>
          </a:xfrm>
          <a:prstGeom prst="rect">
            <a:avLst/>
          </a:prstGeom>
          <a:gradFill>
            <a:gsLst>
              <a:gs pos="0">
                <a:srgbClr val="D2D9C8">
                  <a:alpha val="21960"/>
                </a:srgbClr>
              </a:gs>
              <a:gs pos="29000">
                <a:srgbClr val="D2D9C8">
                  <a:alpha val="21960"/>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52" name="Google Shape;952;p35"/>
          <p:cNvSpPr/>
          <p:nvPr/>
        </p:nvSpPr>
        <p:spPr>
          <a:xfrm>
            <a:off x="8704042" y="0"/>
            <a:ext cx="3484882"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953" name="Google Shape;953;p35"/>
          <p:cNvPicPr preferRelativeResize="0"/>
          <p:nvPr/>
        </p:nvPicPr>
        <p:blipFill rotWithShape="1">
          <a:blip r:embed="rId3">
            <a:alphaModFix/>
          </a:blip>
          <a:srcRect b="0" l="0" r="25850" t="0"/>
          <a:stretch/>
        </p:blipFill>
        <p:spPr>
          <a:xfrm>
            <a:off x="10123985" y="2319327"/>
            <a:ext cx="2068015" cy="1368612"/>
          </a:xfrm>
          <a:prstGeom prst="rect">
            <a:avLst/>
          </a:prstGeom>
          <a:noFill/>
          <a:ln>
            <a:noFill/>
          </a:ln>
        </p:spPr>
      </p:pic>
      <p:sp>
        <p:nvSpPr>
          <p:cNvPr id="954" name="Google Shape;954;p35"/>
          <p:cNvSpPr/>
          <p:nvPr/>
        </p:nvSpPr>
        <p:spPr>
          <a:xfrm>
            <a:off x="8716206" y="2169613"/>
            <a:ext cx="3455436" cy="2397421"/>
          </a:xfrm>
          <a:custGeom>
            <a:rect b="b" l="l" r="r" t="t"/>
            <a:pathLst>
              <a:path extrusionOk="0" h="2245776" w="12702219">
                <a:moveTo>
                  <a:pt x="0" y="1689613"/>
                </a:moveTo>
                <a:cubicBezTo>
                  <a:pt x="11451626" y="-2848780"/>
                  <a:pt x="8393449" y="3334119"/>
                  <a:pt x="12702219" y="2072074"/>
                </a:cubicBezTo>
              </a:path>
            </a:pathLst>
          </a:custGeom>
          <a:noFill/>
          <a:ln cap="flat" cmpd="sng" w="952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55" name="Google Shape;955;p35"/>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4. Smarter care and more dignified lives</a:t>
            </a:r>
            <a:endParaRPr b="0" i="0" sz="1400" u="none" cap="none" strike="noStrike">
              <a:solidFill>
                <a:srgbClr val="000000"/>
              </a:solidFill>
              <a:latin typeface="Arial"/>
              <a:ea typeface="Arial"/>
              <a:cs typeface="Arial"/>
              <a:sym typeface="Arial"/>
            </a:endParaRPr>
          </a:p>
        </p:txBody>
      </p:sp>
      <p:sp>
        <p:nvSpPr>
          <p:cNvPr id="956" name="Google Shape;956;p35"/>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Behavior monitoring reports</a:t>
            </a:r>
            <a:endParaRPr b="1" i="0" sz="2700" u="none" cap="none" strike="noStrike">
              <a:solidFill>
                <a:schemeClr val="accent1"/>
              </a:solidFill>
              <a:latin typeface="Calibri"/>
              <a:ea typeface="Calibri"/>
              <a:cs typeface="Calibri"/>
              <a:sym typeface="Calibri"/>
            </a:endParaRPr>
          </a:p>
        </p:txBody>
      </p:sp>
      <p:sp>
        <p:nvSpPr>
          <p:cNvPr id="957" name="Google Shape;957;p35"/>
          <p:cNvSpPr txBox="1"/>
          <p:nvPr/>
        </p:nvSpPr>
        <p:spPr>
          <a:xfrm>
            <a:off x="720000" y="1957350"/>
            <a:ext cx="70470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8656D"/>
              </a:buClr>
              <a:buSzPts val="2000"/>
              <a:buFont typeface="Calibri"/>
              <a:buNone/>
            </a:pPr>
            <a:r>
              <a:rPr b="0" i="0" lang="en-GB" sz="2000" u="none" cap="none" strike="noStrike">
                <a:solidFill>
                  <a:srgbClr val="38656D"/>
                </a:solidFill>
                <a:latin typeface="Calibri"/>
                <a:ea typeface="Calibri"/>
                <a:cs typeface="Calibri"/>
                <a:sym typeface="Calibri"/>
              </a:rPr>
              <a:t>Behavior monitoring reports allow you to identify patterns </a:t>
            </a:r>
            <a:br>
              <a:rPr b="0" i="0" lang="en-GB" sz="2000" u="none" cap="none" strike="noStrike">
                <a:solidFill>
                  <a:srgbClr val="38656D"/>
                </a:solidFill>
                <a:latin typeface="Calibri"/>
                <a:ea typeface="Calibri"/>
                <a:cs typeface="Calibri"/>
                <a:sym typeface="Calibri"/>
              </a:rPr>
            </a:br>
            <a:r>
              <a:rPr b="0" i="0" lang="en-GB" sz="2000" u="none" cap="none" strike="noStrike">
                <a:solidFill>
                  <a:srgbClr val="38656D"/>
                </a:solidFill>
                <a:latin typeface="Calibri"/>
                <a:ea typeface="Calibri"/>
                <a:cs typeface="Calibri"/>
                <a:sym typeface="Calibri"/>
              </a:rPr>
              <a:t>within your operations, make necessary adjustments, </a:t>
            </a:r>
            <a:br>
              <a:rPr b="0" i="0" lang="en-GB" sz="2000" u="none" cap="none" strike="noStrike">
                <a:solidFill>
                  <a:srgbClr val="38656D"/>
                </a:solidFill>
                <a:latin typeface="Calibri"/>
                <a:ea typeface="Calibri"/>
                <a:cs typeface="Calibri"/>
                <a:sym typeface="Calibri"/>
              </a:rPr>
            </a:br>
            <a:r>
              <a:rPr b="0" i="0" lang="en-GB" sz="2000" u="none" cap="none" strike="noStrike">
                <a:solidFill>
                  <a:srgbClr val="38656D"/>
                </a:solidFill>
                <a:latin typeface="Calibri"/>
                <a:ea typeface="Calibri"/>
                <a:cs typeface="Calibri"/>
                <a:sym typeface="Calibri"/>
              </a:rPr>
              <a:t>and evaluate the effectiveness of your care procedures.</a:t>
            </a:r>
            <a:endParaRPr b="1" i="0" sz="2000" u="none" cap="none" strike="noStrike">
              <a:solidFill>
                <a:schemeClr val="accent2"/>
              </a:solidFill>
              <a:latin typeface="Calibri"/>
              <a:ea typeface="Calibri"/>
              <a:cs typeface="Calibri"/>
              <a:sym typeface="Calibri"/>
            </a:endParaRPr>
          </a:p>
        </p:txBody>
      </p:sp>
      <p:sp>
        <p:nvSpPr>
          <p:cNvPr id="958" name="Google Shape;958;p35"/>
          <p:cNvSpPr txBox="1"/>
          <p:nvPr/>
        </p:nvSpPr>
        <p:spPr>
          <a:xfrm>
            <a:off x="719999" y="1232304"/>
            <a:ext cx="8203578"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7F7F7F"/>
              </a:buClr>
              <a:buSzPts val="1200"/>
              <a:buFont typeface="Calibri"/>
              <a:buNone/>
            </a:pPr>
            <a:r>
              <a:rPr b="0" i="0" lang="en-GB" sz="1200" u="none" cap="none" strike="noStrike">
                <a:solidFill>
                  <a:srgbClr val="7F7F7F"/>
                </a:solidFill>
                <a:latin typeface="Calibri"/>
                <a:ea typeface="Calibri"/>
                <a:cs typeface="Calibri"/>
                <a:sym typeface="Calibri"/>
              </a:rPr>
              <a:t>Live View | Night reports | Fall analysis reports | </a:t>
            </a:r>
            <a:r>
              <a:rPr b="1" i="0" lang="en-GB" sz="1200" u="none" cap="none" strike="noStrike">
                <a:solidFill>
                  <a:srgbClr val="106E71"/>
                </a:solidFill>
                <a:latin typeface="Calibri"/>
                <a:ea typeface="Calibri"/>
                <a:cs typeface="Calibri"/>
                <a:sym typeface="Calibri"/>
              </a:rPr>
              <a:t>Behavior monitoring reports</a:t>
            </a:r>
            <a:endParaRPr b="0" i="0" sz="1400" u="none" cap="none" strike="noStrike">
              <a:solidFill>
                <a:srgbClr val="000000"/>
              </a:solidFill>
              <a:latin typeface="Arial"/>
              <a:ea typeface="Arial"/>
              <a:cs typeface="Arial"/>
              <a:sym typeface="Arial"/>
            </a:endParaRPr>
          </a:p>
        </p:txBody>
      </p:sp>
      <p:cxnSp>
        <p:nvCxnSpPr>
          <p:cNvPr id="959" name="Google Shape;959;p35"/>
          <p:cNvCxnSpPr/>
          <p:nvPr/>
        </p:nvCxnSpPr>
        <p:spPr>
          <a:xfrm>
            <a:off x="3531281" y="3205943"/>
            <a:ext cx="1440300" cy="0"/>
          </a:xfrm>
          <a:prstGeom prst="straightConnector1">
            <a:avLst/>
          </a:prstGeom>
          <a:noFill/>
          <a:ln cap="flat" cmpd="sng" w="12700">
            <a:solidFill>
              <a:schemeClr val="accent1"/>
            </a:solidFill>
            <a:prstDash val="solid"/>
            <a:miter lim="800000"/>
            <a:headEnd len="sm" w="sm" type="none"/>
            <a:tailEnd len="sm" w="sm" type="none"/>
          </a:ln>
        </p:spPr>
      </p:cxnSp>
      <p:sp>
        <p:nvSpPr>
          <p:cNvPr id="960" name="Google Shape;960;p35"/>
          <p:cNvSpPr/>
          <p:nvPr/>
        </p:nvSpPr>
        <p:spPr>
          <a:xfrm>
            <a:off x="4667324" y="3911757"/>
            <a:ext cx="1775627" cy="1272374"/>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61" name="Google Shape;961;p35"/>
          <p:cNvSpPr/>
          <p:nvPr/>
        </p:nvSpPr>
        <p:spPr>
          <a:xfrm>
            <a:off x="2520699" y="5309231"/>
            <a:ext cx="1775627" cy="1272374"/>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62" name="Google Shape;962;p35"/>
          <p:cNvSpPr/>
          <p:nvPr/>
        </p:nvSpPr>
        <p:spPr>
          <a:xfrm>
            <a:off x="2520699" y="3911757"/>
            <a:ext cx="1775627" cy="1272374"/>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63" name="Google Shape;963;p35"/>
          <p:cNvSpPr txBox="1"/>
          <p:nvPr/>
        </p:nvSpPr>
        <p:spPr>
          <a:xfrm>
            <a:off x="736200" y="3432026"/>
            <a:ext cx="70308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These behavior monitoring functions are </a:t>
            </a:r>
            <a:r>
              <a:rPr b="0" i="0" lang="en-GB" sz="16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27"/>
                  </a:ext>
                </a:extLst>
              </a:rPr>
              <a:t>available</a:t>
            </a:r>
            <a:r>
              <a:rPr b="0" i="0" lang="en-GB" sz="1600" u="none" cap="none" strike="noStrike">
                <a:solidFill>
                  <a:schemeClr val="accent1"/>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
        <p:nvSpPr>
          <p:cNvPr id="964" name="Google Shape;964;p35"/>
          <p:cNvSpPr txBox="1"/>
          <p:nvPr/>
        </p:nvSpPr>
        <p:spPr>
          <a:xfrm>
            <a:off x="2661386" y="4308040"/>
            <a:ext cx="1546868" cy="840619"/>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Resident is sitting </a:t>
            </a:r>
            <a:br>
              <a:rPr b="0" i="0" lang="en-GB" sz="1400" u="none" cap="none" strike="noStrike">
                <a:solidFill>
                  <a:schemeClr val="accent1"/>
                </a:solidFill>
                <a:latin typeface="Calibri"/>
                <a:ea typeface="Calibri"/>
                <a:cs typeface="Calibri"/>
                <a:sym typeface="Calibri"/>
              </a:rPr>
            </a:br>
            <a:r>
              <a:rPr b="0" i="0" lang="en-GB" sz="1400" u="none" cap="none" strike="noStrike">
                <a:solidFill>
                  <a:schemeClr val="accent1"/>
                </a:solidFill>
                <a:latin typeface="Calibri"/>
                <a:ea typeface="Calibri"/>
                <a:cs typeface="Calibri"/>
                <a:sym typeface="Calibri"/>
              </a:rPr>
              <a:t>on the </a:t>
            </a:r>
            <a:r>
              <a:rPr b="0" i="0" lang="en-GB" sz="14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28"/>
                  </a:ext>
                </a:extLst>
              </a:rPr>
              <a:t>bed</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929597"/>
              </a:buClr>
              <a:buSzPts val="1050"/>
              <a:buFont typeface="Calibri"/>
              <a:buNone/>
            </a:pPr>
            <a:r>
              <a:rPr b="0" i="0" lang="en-GB" sz="1050" u="none" cap="none" strike="noStrike">
                <a:solidFill>
                  <a:srgbClr val="929597"/>
                </a:solidFill>
                <a:latin typeface="Calibri"/>
                <a:ea typeface="Calibri"/>
                <a:cs typeface="Calibri"/>
                <a:sym typeface="Calibri"/>
              </a:rPr>
              <a:t>(for xx minutes)</a:t>
            </a:r>
            <a:endParaRPr b="0" i="0" sz="1400" u="none" cap="none" strike="noStrike">
              <a:solidFill>
                <a:srgbClr val="000000"/>
              </a:solidFill>
              <a:latin typeface="Arial"/>
              <a:ea typeface="Arial"/>
              <a:cs typeface="Arial"/>
              <a:sym typeface="Arial"/>
            </a:endParaRPr>
          </a:p>
        </p:txBody>
      </p:sp>
      <p:sp>
        <p:nvSpPr>
          <p:cNvPr id="965" name="Google Shape;965;p35"/>
          <p:cNvSpPr txBox="1"/>
          <p:nvPr/>
        </p:nvSpPr>
        <p:spPr>
          <a:xfrm>
            <a:off x="4841567" y="4308040"/>
            <a:ext cx="1546868" cy="840619"/>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Resident is out of </a:t>
            </a:r>
            <a:r>
              <a:rPr b="0" i="0" lang="en-GB" sz="14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29"/>
                  </a:ext>
                </a:extLst>
              </a:rPr>
              <a:t>bed</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929597"/>
              </a:buClr>
              <a:buSzPts val="1050"/>
              <a:buFont typeface="Calibri"/>
              <a:buNone/>
            </a:pPr>
            <a:r>
              <a:rPr b="0" i="0" lang="en-GB" sz="1050" u="none" cap="none" strike="noStrike">
                <a:solidFill>
                  <a:srgbClr val="929597"/>
                </a:solidFill>
                <a:latin typeface="Calibri"/>
                <a:ea typeface="Calibri"/>
                <a:cs typeface="Calibri"/>
                <a:sym typeface="Calibri"/>
              </a:rPr>
              <a:t>(for xx minutes)</a:t>
            </a:r>
            <a:endParaRPr b="0" i="0" sz="1400" u="none" cap="none" strike="noStrike">
              <a:solidFill>
                <a:srgbClr val="000000"/>
              </a:solidFill>
              <a:latin typeface="Arial"/>
              <a:ea typeface="Arial"/>
              <a:cs typeface="Arial"/>
              <a:sym typeface="Arial"/>
            </a:endParaRPr>
          </a:p>
        </p:txBody>
      </p:sp>
      <p:sp>
        <p:nvSpPr>
          <p:cNvPr id="966" name="Google Shape;966;p35"/>
          <p:cNvSpPr txBox="1"/>
          <p:nvPr/>
        </p:nvSpPr>
        <p:spPr>
          <a:xfrm>
            <a:off x="2652997" y="5705514"/>
            <a:ext cx="1546868" cy="840619"/>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Resident is i</a:t>
            </a:r>
            <a:r>
              <a:rPr b="0" i="0" lang="en-GB" sz="14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30"/>
                  </a:ext>
                </a:extLst>
              </a:rPr>
              <a:t>n</a:t>
            </a:r>
            <a:r>
              <a:rPr b="0" i="0" lang="en-GB" sz="1400" u="none" cap="none" strike="noStrike">
                <a:solidFill>
                  <a:schemeClr val="accent1"/>
                </a:solidFill>
                <a:latin typeface="Calibri"/>
                <a:ea typeface="Calibri"/>
                <a:cs typeface="Calibri"/>
                <a:sym typeface="Calibri"/>
              </a:rPr>
              <a:t> bathroom</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929597"/>
              </a:buClr>
              <a:buSzPts val="1050"/>
              <a:buFont typeface="Calibri"/>
              <a:buNone/>
            </a:pPr>
            <a:r>
              <a:rPr b="0" i="0" lang="en-GB" sz="1050" u="none" cap="none" strike="noStrike">
                <a:solidFill>
                  <a:srgbClr val="929597"/>
                </a:solidFill>
                <a:latin typeface="Calibri"/>
                <a:ea typeface="Calibri"/>
                <a:cs typeface="Calibri"/>
                <a:sym typeface="Calibri"/>
              </a:rPr>
              <a:t>(for xx minutes)</a:t>
            </a:r>
            <a:endParaRPr b="0" i="0" sz="1400" u="none" cap="none" strike="noStrike">
              <a:solidFill>
                <a:srgbClr val="000000"/>
              </a:solidFill>
              <a:latin typeface="Arial"/>
              <a:ea typeface="Arial"/>
              <a:cs typeface="Arial"/>
              <a:sym typeface="Arial"/>
            </a:endParaRPr>
          </a:p>
        </p:txBody>
      </p:sp>
      <p:pic>
        <p:nvPicPr>
          <p:cNvPr id="967" name="Google Shape;967;p35"/>
          <p:cNvPicPr preferRelativeResize="0"/>
          <p:nvPr/>
        </p:nvPicPr>
        <p:blipFill rotWithShape="1">
          <a:blip r:embed="rId4">
            <a:alphaModFix/>
          </a:blip>
          <a:srcRect b="0" l="0" r="0" t="0"/>
          <a:stretch/>
        </p:blipFill>
        <p:spPr>
          <a:xfrm>
            <a:off x="3295564" y="4024208"/>
            <a:ext cx="278121" cy="325944"/>
          </a:xfrm>
          <a:prstGeom prst="rect">
            <a:avLst/>
          </a:prstGeom>
          <a:noFill/>
          <a:ln>
            <a:noFill/>
          </a:ln>
        </p:spPr>
      </p:pic>
      <p:pic>
        <p:nvPicPr>
          <p:cNvPr id="968" name="Google Shape;968;p35"/>
          <p:cNvPicPr preferRelativeResize="0"/>
          <p:nvPr/>
        </p:nvPicPr>
        <p:blipFill rotWithShape="1">
          <a:blip r:embed="rId4">
            <a:alphaModFix/>
          </a:blip>
          <a:srcRect b="0" l="0" r="0" t="0"/>
          <a:stretch/>
        </p:blipFill>
        <p:spPr>
          <a:xfrm>
            <a:off x="5405842" y="4018569"/>
            <a:ext cx="278121" cy="325944"/>
          </a:xfrm>
          <a:prstGeom prst="rect">
            <a:avLst/>
          </a:prstGeom>
          <a:noFill/>
          <a:ln>
            <a:noFill/>
          </a:ln>
        </p:spPr>
      </p:pic>
      <p:pic>
        <p:nvPicPr>
          <p:cNvPr id="969" name="Google Shape;969;p35"/>
          <p:cNvPicPr preferRelativeResize="0"/>
          <p:nvPr/>
        </p:nvPicPr>
        <p:blipFill rotWithShape="1">
          <a:blip r:embed="rId4">
            <a:alphaModFix/>
          </a:blip>
          <a:srcRect b="0" l="0" r="0" t="0"/>
          <a:stretch/>
        </p:blipFill>
        <p:spPr>
          <a:xfrm>
            <a:off x="3266988" y="5425221"/>
            <a:ext cx="278121" cy="325944"/>
          </a:xfrm>
          <a:prstGeom prst="rect">
            <a:avLst/>
          </a:prstGeom>
          <a:noFill/>
          <a:ln>
            <a:noFill/>
          </a:ln>
        </p:spPr>
      </p:pic>
      <p:sp>
        <p:nvSpPr>
          <p:cNvPr id="970" name="Google Shape;970;p35"/>
          <p:cNvSpPr/>
          <p:nvPr/>
        </p:nvSpPr>
        <p:spPr>
          <a:xfrm>
            <a:off x="4667324" y="5306781"/>
            <a:ext cx="1775627" cy="1272374"/>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971" name="Google Shape;971;p35"/>
          <p:cNvPicPr preferRelativeResize="0"/>
          <p:nvPr/>
        </p:nvPicPr>
        <p:blipFill rotWithShape="1">
          <a:blip r:embed="rId4">
            <a:alphaModFix/>
          </a:blip>
          <a:srcRect b="0" l="0" r="0" t="0"/>
          <a:stretch/>
        </p:blipFill>
        <p:spPr>
          <a:xfrm>
            <a:off x="5444827" y="5422771"/>
            <a:ext cx="278121" cy="325944"/>
          </a:xfrm>
          <a:prstGeom prst="rect">
            <a:avLst/>
          </a:prstGeom>
          <a:noFill/>
          <a:ln>
            <a:noFill/>
          </a:ln>
        </p:spPr>
      </p:pic>
      <p:sp>
        <p:nvSpPr>
          <p:cNvPr id="972" name="Google Shape;972;p35"/>
          <p:cNvSpPr txBox="1"/>
          <p:nvPr/>
        </p:nvSpPr>
        <p:spPr>
          <a:xfrm>
            <a:off x="4782449" y="5745176"/>
            <a:ext cx="1546868" cy="840619"/>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No person</a:t>
            </a:r>
            <a:br>
              <a:rPr b="0" i="0" lang="en-GB" sz="1400" u="none" cap="none" strike="noStrike">
                <a:solidFill>
                  <a:schemeClr val="accent1"/>
                </a:solidFill>
                <a:latin typeface="Calibri"/>
                <a:ea typeface="Calibri"/>
                <a:cs typeface="Calibri"/>
                <a:sym typeface="Calibri"/>
              </a:rPr>
            </a:br>
            <a:r>
              <a:rPr b="0" i="0" lang="en-GB" sz="1400" u="none" cap="none" strike="noStrike">
                <a:solidFill>
                  <a:schemeClr val="accent1"/>
                </a:solidFill>
                <a:latin typeface="Calibri"/>
                <a:ea typeface="Calibri"/>
                <a:cs typeface="Calibri"/>
                <a:sym typeface="Calibri"/>
              </a:rPr>
              <a:t>detected</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6" name="Shape 976"/>
        <p:cNvGrpSpPr/>
        <p:nvPr/>
      </p:nvGrpSpPr>
      <p:grpSpPr>
        <a:xfrm>
          <a:off x="0" y="0"/>
          <a:ext cx="0" cy="0"/>
          <a:chOff x="0" y="0"/>
          <a:chExt cx="0" cy="0"/>
        </a:xfrm>
      </p:grpSpPr>
      <p:sp>
        <p:nvSpPr>
          <p:cNvPr id="977" name="Google Shape;977;p36"/>
          <p:cNvSpPr/>
          <p:nvPr/>
        </p:nvSpPr>
        <p:spPr>
          <a:xfrm>
            <a:off x="3076" y="0"/>
            <a:ext cx="8713130" cy="6858000"/>
          </a:xfrm>
          <a:prstGeom prst="rect">
            <a:avLst/>
          </a:prstGeom>
          <a:solidFill>
            <a:schemeClr val="lt2">
              <a:alpha val="2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78" name="Google Shape;978;p36"/>
          <p:cNvSpPr txBox="1"/>
          <p:nvPr/>
        </p:nvSpPr>
        <p:spPr>
          <a:xfrm>
            <a:off x="839416" y="1466999"/>
            <a:ext cx="679207" cy="226207"/>
          </a:xfrm>
          <a:prstGeom prst="rect">
            <a:avLst/>
          </a:prstGeom>
          <a:solidFill>
            <a:srgbClr val="E86826"/>
          </a:solidFill>
          <a:ln>
            <a:noFill/>
          </a:ln>
        </p:spPr>
        <p:txBody>
          <a:bodyPr anchorCtr="0" anchor="t" bIns="36000" lIns="72000" spcFirstLastPara="1" rIns="72000" wrap="square" tIns="36000">
            <a:spAutoFit/>
          </a:bodyPr>
          <a:lstStyle/>
          <a:p>
            <a:pPr indent="0" lvl="0" marL="0" marR="0" rtl="0" algn="l">
              <a:lnSpc>
                <a:spcPct val="95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EXAMPLE</a:t>
            </a:r>
            <a:endParaRPr b="0" i="0" sz="1400" u="none" cap="none" strike="noStrike">
              <a:solidFill>
                <a:srgbClr val="000000"/>
              </a:solidFill>
              <a:latin typeface="Arial"/>
              <a:ea typeface="Arial"/>
              <a:cs typeface="Arial"/>
              <a:sym typeface="Arial"/>
            </a:endParaRPr>
          </a:p>
        </p:txBody>
      </p:sp>
      <p:sp>
        <p:nvSpPr>
          <p:cNvPr id="979" name="Google Shape;979;p36"/>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4. Smarter care and more dignified lives - Behavior Monitoring Reports</a:t>
            </a:r>
            <a:endParaRPr b="0" i="0" sz="1400" u="none" cap="none" strike="noStrike">
              <a:solidFill>
                <a:srgbClr val="000000"/>
              </a:solidFill>
              <a:latin typeface="Arial"/>
              <a:ea typeface="Arial"/>
              <a:cs typeface="Arial"/>
              <a:sym typeface="Arial"/>
            </a:endParaRPr>
          </a:p>
        </p:txBody>
      </p:sp>
      <p:sp>
        <p:nvSpPr>
          <p:cNvPr id="980" name="Google Shape;980;p36"/>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Real-life scenario </a:t>
            </a:r>
            <a:r>
              <a:rPr b="0" i="0" lang="en-GB" sz="1600" u="none" cap="none" strike="noStrike">
                <a:solidFill>
                  <a:schemeClr val="accent1"/>
                </a:solidFill>
                <a:latin typeface="Calibri"/>
                <a:ea typeface="Calibri"/>
                <a:cs typeface="Calibri"/>
                <a:sym typeface="Calibri"/>
              </a:rPr>
              <a:t>#1</a:t>
            </a:r>
            <a:endParaRPr b="0" i="0" sz="1400" u="none" cap="none" strike="noStrike">
              <a:solidFill>
                <a:srgbClr val="000000"/>
              </a:solidFill>
              <a:latin typeface="Arial"/>
              <a:ea typeface="Arial"/>
              <a:cs typeface="Arial"/>
              <a:sym typeface="Arial"/>
            </a:endParaRPr>
          </a:p>
        </p:txBody>
      </p:sp>
      <p:sp>
        <p:nvSpPr>
          <p:cNvPr id="981" name="Google Shape;981;p36"/>
          <p:cNvSpPr txBox="1"/>
          <p:nvPr/>
        </p:nvSpPr>
        <p:spPr>
          <a:xfrm>
            <a:off x="1206000" y="3352768"/>
            <a:ext cx="5059800" cy="1909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8656D"/>
              </a:buClr>
              <a:buSzPts val="1600"/>
              <a:buFont typeface="Calibri"/>
              <a:buNone/>
            </a:pPr>
            <a:r>
              <a:rPr b="0" i="0" lang="en-GB" sz="1600" u="none" cap="none" strike="noStrike">
                <a:solidFill>
                  <a:srgbClr val="38656D"/>
                </a:solidFill>
                <a:latin typeface="Calibri"/>
                <a:ea typeface="Calibri"/>
                <a:cs typeface="Calibri"/>
                <a:sym typeface="Calibri"/>
              </a:rPr>
              <a:t>Nobi's alerts indicate that residents </a:t>
            </a:r>
            <a:br>
              <a:rPr b="0" i="0" lang="en-GB" sz="1600" u="none" cap="none" strike="noStrike">
                <a:solidFill>
                  <a:srgbClr val="38656D"/>
                </a:solidFill>
                <a:latin typeface="Calibri"/>
                <a:ea typeface="Calibri"/>
                <a:cs typeface="Calibri"/>
                <a:sym typeface="Calibri"/>
              </a:rPr>
            </a:br>
            <a:r>
              <a:rPr b="0" i="0" lang="en-GB" sz="1600" u="none" cap="none" strike="noStrike">
                <a:solidFill>
                  <a:srgbClr val="38656D"/>
                </a:solidFill>
                <a:latin typeface="Calibri"/>
                <a:ea typeface="Calibri"/>
                <a:cs typeface="Calibri"/>
                <a:sym typeface="Calibri"/>
              </a:rPr>
              <a:t>frequently wake up in the middle of the night,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38656D"/>
              </a:buClr>
              <a:buSzPts val="1600"/>
              <a:buFont typeface="Calibri"/>
              <a:buNone/>
            </a:pPr>
            <a:r>
              <a:rPr b="0" i="0" lang="en-GB" sz="1600" u="none" cap="none" strike="noStrike">
                <a:solidFill>
                  <a:srgbClr val="38656D"/>
                </a:solidFill>
                <a:latin typeface="Calibri"/>
                <a:ea typeface="Calibri"/>
                <a:cs typeface="Calibri"/>
                <a:sym typeface="Calibri"/>
              </a:rPr>
              <a:t>ranging from 1 AM to 2 AM, expressing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38656D"/>
              </a:buClr>
              <a:buSzPts val="1600"/>
              <a:buFont typeface="Calibri"/>
              <a:buNone/>
            </a:pPr>
            <a:r>
              <a:rPr b="0" i="0" lang="en-GB" sz="1600" u="none" cap="none" strike="noStrike">
                <a:solidFill>
                  <a:srgbClr val="38656D"/>
                </a:solidFill>
                <a:latin typeface="Calibri"/>
                <a:ea typeface="Calibri"/>
                <a:cs typeface="Calibri"/>
                <a:sym typeface="Calibri"/>
              </a:rPr>
              <a:t>hunger and searching for food.</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600"/>
              <a:buFont typeface="Calibri"/>
              <a:buNone/>
            </a:pPr>
            <a:r>
              <a:t/>
            </a:r>
            <a:endParaRPr b="0" i="0" sz="1600" u="none" cap="none" strike="noStrike">
              <a:solidFill>
                <a:srgbClr val="38656D"/>
              </a:solidFill>
              <a:latin typeface="Calibri"/>
              <a:ea typeface="Calibri"/>
              <a:cs typeface="Calibri"/>
              <a:sym typeface="Calibri"/>
            </a:endParaRPr>
          </a:p>
          <a:p>
            <a:pPr indent="0" lvl="0" marL="0" marR="0" rtl="0" algn="ctr">
              <a:lnSpc>
                <a:spcPct val="100000"/>
              </a:lnSpc>
              <a:spcBef>
                <a:spcPts val="0"/>
              </a:spcBef>
              <a:spcAft>
                <a:spcPts val="0"/>
              </a:spcAft>
              <a:buClr>
                <a:srgbClr val="38656D"/>
              </a:buClr>
              <a:buSzPts val="1600"/>
              <a:buFont typeface="Calibri"/>
              <a:buNone/>
            </a:pPr>
            <a:r>
              <a:rPr b="0" i="0" lang="en-GB" sz="1600" u="none" cap="none" strike="noStrike">
                <a:solidFill>
                  <a:srgbClr val="38656D"/>
                </a:solidFill>
                <a:latin typeface="Calibri"/>
                <a:ea typeface="Calibri"/>
                <a:cs typeface="Calibri"/>
                <a:sym typeface="Calibri"/>
              </a:rPr>
              <a:t> As a solution, you implement a late-night snack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38656D"/>
              </a:buClr>
              <a:buSzPts val="1600"/>
              <a:buFont typeface="Calibri"/>
              <a:buNone/>
            </a:pPr>
            <a:r>
              <a:rPr b="0" i="0" lang="en-GB" sz="1600" u="none" cap="none" strike="noStrike">
                <a:solidFill>
                  <a:srgbClr val="38656D"/>
                </a:solidFill>
                <a:latin typeface="Calibri"/>
                <a:ea typeface="Calibri"/>
                <a:cs typeface="Calibri"/>
                <a:sym typeface="Calibri"/>
              </a:rPr>
              <a:t>routine at 10 PM for the residents.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38656D"/>
              </a:buClr>
              <a:buSzPts val="1600"/>
              <a:buFont typeface="Calibri"/>
              <a:buNone/>
            </a:pPr>
            <a:r>
              <a:rPr b="0" i="0" lang="en-GB" sz="1600" u="none" cap="none" strike="noStrike">
                <a:solidFill>
                  <a:srgbClr val="38656D"/>
                </a:solidFill>
                <a:latin typeface="Calibri"/>
                <a:ea typeface="Calibri"/>
                <a:cs typeface="Calibri"/>
                <a:sym typeface="Calibri"/>
              </a:rPr>
              <a:t> </a:t>
            </a:r>
            <a:endParaRPr b="1" i="0" sz="1600" u="none" cap="none" strike="noStrike">
              <a:solidFill>
                <a:schemeClr val="accent2"/>
              </a:solidFill>
              <a:latin typeface="Calibri"/>
              <a:ea typeface="Calibri"/>
              <a:cs typeface="Calibri"/>
              <a:sym typeface="Calibri"/>
            </a:endParaRPr>
          </a:p>
        </p:txBody>
      </p:sp>
      <p:pic>
        <p:nvPicPr>
          <p:cNvPr id="982" name="Google Shape;982;p36"/>
          <p:cNvPicPr preferRelativeResize="0"/>
          <p:nvPr/>
        </p:nvPicPr>
        <p:blipFill rotWithShape="1">
          <a:blip r:embed="rId3">
            <a:alphaModFix/>
          </a:blip>
          <a:srcRect b="-22120" l="-4427" r="0" t="-6271"/>
          <a:stretch/>
        </p:blipFill>
        <p:spPr>
          <a:xfrm>
            <a:off x="2728800" y="1976400"/>
            <a:ext cx="1944215" cy="1207662"/>
          </a:xfrm>
          <a:prstGeom prst="rect">
            <a:avLst/>
          </a:prstGeom>
          <a:noFill/>
          <a:ln>
            <a:noFill/>
          </a:ln>
        </p:spPr>
      </p:pic>
      <p:sp>
        <p:nvSpPr>
          <p:cNvPr id="983" name="Google Shape;983;p36"/>
          <p:cNvSpPr/>
          <p:nvPr/>
        </p:nvSpPr>
        <p:spPr>
          <a:xfrm>
            <a:off x="8704042" y="0"/>
            <a:ext cx="3484882"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984" name="Google Shape;984;p36"/>
          <p:cNvPicPr preferRelativeResize="0"/>
          <p:nvPr/>
        </p:nvPicPr>
        <p:blipFill rotWithShape="1">
          <a:blip r:embed="rId4">
            <a:alphaModFix/>
          </a:blip>
          <a:srcRect b="0" l="0" r="25850" t="0"/>
          <a:stretch/>
        </p:blipFill>
        <p:spPr>
          <a:xfrm>
            <a:off x="10123985" y="2319327"/>
            <a:ext cx="2068015" cy="1368612"/>
          </a:xfrm>
          <a:prstGeom prst="rect">
            <a:avLst/>
          </a:prstGeom>
          <a:noFill/>
          <a:ln>
            <a:noFill/>
          </a:ln>
        </p:spPr>
      </p:pic>
      <p:sp>
        <p:nvSpPr>
          <p:cNvPr id="985" name="Google Shape;985;p36"/>
          <p:cNvSpPr/>
          <p:nvPr/>
        </p:nvSpPr>
        <p:spPr>
          <a:xfrm>
            <a:off x="8716206" y="2169613"/>
            <a:ext cx="3455436" cy="2397421"/>
          </a:xfrm>
          <a:custGeom>
            <a:rect b="b" l="l" r="r" t="t"/>
            <a:pathLst>
              <a:path extrusionOk="0" h="2245776" w="12702219">
                <a:moveTo>
                  <a:pt x="0" y="1689613"/>
                </a:moveTo>
                <a:cubicBezTo>
                  <a:pt x="11451626" y="-2848780"/>
                  <a:pt x="8393449" y="3334119"/>
                  <a:pt x="12702219" y="2072074"/>
                </a:cubicBezTo>
              </a:path>
            </a:pathLst>
          </a:custGeom>
          <a:noFill/>
          <a:ln cap="flat" cmpd="sng" w="952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9" name="Shape 989"/>
        <p:cNvGrpSpPr/>
        <p:nvPr/>
      </p:nvGrpSpPr>
      <p:grpSpPr>
        <a:xfrm>
          <a:off x="0" y="0"/>
          <a:ext cx="0" cy="0"/>
          <a:chOff x="0" y="0"/>
          <a:chExt cx="0" cy="0"/>
        </a:xfrm>
      </p:grpSpPr>
      <p:sp>
        <p:nvSpPr>
          <p:cNvPr id="990" name="Google Shape;990;p37"/>
          <p:cNvSpPr/>
          <p:nvPr/>
        </p:nvSpPr>
        <p:spPr>
          <a:xfrm>
            <a:off x="3076" y="0"/>
            <a:ext cx="8713130" cy="6858000"/>
          </a:xfrm>
          <a:prstGeom prst="rect">
            <a:avLst/>
          </a:prstGeom>
          <a:gradFill>
            <a:gsLst>
              <a:gs pos="0">
                <a:srgbClr val="D2D9C8">
                  <a:alpha val="21960"/>
                </a:srgbClr>
              </a:gs>
              <a:gs pos="29000">
                <a:srgbClr val="D2D9C8">
                  <a:alpha val="21960"/>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91" name="Google Shape;991;p37"/>
          <p:cNvSpPr/>
          <p:nvPr/>
        </p:nvSpPr>
        <p:spPr>
          <a:xfrm>
            <a:off x="767407" y="1975759"/>
            <a:ext cx="7200900" cy="3626100"/>
          </a:xfrm>
          <a:prstGeom prst="roundRect">
            <a:avLst>
              <a:gd fmla="val 4639"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92" name="Google Shape;992;p37"/>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4. Smarter care and more dignified lives</a:t>
            </a:r>
            <a:endParaRPr b="0" i="0" sz="1400" u="none" cap="none" strike="noStrike">
              <a:solidFill>
                <a:srgbClr val="000000"/>
              </a:solidFill>
              <a:latin typeface="Arial"/>
              <a:ea typeface="Arial"/>
              <a:cs typeface="Arial"/>
              <a:sym typeface="Arial"/>
            </a:endParaRPr>
          </a:p>
        </p:txBody>
      </p:sp>
      <p:sp>
        <p:nvSpPr>
          <p:cNvPr id="993" name="Google Shape;993;p37"/>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Management insights for a better care </a:t>
            </a:r>
            <a:r>
              <a:rPr b="0" i="0" lang="en-GB" sz="1600" u="none" cap="none" strike="noStrike">
                <a:solidFill>
                  <a:schemeClr val="accent1"/>
                </a:solidFill>
                <a:latin typeface="Calibri"/>
                <a:ea typeface="Calibri"/>
                <a:cs typeface="Calibri"/>
                <a:sym typeface="Calibri"/>
              </a:rPr>
              <a:t>(for US)</a:t>
            </a:r>
            <a:endParaRPr b="0" i="0" sz="1400" u="none" cap="none" strike="noStrike">
              <a:solidFill>
                <a:srgbClr val="000000"/>
              </a:solidFill>
              <a:latin typeface="Arial"/>
              <a:ea typeface="Arial"/>
              <a:cs typeface="Arial"/>
              <a:sym typeface="Arial"/>
            </a:endParaRPr>
          </a:p>
        </p:txBody>
      </p:sp>
      <p:sp>
        <p:nvSpPr>
          <p:cNvPr id="994" name="Google Shape;994;p37"/>
          <p:cNvSpPr txBox="1"/>
          <p:nvPr/>
        </p:nvSpPr>
        <p:spPr>
          <a:xfrm>
            <a:off x="1105053" y="2217440"/>
            <a:ext cx="4126200" cy="516900"/>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Clr>
                <a:srgbClr val="38656D"/>
              </a:buClr>
              <a:buSzPts val="1600"/>
              <a:buFont typeface="Calibri"/>
              <a:buNone/>
            </a:pPr>
            <a:r>
              <a:rPr b="1" i="0" lang="en-GB" sz="1600" u="none" cap="none" strike="noStrike">
                <a:solidFill>
                  <a:srgbClr val="38656D"/>
                </a:solidFill>
                <a:latin typeface="Calibri"/>
                <a:ea typeface="Calibri"/>
                <a:cs typeface="Calibri"/>
                <a:sym typeface="Calibri"/>
              </a:rPr>
              <a:t>Device for care </a:t>
            </a:r>
            <a:r>
              <a:rPr b="1" i="0" lang="en-GB" sz="1600" u="none" cap="none" strike="noStrike">
                <a:solidFill>
                  <a:srgbClr val="38656D"/>
                </a:solidFill>
                <a:latin typeface="Calibri"/>
                <a:ea typeface="Calibri"/>
                <a:cs typeface="Calibri"/>
                <a:sym typeface="Calibri"/>
                <a:extLst>
                  <a:ext uri="http://customooxmlschemas.google.com/">
                    <go:slidesCustomData xmlns:go="http://customooxmlschemas.google.com/" textRoundtripDataId="31"/>
                  </a:ext>
                </a:extLst>
              </a:rPr>
              <a:t>staff</a:t>
            </a:r>
            <a:endParaRPr b="0" i="0" sz="1400" u="none" cap="none" strike="noStrike">
              <a:solidFill>
                <a:srgbClr val="000000"/>
              </a:solidFill>
              <a:latin typeface="Arial"/>
              <a:ea typeface="Arial"/>
              <a:cs typeface="Arial"/>
              <a:sym typeface="Arial"/>
            </a:endParaRPr>
          </a:p>
          <a:p>
            <a:pPr indent="-171450" lvl="0" marL="171450" marR="0" rtl="0" algn="l">
              <a:lnSpc>
                <a:spcPct val="120000"/>
              </a:lnSpc>
              <a:spcBef>
                <a:spcPts val="0"/>
              </a:spcBef>
              <a:spcAft>
                <a:spcPts val="0"/>
              </a:spcAft>
              <a:buClr>
                <a:srgbClr val="E86826"/>
              </a:buClr>
              <a:buSzPts val="1200"/>
              <a:buFont typeface="Noto Sans Symbols"/>
              <a:buChar char="▪"/>
            </a:pPr>
            <a:r>
              <a:rPr b="0" i="0" lang="en-GB" sz="1200" u="none" cap="none" strike="noStrike">
                <a:solidFill>
                  <a:srgbClr val="38656D"/>
                </a:solidFill>
                <a:latin typeface="Calibri"/>
                <a:ea typeface="Calibri"/>
                <a:cs typeface="Calibri"/>
                <a:sym typeface="Calibri"/>
              </a:rPr>
              <a:t>Time registration for planning purposes</a:t>
            </a:r>
            <a:endParaRPr b="0" i="0" sz="1400" u="none" cap="none" strike="noStrike">
              <a:solidFill>
                <a:srgbClr val="000000"/>
              </a:solidFill>
              <a:latin typeface="Arial"/>
              <a:ea typeface="Arial"/>
              <a:cs typeface="Arial"/>
              <a:sym typeface="Arial"/>
            </a:endParaRPr>
          </a:p>
          <a:p>
            <a:pPr indent="-171450" lvl="0" marL="171450" marR="0" rtl="0" algn="l">
              <a:lnSpc>
                <a:spcPct val="120000"/>
              </a:lnSpc>
              <a:spcBef>
                <a:spcPts val="0"/>
              </a:spcBef>
              <a:spcAft>
                <a:spcPts val="0"/>
              </a:spcAft>
              <a:buClr>
                <a:srgbClr val="E86826"/>
              </a:buClr>
              <a:buSzPts val="1200"/>
              <a:buFont typeface="Noto Sans Symbols"/>
              <a:buChar char="▪"/>
            </a:pPr>
            <a:r>
              <a:rPr b="0" i="0" lang="en-GB" sz="1200" u="none" cap="none" strike="noStrike">
                <a:solidFill>
                  <a:srgbClr val="38656D"/>
                </a:solidFill>
                <a:latin typeface="Calibri"/>
                <a:ea typeface="Calibri"/>
                <a:cs typeface="Calibri"/>
                <a:sym typeface="Calibri"/>
              </a:rPr>
              <a:t>Base for invoicing</a:t>
            </a:r>
            <a:endParaRPr b="0" i="0" sz="1400" u="none" cap="none" strike="noStrike">
              <a:solidFill>
                <a:srgbClr val="000000"/>
              </a:solidFill>
              <a:latin typeface="Arial"/>
              <a:ea typeface="Arial"/>
              <a:cs typeface="Arial"/>
              <a:sym typeface="Arial"/>
            </a:endParaRPr>
          </a:p>
          <a:p>
            <a:pPr indent="-95250" lvl="0" marL="171450" marR="0" rtl="0" algn="l">
              <a:lnSpc>
                <a:spcPct val="120000"/>
              </a:lnSpc>
              <a:spcBef>
                <a:spcPts val="0"/>
              </a:spcBef>
              <a:spcAft>
                <a:spcPts val="0"/>
              </a:spcAft>
              <a:buClr>
                <a:srgbClr val="E86826"/>
              </a:buClr>
              <a:buSzPts val="1200"/>
              <a:buFont typeface="Noto Sans Symbols"/>
              <a:buNone/>
            </a:pPr>
            <a:r>
              <a:t/>
            </a:r>
            <a:endParaRPr b="0" i="0" sz="1200" u="none" cap="none" strike="noStrike">
              <a:solidFill>
                <a:srgbClr val="38656D"/>
              </a:solidFill>
              <a:latin typeface="Calibri"/>
              <a:ea typeface="Calibri"/>
              <a:cs typeface="Calibri"/>
              <a:sym typeface="Calibri"/>
            </a:endParaRPr>
          </a:p>
          <a:p>
            <a:pPr indent="0" lvl="0" marL="0" marR="0" rtl="0" algn="l">
              <a:lnSpc>
                <a:spcPct val="120000"/>
              </a:lnSpc>
              <a:spcBef>
                <a:spcPts val="0"/>
              </a:spcBef>
              <a:spcAft>
                <a:spcPts val="0"/>
              </a:spcAft>
              <a:buClr>
                <a:srgbClr val="38656D"/>
              </a:buClr>
              <a:buSzPts val="1600"/>
              <a:buFont typeface="Calibri"/>
              <a:buNone/>
            </a:pPr>
            <a:r>
              <a:rPr b="1" i="0" lang="en-GB" sz="1600" u="none" cap="none" strike="noStrike">
                <a:solidFill>
                  <a:srgbClr val="38656D"/>
                </a:solidFill>
                <a:latin typeface="Calibri"/>
                <a:ea typeface="Calibri"/>
                <a:cs typeface="Calibri"/>
                <a:sym typeface="Calibri"/>
              </a:rPr>
              <a:t>24/7 safety</a:t>
            </a:r>
            <a:endParaRPr b="0" i="0" sz="1200" u="none" cap="none" strike="noStrike">
              <a:solidFill>
                <a:srgbClr val="38656D"/>
              </a:solidFill>
              <a:latin typeface="Calibri"/>
              <a:ea typeface="Calibri"/>
              <a:cs typeface="Calibri"/>
              <a:sym typeface="Calibri"/>
            </a:endParaRPr>
          </a:p>
          <a:p>
            <a:pPr indent="-171450" lvl="0" marL="171450" marR="0" rtl="0" algn="l">
              <a:lnSpc>
                <a:spcPct val="120000"/>
              </a:lnSpc>
              <a:spcBef>
                <a:spcPts val="0"/>
              </a:spcBef>
              <a:spcAft>
                <a:spcPts val="0"/>
              </a:spcAft>
              <a:buClr>
                <a:srgbClr val="E86826"/>
              </a:buClr>
              <a:buSzPts val="1200"/>
              <a:buFont typeface="Noto Sans Symbols"/>
              <a:buChar char="▪"/>
            </a:pPr>
            <a:r>
              <a:rPr b="0" i="0" lang="en-GB" sz="1200" u="none" cap="none" strike="noStrike">
                <a:solidFill>
                  <a:srgbClr val="38656D"/>
                </a:solidFill>
                <a:latin typeface="Calibri"/>
                <a:ea typeface="Calibri"/>
                <a:cs typeface="Calibri"/>
                <a:sym typeface="Calibri"/>
              </a:rPr>
              <a:t>making night rounds abundant - imagine the impact! </a:t>
            </a:r>
            <a:endParaRPr b="0" i="0" sz="1400" u="none" cap="none" strike="noStrike">
              <a:solidFill>
                <a:srgbClr val="000000"/>
              </a:solidFill>
              <a:latin typeface="Arial"/>
              <a:ea typeface="Arial"/>
              <a:cs typeface="Arial"/>
              <a:sym typeface="Arial"/>
            </a:endParaRPr>
          </a:p>
          <a:p>
            <a:pPr indent="-95250" lvl="0" marL="171450" marR="0" rtl="0" algn="l">
              <a:lnSpc>
                <a:spcPct val="120000"/>
              </a:lnSpc>
              <a:spcBef>
                <a:spcPts val="0"/>
              </a:spcBef>
              <a:spcAft>
                <a:spcPts val="0"/>
              </a:spcAft>
              <a:buClr>
                <a:srgbClr val="E86826"/>
              </a:buClr>
              <a:buSzPts val="1200"/>
              <a:buFont typeface="Noto Sans Symbols"/>
              <a:buNone/>
            </a:pPr>
            <a:r>
              <a:t/>
            </a:r>
            <a:endParaRPr b="0" i="0" sz="1200" u="none" cap="none" strike="noStrike">
              <a:solidFill>
                <a:srgbClr val="38656D"/>
              </a:solidFill>
              <a:latin typeface="Calibri"/>
              <a:ea typeface="Calibri"/>
              <a:cs typeface="Calibri"/>
              <a:sym typeface="Calibri"/>
            </a:endParaRPr>
          </a:p>
          <a:p>
            <a:pPr indent="0" lvl="0" marL="0" marR="0" rtl="0" algn="l">
              <a:lnSpc>
                <a:spcPct val="120000"/>
              </a:lnSpc>
              <a:spcBef>
                <a:spcPts val="0"/>
              </a:spcBef>
              <a:spcAft>
                <a:spcPts val="0"/>
              </a:spcAft>
              <a:buClr>
                <a:srgbClr val="38656D"/>
              </a:buClr>
              <a:buSzPts val="1600"/>
              <a:buFont typeface="Calibri"/>
              <a:buNone/>
            </a:pPr>
            <a:r>
              <a:rPr b="1" i="0" lang="en-GB" sz="1600" u="none" cap="none" strike="noStrike">
                <a:solidFill>
                  <a:srgbClr val="38656D"/>
                </a:solidFill>
                <a:latin typeface="Calibri"/>
                <a:ea typeface="Calibri"/>
                <a:cs typeface="Calibri"/>
                <a:sym typeface="Calibri"/>
              </a:rPr>
              <a:t>Base for your fall prevention policy</a:t>
            </a:r>
            <a:endParaRPr b="0" i="0" sz="1400" u="none" cap="none" strike="noStrike">
              <a:solidFill>
                <a:srgbClr val="000000"/>
              </a:solidFill>
              <a:latin typeface="Arial"/>
              <a:ea typeface="Arial"/>
              <a:cs typeface="Arial"/>
              <a:sym typeface="Arial"/>
            </a:endParaRPr>
          </a:p>
          <a:p>
            <a:pPr indent="0" lvl="0" marL="0" marR="0" rtl="0" algn="l">
              <a:lnSpc>
                <a:spcPct val="120000"/>
              </a:lnSpc>
              <a:spcBef>
                <a:spcPts val="0"/>
              </a:spcBef>
              <a:spcAft>
                <a:spcPts val="0"/>
              </a:spcAft>
              <a:buClr>
                <a:srgbClr val="38656D"/>
              </a:buClr>
              <a:buSzPts val="1400"/>
              <a:buFont typeface="Calibri"/>
              <a:buNone/>
            </a:pPr>
            <a:r>
              <a:rPr b="0" i="0" lang="en-GB" sz="1400" u="none" cap="none" strike="noStrike">
                <a:solidFill>
                  <a:srgbClr val="38656D"/>
                </a:solidFill>
                <a:latin typeface="Calibri"/>
                <a:ea typeface="Calibri"/>
                <a:cs typeface="Calibri"/>
                <a:sym typeface="Calibri"/>
              </a:rPr>
              <a:t>Prevent 4 out of 5 falls with Nobi: </a:t>
            </a:r>
            <a:endParaRPr b="0" i="0" sz="1400" u="none" cap="none" strike="noStrike">
              <a:solidFill>
                <a:srgbClr val="000000"/>
              </a:solidFill>
              <a:latin typeface="Arial"/>
              <a:ea typeface="Arial"/>
              <a:cs typeface="Arial"/>
              <a:sym typeface="Arial"/>
            </a:endParaRPr>
          </a:p>
          <a:p>
            <a:pPr indent="-171450" lvl="0" marL="171450" marR="0" rtl="0" algn="l">
              <a:lnSpc>
                <a:spcPct val="120000"/>
              </a:lnSpc>
              <a:spcBef>
                <a:spcPts val="0"/>
              </a:spcBef>
              <a:spcAft>
                <a:spcPts val="0"/>
              </a:spcAft>
              <a:buClr>
                <a:srgbClr val="E86826"/>
              </a:buClr>
              <a:buSzPts val="1200"/>
              <a:buFont typeface="Noto Sans Symbols"/>
              <a:buChar char="▪"/>
            </a:pPr>
            <a:r>
              <a:rPr b="0" i="0" lang="en-GB" sz="1200" u="none" cap="none" strike="noStrike">
                <a:solidFill>
                  <a:srgbClr val="38656D"/>
                </a:solidFill>
                <a:latin typeface="Calibri"/>
                <a:ea typeface="Calibri"/>
                <a:cs typeface="Calibri"/>
                <a:sym typeface="Calibri"/>
              </a:rPr>
              <a:t>fewer hospitalizations </a:t>
            </a:r>
            <a:endParaRPr b="0" i="0" sz="1400" u="none" cap="none" strike="noStrike">
              <a:solidFill>
                <a:srgbClr val="000000"/>
              </a:solidFill>
              <a:latin typeface="Arial"/>
              <a:ea typeface="Arial"/>
              <a:cs typeface="Arial"/>
              <a:sym typeface="Arial"/>
            </a:endParaRPr>
          </a:p>
          <a:p>
            <a:pPr indent="-171450" lvl="0" marL="171450" marR="0" rtl="0" algn="l">
              <a:lnSpc>
                <a:spcPct val="120000"/>
              </a:lnSpc>
              <a:spcBef>
                <a:spcPts val="0"/>
              </a:spcBef>
              <a:spcAft>
                <a:spcPts val="0"/>
              </a:spcAft>
              <a:buClr>
                <a:srgbClr val="E86826"/>
              </a:buClr>
              <a:buSzPts val="1200"/>
              <a:buFont typeface="Noto Sans Symbols"/>
              <a:buChar char="▪"/>
            </a:pPr>
            <a:r>
              <a:rPr b="0" i="0" lang="en-GB" sz="1200" u="none" cap="none" strike="noStrike">
                <a:solidFill>
                  <a:srgbClr val="38656D"/>
                </a:solidFill>
                <a:latin typeface="Calibri"/>
                <a:ea typeface="Calibri"/>
                <a:cs typeface="Calibri"/>
                <a:sym typeface="Calibri"/>
              </a:rPr>
              <a:t>fewer empty beds</a:t>
            </a:r>
            <a:endParaRPr b="0" i="0" sz="1400" u="none" cap="none" strike="noStrike">
              <a:solidFill>
                <a:srgbClr val="000000"/>
              </a:solidFill>
              <a:latin typeface="Arial"/>
              <a:ea typeface="Arial"/>
              <a:cs typeface="Arial"/>
              <a:sym typeface="Arial"/>
            </a:endParaRPr>
          </a:p>
          <a:p>
            <a:pPr indent="-171450" lvl="0" marL="171450" marR="0" rtl="0" algn="l">
              <a:lnSpc>
                <a:spcPct val="120000"/>
              </a:lnSpc>
              <a:spcBef>
                <a:spcPts val="0"/>
              </a:spcBef>
              <a:spcAft>
                <a:spcPts val="0"/>
              </a:spcAft>
              <a:buClr>
                <a:srgbClr val="E86826"/>
              </a:buClr>
              <a:buSzPts val="1200"/>
              <a:buFont typeface="Noto Sans Symbols"/>
              <a:buChar char="▪"/>
            </a:pPr>
            <a:r>
              <a:rPr b="0" i="0" lang="en-GB" sz="1200" u="none" cap="none" strike="noStrike">
                <a:solidFill>
                  <a:srgbClr val="38656D"/>
                </a:solidFill>
                <a:latin typeface="Calibri"/>
                <a:ea typeface="Calibri"/>
                <a:cs typeface="Calibri"/>
                <a:sym typeface="Calibri"/>
              </a:rPr>
              <a:t>less time spent on fall-related aftercare</a:t>
            </a:r>
            <a:endParaRPr b="1" i="0" sz="1200" u="none" cap="none" strike="noStrike">
              <a:solidFill>
                <a:schemeClr val="accent2"/>
              </a:solidFill>
              <a:latin typeface="Calibri"/>
              <a:ea typeface="Calibri"/>
              <a:cs typeface="Calibri"/>
              <a:sym typeface="Calibri"/>
            </a:endParaRPr>
          </a:p>
          <a:p>
            <a:pPr indent="-95250" lvl="0" marL="171450" marR="0" rtl="0" algn="l">
              <a:lnSpc>
                <a:spcPct val="120000"/>
              </a:lnSpc>
              <a:spcBef>
                <a:spcPts val="0"/>
              </a:spcBef>
              <a:spcAft>
                <a:spcPts val="0"/>
              </a:spcAft>
              <a:buClr>
                <a:srgbClr val="E86826"/>
              </a:buClr>
              <a:buSzPts val="1200"/>
              <a:buFont typeface="Noto Sans Symbols"/>
              <a:buNone/>
            </a:pPr>
            <a:r>
              <a:t/>
            </a:r>
            <a:endParaRPr b="1" i="0" sz="1200" u="none" cap="none" strike="noStrike">
              <a:solidFill>
                <a:schemeClr val="accent2"/>
              </a:solidFill>
              <a:latin typeface="Calibri"/>
              <a:ea typeface="Calibri"/>
              <a:cs typeface="Calibri"/>
              <a:sym typeface="Calibri"/>
            </a:endParaRPr>
          </a:p>
        </p:txBody>
      </p:sp>
      <p:sp>
        <p:nvSpPr>
          <p:cNvPr id="995" name="Google Shape;995;p37"/>
          <p:cNvSpPr/>
          <p:nvPr/>
        </p:nvSpPr>
        <p:spPr>
          <a:xfrm>
            <a:off x="8704042" y="0"/>
            <a:ext cx="3484882"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996" name="Google Shape;996;p37"/>
          <p:cNvPicPr preferRelativeResize="0"/>
          <p:nvPr/>
        </p:nvPicPr>
        <p:blipFill rotWithShape="1">
          <a:blip r:embed="rId3">
            <a:alphaModFix/>
          </a:blip>
          <a:srcRect b="0" l="0" r="25850" t="0"/>
          <a:stretch/>
        </p:blipFill>
        <p:spPr>
          <a:xfrm>
            <a:off x="10123985" y="2319327"/>
            <a:ext cx="2068015" cy="1368612"/>
          </a:xfrm>
          <a:prstGeom prst="rect">
            <a:avLst/>
          </a:prstGeom>
          <a:noFill/>
          <a:ln>
            <a:noFill/>
          </a:ln>
        </p:spPr>
      </p:pic>
      <p:sp>
        <p:nvSpPr>
          <p:cNvPr id="997" name="Google Shape;997;p37"/>
          <p:cNvSpPr/>
          <p:nvPr/>
        </p:nvSpPr>
        <p:spPr>
          <a:xfrm>
            <a:off x="8716206" y="2169613"/>
            <a:ext cx="3455436" cy="2397421"/>
          </a:xfrm>
          <a:custGeom>
            <a:rect b="b" l="l" r="r" t="t"/>
            <a:pathLst>
              <a:path extrusionOk="0" h="2245776" w="12702219">
                <a:moveTo>
                  <a:pt x="0" y="1689613"/>
                </a:moveTo>
                <a:cubicBezTo>
                  <a:pt x="11451626" y="-2848780"/>
                  <a:pt x="8393449" y="3334119"/>
                  <a:pt x="12702219" y="2072074"/>
                </a:cubicBezTo>
              </a:path>
            </a:pathLst>
          </a:custGeom>
          <a:noFill/>
          <a:ln cap="flat" cmpd="sng" w="952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98" name="Google Shape;998;p37"/>
          <p:cNvSpPr txBox="1"/>
          <p:nvPr/>
        </p:nvSpPr>
        <p:spPr>
          <a:xfrm>
            <a:off x="5669652" y="2319804"/>
            <a:ext cx="1953600" cy="19443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E86826"/>
              </a:buClr>
              <a:buSzPts val="1600"/>
              <a:buFont typeface="Calibri"/>
              <a:buNone/>
            </a:pPr>
            <a:r>
              <a:rPr b="0" i="0" lang="en-GB" sz="1600" u="none" cap="none" strike="noStrike">
                <a:solidFill>
                  <a:srgbClr val="38656D"/>
                </a:solidFill>
                <a:latin typeface="Calibri"/>
                <a:ea typeface="Calibri"/>
                <a:cs typeface="Calibri"/>
                <a:sym typeface="Calibri"/>
              </a:rPr>
              <a:t>Nobi keeps an eye </a:t>
            </a:r>
            <a:br>
              <a:rPr b="0" i="0" lang="en-GB" sz="1600" u="none" cap="none" strike="noStrike">
                <a:solidFill>
                  <a:srgbClr val="38656D"/>
                </a:solidFill>
                <a:latin typeface="Calibri"/>
                <a:ea typeface="Calibri"/>
                <a:cs typeface="Calibri"/>
                <a:sym typeface="Calibri"/>
              </a:rPr>
            </a:br>
            <a:r>
              <a:rPr b="0" i="0" lang="en-GB" sz="1600" u="none" cap="none" strike="noStrike">
                <a:solidFill>
                  <a:srgbClr val="38656D"/>
                </a:solidFill>
                <a:latin typeface="Calibri"/>
                <a:ea typeface="Calibri"/>
                <a:cs typeface="Calibri"/>
                <a:sym typeface="Calibri"/>
              </a:rPr>
              <a:t>on the resident </a:t>
            </a:r>
            <a:br>
              <a:rPr b="0" i="0" lang="en-GB" sz="1600" u="none" cap="none" strike="noStrike">
                <a:solidFill>
                  <a:srgbClr val="38656D"/>
                </a:solidFill>
                <a:latin typeface="Calibri"/>
                <a:ea typeface="Calibri"/>
                <a:cs typeface="Calibri"/>
                <a:sym typeface="Calibri"/>
              </a:rPr>
            </a:br>
            <a:r>
              <a:rPr b="0" i="0" lang="en-GB" sz="1600" u="none" cap="none" strike="noStrike">
                <a:solidFill>
                  <a:srgbClr val="38656D"/>
                </a:solidFill>
                <a:latin typeface="Calibri"/>
                <a:ea typeface="Calibri"/>
                <a:cs typeface="Calibri"/>
                <a:sym typeface="Calibri"/>
              </a:rPr>
              <a:t>so staff can make time for quality care</a:t>
            </a:r>
            <a:endParaRPr b="0" i="0" sz="1600" u="none" cap="none" strike="noStrike">
              <a:solidFill>
                <a:schemeClr val="accent2"/>
              </a:solidFill>
              <a:latin typeface="Calibri"/>
              <a:ea typeface="Calibri"/>
              <a:cs typeface="Calibri"/>
              <a:sym typeface="Calibri"/>
            </a:endParaRPr>
          </a:p>
        </p:txBody>
      </p:sp>
      <p:cxnSp>
        <p:nvCxnSpPr>
          <p:cNvPr id="999" name="Google Shape;999;p37"/>
          <p:cNvCxnSpPr/>
          <p:nvPr/>
        </p:nvCxnSpPr>
        <p:spPr>
          <a:xfrm>
            <a:off x="5375920" y="2398213"/>
            <a:ext cx="0" cy="2771700"/>
          </a:xfrm>
          <a:prstGeom prst="straightConnector1">
            <a:avLst/>
          </a:prstGeom>
          <a:noFill/>
          <a:ln cap="flat" cmpd="sng" w="12700">
            <a:solidFill>
              <a:srgbClr val="BFBFBF"/>
            </a:solidFill>
            <a:prstDash val="solid"/>
            <a:miter lim="800000"/>
            <a:headEnd len="sm" w="sm" type="none"/>
            <a:tailEnd len="sm" w="sm" type="none"/>
          </a:ln>
        </p:spPr>
      </p:cxnSp>
      <p:pic>
        <p:nvPicPr>
          <p:cNvPr id="1000" name="Google Shape;1000;p37"/>
          <p:cNvPicPr preferRelativeResize="0"/>
          <p:nvPr/>
        </p:nvPicPr>
        <p:blipFill rotWithShape="1">
          <a:blip r:embed="rId4">
            <a:alphaModFix/>
          </a:blip>
          <a:srcRect b="42255" l="1" r="603" t="4377"/>
          <a:stretch/>
        </p:blipFill>
        <p:spPr>
          <a:xfrm>
            <a:off x="5736398" y="3455183"/>
            <a:ext cx="1869000" cy="1730400"/>
          </a:xfrm>
          <a:prstGeom prst="roundRect">
            <a:avLst>
              <a:gd fmla="val 5926" name="adj"/>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4" name="Shape 1004"/>
        <p:cNvGrpSpPr/>
        <p:nvPr/>
      </p:nvGrpSpPr>
      <p:grpSpPr>
        <a:xfrm>
          <a:off x="0" y="0"/>
          <a:ext cx="0" cy="0"/>
          <a:chOff x="0" y="0"/>
          <a:chExt cx="0" cy="0"/>
        </a:xfrm>
      </p:grpSpPr>
      <p:sp>
        <p:nvSpPr>
          <p:cNvPr id="1005" name="Google Shape;1005;p38"/>
          <p:cNvSpPr/>
          <p:nvPr/>
        </p:nvSpPr>
        <p:spPr>
          <a:xfrm>
            <a:off x="0" y="0"/>
            <a:ext cx="12192001"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06" name="Google Shape;1006;p38"/>
          <p:cNvSpPr txBox="1"/>
          <p:nvPr/>
        </p:nvSpPr>
        <p:spPr>
          <a:xfrm>
            <a:off x="-1" y="1916832"/>
            <a:ext cx="12191999"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2000"/>
              <a:buFont typeface="Calibri"/>
              <a:buNone/>
            </a:pPr>
            <a:r>
              <a:rPr b="0" i="0" lang="en-GB" sz="2000" u="none" cap="none" strike="noStrike">
                <a:solidFill>
                  <a:schemeClr val="accent1"/>
                </a:solidFill>
                <a:latin typeface="Calibri"/>
                <a:ea typeface="Calibri"/>
                <a:cs typeface="Calibri"/>
                <a:sym typeface="Calibri"/>
              </a:rPr>
              <a:t>Nobi takes every precaution to avoid unnecessary alerts, </a:t>
            </a:r>
            <a:br>
              <a:rPr b="0" i="0" lang="en-GB" sz="2000" u="none" cap="none" strike="noStrike">
                <a:solidFill>
                  <a:schemeClr val="accent1"/>
                </a:solidFill>
                <a:latin typeface="Calibri"/>
                <a:ea typeface="Calibri"/>
                <a:cs typeface="Calibri"/>
                <a:sym typeface="Calibri"/>
              </a:rPr>
            </a:br>
            <a:r>
              <a:rPr b="0" i="0" lang="en-GB" sz="2000" u="none" cap="none" strike="noStrike">
                <a:solidFill>
                  <a:schemeClr val="accent1"/>
                </a:solidFill>
                <a:latin typeface="Calibri"/>
                <a:ea typeface="Calibri"/>
                <a:cs typeface="Calibri"/>
                <a:sym typeface="Calibri"/>
              </a:rPr>
              <a:t>prioritizing the prevention of alarm fatigue. </a:t>
            </a:r>
            <a:endParaRPr b="0" i="0" sz="1400" u="none" cap="none" strike="noStrike">
              <a:solidFill>
                <a:srgbClr val="000000"/>
              </a:solidFill>
              <a:latin typeface="Arial"/>
              <a:ea typeface="Arial"/>
              <a:cs typeface="Arial"/>
              <a:sym typeface="Arial"/>
            </a:endParaRPr>
          </a:p>
        </p:txBody>
      </p:sp>
      <p:sp>
        <p:nvSpPr>
          <p:cNvPr id="1007" name="Google Shape;1007;p38"/>
          <p:cNvSpPr txBox="1"/>
          <p:nvPr/>
        </p:nvSpPr>
        <p:spPr>
          <a:xfrm>
            <a:off x="1877305" y="781058"/>
            <a:ext cx="9034800" cy="484800"/>
          </a:xfrm>
          <a:prstGeom prst="rect">
            <a:avLst/>
          </a:prstGeom>
          <a:noFill/>
          <a:ln>
            <a:noFill/>
          </a:ln>
        </p:spPr>
        <p:txBody>
          <a:bodyPr anchorCtr="0" anchor="ctr" bIns="0" lIns="0" spcFirstLastPara="1" rIns="0" wrap="square" tIns="0">
            <a:spAutoFit/>
          </a:bodyPr>
          <a:lstStyle/>
          <a:p>
            <a:pPr indent="0" lvl="0" marL="0" marR="0" rtl="0" algn="l">
              <a:lnSpc>
                <a:spcPct val="90000"/>
              </a:lnSpc>
              <a:spcBef>
                <a:spcPts val="0"/>
              </a:spcBef>
              <a:spcAft>
                <a:spcPts val="0"/>
              </a:spcAft>
              <a:buClr>
                <a:srgbClr val="000000"/>
              </a:buClr>
              <a:buSzPts val="3600"/>
              <a:buFont typeface="Arial"/>
              <a:buNone/>
            </a:pPr>
            <a:r>
              <a:rPr b="0" i="0" lang="en-GB" sz="3500" u="none" cap="none" strike="noStrike">
                <a:solidFill>
                  <a:schemeClr val="accent1"/>
                </a:solidFill>
                <a:latin typeface="Calibri"/>
                <a:ea typeface="Calibri"/>
                <a:cs typeface="Calibri"/>
                <a:sym typeface="Calibri"/>
              </a:rPr>
              <a:t>Tools to manage and minimize unexpected alerts</a:t>
            </a:r>
            <a:endParaRPr b="0" i="0" sz="1300" u="none" cap="none" strike="noStrike">
              <a:solidFill>
                <a:srgbClr val="000000"/>
              </a:solidFill>
              <a:latin typeface="Calibri"/>
              <a:ea typeface="Calibri"/>
              <a:cs typeface="Calibri"/>
              <a:sym typeface="Calibri"/>
            </a:endParaRPr>
          </a:p>
        </p:txBody>
      </p:sp>
      <p:grpSp>
        <p:nvGrpSpPr>
          <p:cNvPr id="1008" name="Google Shape;1008;p38"/>
          <p:cNvGrpSpPr/>
          <p:nvPr/>
        </p:nvGrpSpPr>
        <p:grpSpPr>
          <a:xfrm>
            <a:off x="1207053" y="756289"/>
            <a:ext cx="514146" cy="514146"/>
            <a:chOff x="1207053" y="756289"/>
            <a:chExt cx="514146" cy="514146"/>
          </a:xfrm>
        </p:grpSpPr>
        <p:sp>
          <p:nvSpPr>
            <p:cNvPr id="1009" name="Google Shape;1009;p38"/>
            <p:cNvSpPr/>
            <p:nvPr/>
          </p:nvSpPr>
          <p:spPr>
            <a:xfrm>
              <a:off x="1207053" y="756289"/>
              <a:ext cx="514146" cy="514146"/>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10" name="Google Shape;1010;p38"/>
            <p:cNvSpPr txBox="1"/>
            <p:nvPr/>
          </p:nvSpPr>
          <p:spPr>
            <a:xfrm>
              <a:off x="1382400" y="860730"/>
              <a:ext cx="161904" cy="332399"/>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2400"/>
                <a:buFont typeface="Arial"/>
                <a:buNone/>
              </a:pPr>
              <a:r>
                <a:rPr b="1" i="0" lang="en-GB" sz="2400" u="none" cap="none" strike="noStrike">
                  <a:solidFill>
                    <a:schemeClr val="lt1"/>
                  </a:solidFill>
                  <a:latin typeface="Calibri"/>
                  <a:ea typeface="Calibri"/>
                  <a:cs typeface="Calibri"/>
                  <a:sym typeface="Calibri"/>
                </a:rPr>
                <a:t>5</a:t>
              </a:r>
              <a:endParaRPr b="0" i="0" sz="1400" u="none" cap="none" strike="noStrike">
                <a:solidFill>
                  <a:srgbClr val="000000"/>
                </a:solidFill>
                <a:latin typeface="Arial"/>
                <a:ea typeface="Arial"/>
                <a:cs typeface="Arial"/>
                <a:sym typeface="Arial"/>
              </a:endParaRPr>
            </a:p>
          </p:txBody>
        </p:sp>
      </p:grpSp>
      <p:cxnSp>
        <p:nvCxnSpPr>
          <p:cNvPr id="1011" name="Google Shape;1011;p38"/>
          <p:cNvCxnSpPr/>
          <p:nvPr/>
        </p:nvCxnSpPr>
        <p:spPr>
          <a:xfrm>
            <a:off x="5375918" y="1628800"/>
            <a:ext cx="1440160" cy="0"/>
          </a:xfrm>
          <a:prstGeom prst="straightConnector1">
            <a:avLst/>
          </a:prstGeom>
          <a:noFill/>
          <a:ln cap="flat" cmpd="sng" w="19050">
            <a:solidFill>
              <a:schemeClr val="accent1"/>
            </a:solidFill>
            <a:prstDash val="solid"/>
            <a:miter lim="800000"/>
            <a:headEnd len="sm" w="sm" type="none"/>
            <a:tailEnd len="sm" w="sm" type="none"/>
          </a:ln>
        </p:spPr>
      </p:cxnSp>
      <p:sp>
        <p:nvSpPr>
          <p:cNvPr id="1012" name="Google Shape;1012;p38"/>
          <p:cNvSpPr/>
          <p:nvPr/>
        </p:nvSpPr>
        <p:spPr>
          <a:xfrm>
            <a:off x="7710323" y="3704052"/>
            <a:ext cx="1634700" cy="1634700"/>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13" name="Google Shape;1013;p38"/>
          <p:cNvSpPr/>
          <p:nvPr/>
        </p:nvSpPr>
        <p:spPr>
          <a:xfrm>
            <a:off x="5314163" y="3704056"/>
            <a:ext cx="1634700" cy="1634700"/>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14" name="Google Shape;1014;p38"/>
          <p:cNvSpPr/>
          <p:nvPr/>
        </p:nvSpPr>
        <p:spPr>
          <a:xfrm>
            <a:off x="3008220" y="3704056"/>
            <a:ext cx="1634818" cy="1634818"/>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15" name="Google Shape;1015;p38"/>
          <p:cNvSpPr txBox="1"/>
          <p:nvPr/>
        </p:nvSpPr>
        <p:spPr>
          <a:xfrm>
            <a:off x="3141911" y="5516660"/>
            <a:ext cx="1259352" cy="193899"/>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400"/>
              <a:buFont typeface="Arial"/>
              <a:buNone/>
            </a:pPr>
            <a:r>
              <a:rPr b="0" i="0" lang="en-GB" sz="1400" u="none" cap="none" strike="noStrike">
                <a:solidFill>
                  <a:schemeClr val="accent1"/>
                </a:solidFill>
                <a:latin typeface="Calibri"/>
                <a:ea typeface="Calibri"/>
                <a:cs typeface="Calibri"/>
                <a:sym typeface="Calibri"/>
              </a:rPr>
              <a:t>Optical sensors </a:t>
            </a:r>
            <a:endParaRPr b="0" i="0" sz="1400" u="none" cap="none" strike="noStrike">
              <a:solidFill>
                <a:srgbClr val="000000"/>
              </a:solidFill>
              <a:latin typeface="Arial"/>
              <a:ea typeface="Arial"/>
              <a:cs typeface="Arial"/>
              <a:sym typeface="Arial"/>
            </a:endParaRPr>
          </a:p>
        </p:txBody>
      </p:sp>
      <p:sp>
        <p:nvSpPr>
          <p:cNvPr id="1016" name="Google Shape;1016;p38"/>
          <p:cNvSpPr txBox="1"/>
          <p:nvPr/>
        </p:nvSpPr>
        <p:spPr>
          <a:xfrm>
            <a:off x="5314163" y="5516660"/>
            <a:ext cx="1701600" cy="3879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400"/>
              <a:buFont typeface="Arial"/>
              <a:buNone/>
            </a:pPr>
            <a:r>
              <a:rPr b="0" i="0" lang="en-GB" sz="1400" u="none" cap="none" strike="noStrike">
                <a:solidFill>
                  <a:schemeClr val="accent1"/>
                </a:solidFill>
                <a:latin typeface="Calibri"/>
                <a:ea typeface="Calibri"/>
                <a:cs typeface="Calibri"/>
                <a:sym typeface="Calibri"/>
              </a:rPr>
              <a:t>Snooze-feature: proactive and reactive</a:t>
            </a:r>
            <a:endParaRPr b="0" i="0" sz="1400" u="none" cap="none" strike="noStrike">
              <a:solidFill>
                <a:srgbClr val="000000"/>
              </a:solidFill>
              <a:latin typeface="Arial"/>
              <a:ea typeface="Arial"/>
              <a:cs typeface="Arial"/>
              <a:sym typeface="Arial"/>
            </a:endParaRPr>
          </a:p>
        </p:txBody>
      </p:sp>
      <p:sp>
        <p:nvSpPr>
          <p:cNvPr id="1017" name="Google Shape;1017;p38"/>
          <p:cNvSpPr txBox="1"/>
          <p:nvPr/>
        </p:nvSpPr>
        <p:spPr>
          <a:xfrm>
            <a:off x="7866420" y="5531085"/>
            <a:ext cx="1267200" cy="1938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400"/>
              <a:buFont typeface="Arial"/>
              <a:buNone/>
            </a:pPr>
            <a:r>
              <a:rPr b="0" i="0" lang="en-GB" sz="1400" u="none" cap="none" strike="noStrike">
                <a:solidFill>
                  <a:schemeClr val="accent1"/>
                </a:solidFill>
                <a:latin typeface="Calibri"/>
                <a:ea typeface="Calibri"/>
                <a:cs typeface="Calibri"/>
                <a:sym typeface="Calibri"/>
              </a:rPr>
              <a:t>CheckMate</a:t>
            </a:r>
            <a:endParaRPr b="0" i="0" sz="1400" u="none" cap="none" strike="noStrike">
              <a:solidFill>
                <a:srgbClr val="000000"/>
              </a:solidFill>
              <a:latin typeface="Arial"/>
              <a:ea typeface="Arial"/>
              <a:cs typeface="Arial"/>
              <a:sym typeface="Arial"/>
            </a:endParaRPr>
          </a:p>
        </p:txBody>
      </p:sp>
      <p:sp>
        <p:nvSpPr>
          <p:cNvPr id="1018" name="Google Shape;1018;p38"/>
          <p:cNvSpPr/>
          <p:nvPr/>
        </p:nvSpPr>
        <p:spPr>
          <a:xfrm>
            <a:off x="4895402" y="4429601"/>
            <a:ext cx="210108" cy="210108"/>
          </a:xfrm>
          <a:prstGeom prst="plus">
            <a:avLst>
              <a:gd fmla="val 37369"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19" name="Google Shape;1019;p38"/>
          <p:cNvSpPr/>
          <p:nvPr/>
        </p:nvSpPr>
        <p:spPr>
          <a:xfrm>
            <a:off x="7224542" y="4429601"/>
            <a:ext cx="210108" cy="210108"/>
          </a:xfrm>
          <a:prstGeom prst="plus">
            <a:avLst>
              <a:gd fmla="val 37369"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20" name="Google Shape;1020;p38"/>
          <p:cNvSpPr txBox="1"/>
          <p:nvPr/>
        </p:nvSpPr>
        <p:spPr>
          <a:xfrm>
            <a:off x="-1" y="2972027"/>
            <a:ext cx="12191999"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This is crucial, as alarm fatigue can lead to significant consequences which we all want to avoid. </a:t>
            </a:r>
            <a:endParaRPr b="0" i="0" sz="1400" u="none" cap="none" strike="noStrike">
              <a:solidFill>
                <a:srgbClr val="000000"/>
              </a:solidFill>
              <a:latin typeface="Arial"/>
              <a:ea typeface="Arial"/>
              <a:cs typeface="Arial"/>
              <a:sym typeface="Arial"/>
            </a:endParaRPr>
          </a:p>
        </p:txBody>
      </p:sp>
      <p:pic>
        <p:nvPicPr>
          <p:cNvPr id="1021" name="Google Shape;1021;p38"/>
          <p:cNvPicPr preferRelativeResize="0"/>
          <p:nvPr/>
        </p:nvPicPr>
        <p:blipFill rotWithShape="1">
          <a:blip r:embed="rId3">
            <a:alphaModFix/>
          </a:blip>
          <a:srcRect b="0" l="0" r="0" t="0"/>
          <a:stretch/>
        </p:blipFill>
        <p:spPr>
          <a:xfrm>
            <a:off x="3511304" y="4203261"/>
            <a:ext cx="628650" cy="628650"/>
          </a:xfrm>
          <a:prstGeom prst="rect">
            <a:avLst/>
          </a:prstGeom>
          <a:noFill/>
          <a:ln>
            <a:noFill/>
          </a:ln>
        </p:spPr>
      </p:pic>
      <p:pic>
        <p:nvPicPr>
          <p:cNvPr id="1022" name="Google Shape;1022;p38"/>
          <p:cNvPicPr preferRelativeResize="0"/>
          <p:nvPr/>
        </p:nvPicPr>
        <p:blipFill rotWithShape="1">
          <a:blip r:embed="rId4">
            <a:alphaModFix/>
          </a:blip>
          <a:srcRect b="0" l="0" r="0" t="0"/>
          <a:stretch/>
        </p:blipFill>
        <p:spPr>
          <a:xfrm>
            <a:off x="8157423" y="4123265"/>
            <a:ext cx="745283" cy="745283"/>
          </a:xfrm>
          <a:prstGeom prst="rect">
            <a:avLst/>
          </a:prstGeom>
          <a:noFill/>
          <a:ln>
            <a:noFill/>
          </a:ln>
        </p:spPr>
      </p:pic>
      <p:pic>
        <p:nvPicPr>
          <p:cNvPr id="1023" name="Google Shape;1023;p38"/>
          <p:cNvPicPr preferRelativeResize="0"/>
          <p:nvPr/>
        </p:nvPicPr>
        <p:blipFill rotWithShape="1">
          <a:blip r:embed="rId5">
            <a:alphaModFix/>
          </a:blip>
          <a:srcRect b="0" l="0" r="0" t="0"/>
          <a:stretch/>
        </p:blipFill>
        <p:spPr>
          <a:xfrm>
            <a:off x="5805939" y="4167156"/>
            <a:ext cx="664757" cy="664757"/>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pic>
        <p:nvPicPr>
          <p:cNvPr id="257" name="Google Shape;257;p4"/>
          <p:cNvPicPr preferRelativeResize="0"/>
          <p:nvPr/>
        </p:nvPicPr>
        <p:blipFill rotWithShape="1">
          <a:blip r:embed="rId3">
            <a:alphaModFix/>
          </a:blip>
          <a:srcRect b="0" l="0" r="0" t="0"/>
          <a:stretch/>
        </p:blipFill>
        <p:spPr>
          <a:xfrm>
            <a:off x="7752184" y="0"/>
            <a:ext cx="4446166" cy="6858000"/>
          </a:xfrm>
          <a:prstGeom prst="rect">
            <a:avLst/>
          </a:prstGeom>
          <a:noFill/>
          <a:ln>
            <a:noFill/>
          </a:ln>
        </p:spPr>
      </p:pic>
      <p:sp>
        <p:nvSpPr>
          <p:cNvPr id="258" name="Google Shape;258;p4"/>
          <p:cNvSpPr/>
          <p:nvPr/>
        </p:nvSpPr>
        <p:spPr>
          <a:xfrm>
            <a:off x="-1" y="0"/>
            <a:ext cx="7752185"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59" name="Google Shape;259;p4"/>
          <p:cNvSpPr/>
          <p:nvPr/>
        </p:nvSpPr>
        <p:spPr>
          <a:xfrm>
            <a:off x="-28930" y="5025433"/>
            <a:ext cx="7761946" cy="1051509"/>
          </a:xfrm>
          <a:custGeom>
            <a:rect b="b" l="l" r="r" t="t"/>
            <a:pathLst>
              <a:path extrusionOk="0" h="862032" w="6363280">
                <a:moveTo>
                  <a:pt x="0" y="0"/>
                </a:moveTo>
                <a:cubicBezTo>
                  <a:pt x="3622445" y="2032571"/>
                  <a:pt x="3363909" y="-230329"/>
                  <a:pt x="6363280" y="240377"/>
                </a:cubicBezTo>
              </a:path>
            </a:pathLst>
          </a:custGeom>
          <a:noFill/>
          <a:ln cap="flat" cmpd="sng" w="15875">
            <a:solidFill>
              <a:srgbClr val="F2F2F2">
                <a:alpha val="65490"/>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60" name="Google Shape;260;p4"/>
          <p:cNvSpPr txBox="1"/>
          <p:nvPr/>
        </p:nvSpPr>
        <p:spPr>
          <a:xfrm>
            <a:off x="2821923" y="781050"/>
            <a:ext cx="3166800" cy="484800"/>
          </a:xfrm>
          <a:prstGeom prst="rect">
            <a:avLst/>
          </a:prstGeom>
          <a:noFill/>
          <a:ln>
            <a:noFill/>
          </a:ln>
        </p:spPr>
        <p:txBody>
          <a:bodyPr anchorCtr="0" anchor="ctr" bIns="0" lIns="0" spcFirstLastPara="1" rIns="0" wrap="square" tIns="0">
            <a:spAutoFit/>
          </a:bodyPr>
          <a:lstStyle/>
          <a:p>
            <a:pPr indent="0" lvl="0" marL="0" marR="0" rtl="0" algn="l">
              <a:lnSpc>
                <a:spcPct val="90000"/>
              </a:lnSpc>
              <a:spcBef>
                <a:spcPts val="0"/>
              </a:spcBef>
              <a:spcAft>
                <a:spcPts val="0"/>
              </a:spcAft>
              <a:buClr>
                <a:srgbClr val="000000"/>
              </a:buClr>
              <a:buSzPts val="3600"/>
              <a:buFont typeface="Arial"/>
              <a:buNone/>
            </a:pPr>
            <a:r>
              <a:rPr b="0" i="0" lang="en-GB" sz="3500" u="none" cap="none" strike="noStrike">
                <a:solidFill>
                  <a:schemeClr val="accent1"/>
                </a:solidFill>
                <a:latin typeface="Calibri"/>
                <a:ea typeface="Calibri"/>
                <a:cs typeface="Calibri"/>
                <a:sym typeface="Calibri"/>
              </a:rPr>
              <a:t>What is Nobi?</a:t>
            </a:r>
            <a:endParaRPr b="0" i="0" sz="1300" u="none" cap="none" strike="noStrike">
              <a:solidFill>
                <a:srgbClr val="000000"/>
              </a:solidFill>
              <a:latin typeface="Arial"/>
              <a:ea typeface="Arial"/>
              <a:cs typeface="Arial"/>
              <a:sym typeface="Arial"/>
            </a:endParaRPr>
          </a:p>
        </p:txBody>
      </p:sp>
      <p:sp>
        <p:nvSpPr>
          <p:cNvPr id="261" name="Google Shape;261;p4"/>
          <p:cNvSpPr/>
          <p:nvPr/>
        </p:nvSpPr>
        <p:spPr>
          <a:xfrm>
            <a:off x="7752184" y="0"/>
            <a:ext cx="176121" cy="6858000"/>
          </a:xfrm>
          <a:prstGeom prst="rect">
            <a:avLst/>
          </a:prstGeom>
          <a:gradFill>
            <a:gsLst>
              <a:gs pos="0">
                <a:srgbClr val="272728">
                  <a:alpha val="21960"/>
                </a:srgbClr>
              </a:gs>
              <a:gs pos="83000">
                <a:srgbClr val="272728">
                  <a:alpha val="0"/>
                </a:srgbClr>
              </a:gs>
              <a:gs pos="100000">
                <a:srgbClr val="272728">
                  <a:alpha val="0"/>
                </a:srgbClr>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62" name="Google Shape;262;p4"/>
          <p:cNvSpPr/>
          <p:nvPr/>
        </p:nvSpPr>
        <p:spPr>
          <a:xfrm>
            <a:off x="1999283" y="756289"/>
            <a:ext cx="514200" cy="514200"/>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63" name="Google Shape;263;p4"/>
          <p:cNvSpPr txBox="1"/>
          <p:nvPr/>
        </p:nvSpPr>
        <p:spPr>
          <a:xfrm>
            <a:off x="2175404" y="847163"/>
            <a:ext cx="162000" cy="3324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2400"/>
              <a:buFont typeface="Arial"/>
              <a:buNone/>
            </a:pPr>
            <a:r>
              <a:rPr b="1" i="0" lang="en-GB" sz="2400" u="none" cap="none" strike="noStrike">
                <a:solidFill>
                  <a:schemeClr val="lt1"/>
                </a:solidFill>
                <a:latin typeface="Calibri"/>
                <a:ea typeface="Calibri"/>
                <a:cs typeface="Calibri"/>
                <a:sym typeface="Calibri"/>
              </a:rPr>
              <a:t>1</a:t>
            </a:r>
            <a:endParaRPr b="0" i="0" sz="1400" u="none" cap="none" strike="noStrike">
              <a:solidFill>
                <a:srgbClr val="000000"/>
              </a:solidFill>
              <a:latin typeface="Arial"/>
              <a:ea typeface="Arial"/>
              <a:cs typeface="Arial"/>
              <a:sym typeface="Arial"/>
            </a:endParaRPr>
          </a:p>
        </p:txBody>
      </p:sp>
      <p:sp>
        <p:nvSpPr>
          <p:cNvPr id="264" name="Google Shape;264;p4"/>
          <p:cNvSpPr txBox="1"/>
          <p:nvPr/>
        </p:nvSpPr>
        <p:spPr>
          <a:xfrm>
            <a:off x="1344658" y="2052422"/>
            <a:ext cx="5549700" cy="1523494"/>
          </a:xfrm>
          <a:prstGeom prst="rect">
            <a:avLst/>
          </a:prstGeom>
          <a:noFill/>
          <a:ln>
            <a:noFill/>
          </a:ln>
        </p:spPr>
        <p:txBody>
          <a:bodyPr anchorCtr="0" anchor="t" bIns="0" lIns="0" spcFirstLastPara="1" rIns="0" wrap="square" tIns="0">
            <a:spAutoFit/>
          </a:bodyPr>
          <a:lstStyle/>
          <a:p>
            <a:pPr indent="0" lvl="0" marL="12700" marR="0" rtl="0" algn="l">
              <a:lnSpc>
                <a:spcPct val="110000"/>
              </a:lnSpc>
              <a:spcBef>
                <a:spcPts val="0"/>
              </a:spcBef>
              <a:spcAft>
                <a:spcPts val="0"/>
              </a:spcAft>
              <a:buClr>
                <a:srgbClr val="000000"/>
              </a:buClr>
              <a:buSzPts val="1800"/>
              <a:buFont typeface="Arial"/>
              <a:buNone/>
            </a:pPr>
            <a:r>
              <a:rPr b="0" i="0" lang="en-GB" sz="1800" u="none" cap="none" strike="noStrike">
                <a:solidFill>
                  <a:schemeClr val="accent1"/>
                </a:solidFill>
                <a:latin typeface="Calibri"/>
                <a:ea typeface="Calibri"/>
                <a:cs typeface="Calibri"/>
                <a:sym typeface="Calibri"/>
              </a:rPr>
              <a:t>Nobi is a smart lamp with optical sensors </a:t>
            </a:r>
            <a:br>
              <a:rPr b="0" i="0" lang="en-GB" sz="1800" u="none" cap="none" strike="noStrike">
                <a:solidFill>
                  <a:schemeClr val="accent1"/>
                </a:solidFill>
                <a:latin typeface="Calibri"/>
                <a:ea typeface="Calibri"/>
                <a:cs typeface="Calibri"/>
                <a:sym typeface="Calibri"/>
              </a:rPr>
            </a:br>
            <a:r>
              <a:rPr b="0" i="0" lang="en-GB" sz="1800" u="none" cap="none" strike="noStrike">
                <a:solidFill>
                  <a:schemeClr val="accent1"/>
                </a:solidFill>
                <a:latin typeface="Calibri"/>
                <a:ea typeface="Calibri"/>
                <a:cs typeface="Calibri"/>
                <a:sym typeface="Calibri"/>
              </a:rPr>
              <a:t>that takes images of </a:t>
            </a:r>
            <a:r>
              <a:rPr b="0" i="0" lang="en-GB" sz="18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0"/>
                  </a:ext>
                </a:extLst>
              </a:rPr>
              <a:t>the room</a:t>
            </a:r>
            <a:r>
              <a:rPr b="0" i="0" lang="en-GB" sz="13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1"/>
                  </a:ext>
                </a:extLst>
              </a:rPr>
              <a:t>*</a:t>
            </a:r>
            <a:r>
              <a:rPr b="0" i="0" lang="en-GB" sz="18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2"/>
                  </a:ext>
                </a:extLst>
              </a:rPr>
              <a:t> </a:t>
            </a:r>
            <a:r>
              <a:rPr b="0" i="0" lang="en-GB" sz="1800" u="none" cap="none" strike="noStrike">
                <a:solidFill>
                  <a:schemeClr val="accent1"/>
                </a:solidFill>
                <a:latin typeface="Calibri"/>
                <a:ea typeface="Calibri"/>
                <a:cs typeface="Calibri"/>
                <a:sym typeface="Calibri"/>
              </a:rPr>
              <a:t>every second </a:t>
            </a:r>
            <a:br>
              <a:rPr b="0" i="0" lang="en-GB" sz="1800" u="none" cap="none" strike="noStrike">
                <a:solidFill>
                  <a:schemeClr val="accent1"/>
                </a:solidFill>
                <a:latin typeface="Calibri"/>
                <a:ea typeface="Calibri"/>
                <a:cs typeface="Calibri"/>
                <a:sym typeface="Calibri"/>
              </a:rPr>
            </a:br>
            <a:r>
              <a:rPr b="0" i="0" lang="en-GB" sz="1800" u="none" cap="none" strike="noStrike">
                <a:solidFill>
                  <a:schemeClr val="accent1"/>
                </a:solidFill>
                <a:latin typeface="Calibri"/>
                <a:ea typeface="Calibri"/>
                <a:cs typeface="Calibri"/>
                <a:sym typeface="Calibri"/>
              </a:rPr>
              <a:t>and </a:t>
            </a:r>
            <a:r>
              <a:rPr b="0" i="0" lang="en-GB" sz="18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3"/>
                  </a:ext>
                </a:extLst>
              </a:rPr>
              <a:t>analyzes the anonymized images</a:t>
            </a:r>
            <a:r>
              <a:rPr b="0" i="0" lang="en-GB" sz="1800" u="none" cap="none" strike="noStrike">
                <a:solidFill>
                  <a:schemeClr val="accent1"/>
                </a:solidFill>
                <a:latin typeface="Calibri"/>
                <a:ea typeface="Calibri"/>
                <a:cs typeface="Calibri"/>
                <a:sym typeface="Calibri"/>
              </a:rPr>
              <a:t> (stick figures) on its internal processor, day and night, even when the light is switched off.</a:t>
            </a:r>
            <a:endParaRPr b="0" i="0" sz="1400" u="none" cap="none" strike="noStrike">
              <a:solidFill>
                <a:srgbClr val="000000"/>
              </a:solidFill>
              <a:latin typeface="Arial"/>
              <a:ea typeface="Arial"/>
              <a:cs typeface="Arial"/>
              <a:sym typeface="Arial"/>
            </a:endParaRPr>
          </a:p>
        </p:txBody>
      </p:sp>
      <p:sp>
        <p:nvSpPr>
          <p:cNvPr id="265" name="Google Shape;265;p4"/>
          <p:cNvSpPr txBox="1"/>
          <p:nvPr/>
        </p:nvSpPr>
        <p:spPr>
          <a:xfrm>
            <a:off x="1344658" y="3945883"/>
            <a:ext cx="5444400" cy="1185300"/>
          </a:xfrm>
          <a:prstGeom prst="rect">
            <a:avLst/>
          </a:prstGeom>
          <a:noFill/>
          <a:ln>
            <a:noFill/>
          </a:ln>
        </p:spPr>
        <p:txBody>
          <a:bodyPr anchorCtr="0" anchor="t" bIns="0" lIns="0" spcFirstLastPara="1" rIns="0" wrap="square" tIns="0">
            <a:spAutoFit/>
          </a:bodyPr>
          <a:lstStyle/>
          <a:p>
            <a:pPr indent="-165100" lvl="0" marL="177800" marR="0" rtl="0" algn="l">
              <a:lnSpc>
                <a:spcPct val="150000"/>
              </a:lnSpc>
              <a:spcBef>
                <a:spcPts val="0"/>
              </a:spcBef>
              <a:spcAft>
                <a:spcPts val="0"/>
              </a:spcAft>
              <a:buClr>
                <a:srgbClr val="000000"/>
              </a:buClr>
              <a:buSzPts val="1400"/>
              <a:buFont typeface="Arial"/>
              <a:buNone/>
            </a:pPr>
            <a:r>
              <a:rPr b="1" i="0" lang="en-GB" sz="1400" u="none" cap="none" strike="noStrike">
                <a:solidFill>
                  <a:schemeClr val="accent1"/>
                </a:solidFill>
                <a:latin typeface="Calibri"/>
                <a:ea typeface="Calibri"/>
                <a:cs typeface="Calibri"/>
                <a:sym typeface="Calibri"/>
              </a:rPr>
              <a:t>This one simple action enables all its features</a:t>
            </a:r>
            <a:r>
              <a:rPr b="0" i="0" lang="en-GB" sz="1400" u="none" cap="none" strike="noStrike">
                <a:solidFill>
                  <a:schemeClr val="accent1"/>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a:p>
            <a:pPr indent="-165100" lvl="0" marL="177800" marR="0" rtl="0" algn="l">
              <a:lnSpc>
                <a:spcPct val="150000"/>
              </a:lnSpc>
              <a:spcBef>
                <a:spcPts val="0"/>
              </a:spcBef>
              <a:spcAft>
                <a:spcPts val="0"/>
              </a:spcAft>
              <a:buClr>
                <a:schemeClr val="accent2"/>
              </a:buClr>
              <a:buSzPts val="1400"/>
              <a:buFont typeface="Noto Sans Symbols"/>
              <a:buChar char="▪"/>
            </a:pPr>
            <a:r>
              <a:rPr b="0" i="0" lang="en-GB" sz="1400" u="none" cap="none" strike="noStrike">
                <a:solidFill>
                  <a:schemeClr val="accent1"/>
                </a:solidFill>
                <a:latin typeface="Calibri"/>
                <a:ea typeface="Calibri"/>
                <a:cs typeface="Calibri"/>
                <a:sym typeface="Calibri"/>
              </a:rPr>
              <a:t>Fall Detection</a:t>
            </a:r>
            <a:endParaRPr b="0" i="0" sz="1400" u="none" cap="none" strike="noStrike">
              <a:solidFill>
                <a:srgbClr val="000000"/>
              </a:solidFill>
              <a:latin typeface="Arial"/>
              <a:ea typeface="Arial"/>
              <a:cs typeface="Arial"/>
              <a:sym typeface="Arial"/>
            </a:endParaRPr>
          </a:p>
          <a:p>
            <a:pPr indent="-165100" lvl="0" marL="177800" marR="0" rtl="0" algn="l">
              <a:lnSpc>
                <a:spcPct val="150000"/>
              </a:lnSpc>
              <a:spcBef>
                <a:spcPts val="0"/>
              </a:spcBef>
              <a:spcAft>
                <a:spcPts val="0"/>
              </a:spcAft>
              <a:buClr>
                <a:schemeClr val="accent2"/>
              </a:buClr>
              <a:buSzPts val="1400"/>
              <a:buFont typeface="Noto Sans Symbols"/>
              <a:buChar char="▪"/>
            </a:pPr>
            <a:r>
              <a:rPr b="0" i="0" lang="en-GB" sz="1400" u="none" cap="none" strike="noStrike">
                <a:solidFill>
                  <a:schemeClr val="accent1"/>
                </a:solidFill>
                <a:latin typeface="Calibri"/>
                <a:ea typeface="Calibri"/>
                <a:cs typeface="Calibri"/>
                <a:sym typeface="Calibri"/>
              </a:rPr>
              <a:t>Fall Prevention</a:t>
            </a:r>
            <a:endParaRPr b="0" i="0" sz="1400" u="none" cap="none" strike="noStrike">
              <a:solidFill>
                <a:srgbClr val="000000"/>
              </a:solidFill>
              <a:latin typeface="Arial"/>
              <a:ea typeface="Arial"/>
              <a:cs typeface="Arial"/>
              <a:sym typeface="Arial"/>
            </a:endParaRPr>
          </a:p>
          <a:p>
            <a:pPr indent="-165100" lvl="0" marL="177800" marR="0" rtl="0" algn="l">
              <a:lnSpc>
                <a:spcPct val="150000"/>
              </a:lnSpc>
              <a:spcBef>
                <a:spcPts val="0"/>
              </a:spcBef>
              <a:spcAft>
                <a:spcPts val="0"/>
              </a:spcAft>
              <a:buClr>
                <a:schemeClr val="accent2"/>
              </a:buClr>
              <a:buSzPts val="1400"/>
              <a:buFont typeface="Noto Sans Symbols"/>
              <a:buChar char="▪"/>
            </a:pPr>
            <a:r>
              <a:rPr b="0" i="0" lang="en-GB" sz="1400" u="none" cap="none" strike="noStrike">
                <a:solidFill>
                  <a:schemeClr val="accent1"/>
                </a:solidFill>
                <a:latin typeface="Calibri"/>
                <a:ea typeface="Calibri"/>
                <a:cs typeface="Calibri"/>
                <a:sym typeface="Calibri"/>
              </a:rPr>
              <a:t>Smart Care</a:t>
            </a:r>
            <a:endParaRPr b="0" i="0" sz="1400" u="none" cap="none" strike="noStrike">
              <a:solidFill>
                <a:srgbClr val="000000"/>
              </a:solidFill>
              <a:latin typeface="Arial"/>
              <a:ea typeface="Arial"/>
              <a:cs typeface="Arial"/>
              <a:sym typeface="Arial"/>
            </a:endParaRPr>
          </a:p>
        </p:txBody>
      </p:sp>
      <p:sp>
        <p:nvSpPr>
          <p:cNvPr id="266" name="Google Shape;266;p4"/>
          <p:cNvSpPr txBox="1"/>
          <p:nvPr/>
        </p:nvSpPr>
        <p:spPr>
          <a:xfrm>
            <a:off x="5039618" y="5662612"/>
            <a:ext cx="2231062" cy="165558"/>
          </a:xfrm>
          <a:prstGeom prst="rect">
            <a:avLst/>
          </a:prstGeom>
          <a:noFill/>
          <a:ln>
            <a:noFill/>
          </a:ln>
        </p:spPr>
        <p:txBody>
          <a:bodyPr anchorCtr="0" anchor="t" bIns="0" lIns="0" spcFirstLastPara="1" rIns="0" wrap="square" tIns="0">
            <a:spAutoFit/>
          </a:bodyPr>
          <a:lstStyle/>
          <a:p>
            <a:pPr indent="0" lvl="0" marL="12700" marR="0" rtl="0" algn="ctr">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Calibri"/>
                <a:ea typeface="Calibri"/>
                <a:cs typeface="Calibri"/>
                <a:sym typeface="Calibri"/>
              </a:rPr>
              <a:t>no filming, privacy proof</a:t>
            </a:r>
            <a:endParaRPr b="0" i="0" sz="1400" u="none" cap="none" strike="noStrike">
              <a:solidFill>
                <a:srgbClr val="000000"/>
              </a:solidFill>
              <a:latin typeface="Arial"/>
              <a:ea typeface="Arial"/>
              <a:cs typeface="Arial"/>
              <a:sym typeface="Arial"/>
            </a:endParaRPr>
          </a:p>
        </p:txBody>
      </p:sp>
      <p:pic>
        <p:nvPicPr>
          <p:cNvPr id="267" name="Google Shape;267;p4"/>
          <p:cNvPicPr preferRelativeResize="0"/>
          <p:nvPr/>
        </p:nvPicPr>
        <p:blipFill rotWithShape="1">
          <a:blip r:embed="rId4">
            <a:alphaModFix/>
          </a:blip>
          <a:srcRect b="0" l="0" r="0" t="0"/>
          <a:stretch/>
        </p:blipFill>
        <p:spPr>
          <a:xfrm>
            <a:off x="5415915" y="4100908"/>
            <a:ext cx="1478469" cy="1512169"/>
          </a:xfrm>
          <a:prstGeom prst="roundRect">
            <a:avLst>
              <a:gd fmla="val 7104" name="adj"/>
            </a:avLst>
          </a:prstGeom>
          <a:noFill/>
          <a:ln>
            <a:noFill/>
          </a:ln>
        </p:spPr>
      </p:pic>
      <p:cxnSp>
        <p:nvCxnSpPr>
          <p:cNvPr id="268" name="Google Shape;268;p4"/>
          <p:cNvCxnSpPr/>
          <p:nvPr/>
        </p:nvCxnSpPr>
        <p:spPr>
          <a:xfrm>
            <a:off x="3215680" y="1628800"/>
            <a:ext cx="1440160" cy="0"/>
          </a:xfrm>
          <a:prstGeom prst="straightConnector1">
            <a:avLst/>
          </a:prstGeom>
          <a:noFill/>
          <a:ln cap="flat" cmpd="sng" w="19050">
            <a:solidFill>
              <a:schemeClr val="accent1"/>
            </a:solidFill>
            <a:prstDash val="solid"/>
            <a:miter lim="800000"/>
            <a:headEnd len="sm" w="sm" type="none"/>
            <a:tailEnd len="sm" w="sm" type="none"/>
          </a:ln>
        </p:spPr>
      </p:cxnSp>
      <p:sp>
        <p:nvSpPr>
          <p:cNvPr id="269" name="Google Shape;269;p4"/>
          <p:cNvSpPr/>
          <p:nvPr/>
        </p:nvSpPr>
        <p:spPr>
          <a:xfrm>
            <a:off x="10765458" y="5093848"/>
            <a:ext cx="111300" cy="1113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cxnSp>
        <p:nvCxnSpPr>
          <p:cNvPr id="270" name="Google Shape;270;p4"/>
          <p:cNvCxnSpPr/>
          <p:nvPr/>
        </p:nvCxnSpPr>
        <p:spPr>
          <a:xfrm>
            <a:off x="10836690" y="5176585"/>
            <a:ext cx="542100" cy="855000"/>
          </a:xfrm>
          <a:prstGeom prst="straightConnector1">
            <a:avLst/>
          </a:prstGeom>
          <a:noFill/>
          <a:ln cap="flat" cmpd="sng" w="19050">
            <a:solidFill>
              <a:schemeClr val="lt1"/>
            </a:solidFill>
            <a:prstDash val="solid"/>
            <a:miter lim="800000"/>
            <a:headEnd len="sm" w="sm" type="none"/>
            <a:tailEnd len="sm" w="sm" type="none"/>
          </a:ln>
        </p:spPr>
      </p:cxnSp>
      <p:cxnSp>
        <p:nvCxnSpPr>
          <p:cNvPr id="271" name="Google Shape;271;p4"/>
          <p:cNvCxnSpPr/>
          <p:nvPr/>
        </p:nvCxnSpPr>
        <p:spPr>
          <a:xfrm flipH="1">
            <a:off x="10921050" y="2025650"/>
            <a:ext cx="299400" cy="795600"/>
          </a:xfrm>
          <a:prstGeom prst="straightConnector1">
            <a:avLst/>
          </a:prstGeom>
          <a:noFill/>
          <a:ln cap="flat" cmpd="sng" w="19050">
            <a:solidFill>
              <a:schemeClr val="lt1"/>
            </a:solidFill>
            <a:prstDash val="solid"/>
            <a:miter lim="800000"/>
            <a:headEnd len="sm" w="sm" type="none"/>
            <a:tailEnd len="sm" w="sm" type="none"/>
          </a:ln>
        </p:spPr>
      </p:cxnSp>
      <p:sp>
        <p:nvSpPr>
          <p:cNvPr id="272" name="Google Shape;272;p4"/>
          <p:cNvSpPr/>
          <p:nvPr/>
        </p:nvSpPr>
        <p:spPr>
          <a:xfrm>
            <a:off x="10876758" y="2769273"/>
            <a:ext cx="111300" cy="1113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73" name="Google Shape;273;p4"/>
          <p:cNvSpPr/>
          <p:nvPr/>
        </p:nvSpPr>
        <p:spPr>
          <a:xfrm>
            <a:off x="10699775" y="1443950"/>
            <a:ext cx="1343068" cy="581700"/>
          </a:xfrm>
          <a:prstGeom prst="roundRect">
            <a:avLst>
              <a:gd fmla="val 13173" name="adj"/>
            </a:avLst>
          </a:prstGeom>
          <a:solidFill>
            <a:schemeClr val="lt1"/>
          </a:solidFill>
          <a:ln>
            <a:noFill/>
          </a:ln>
        </p:spPr>
        <p:txBody>
          <a:bodyPr anchorCtr="0" anchor="ctr" bIns="91425" lIns="91425" spcFirstLastPara="1" rIns="91425" wrap="square" tIns="91425">
            <a:noAutofit/>
          </a:bodyPr>
          <a:lstStyle/>
          <a:p>
            <a:pPr indent="0" lvl="0" marL="12700" marR="0" rtl="0" algn="ctr">
              <a:lnSpc>
                <a:spcPct val="110000"/>
              </a:lnSpc>
              <a:spcBef>
                <a:spcPts val="0"/>
              </a:spcBef>
              <a:spcAft>
                <a:spcPts val="0"/>
              </a:spcAft>
              <a:buClr>
                <a:srgbClr val="000000"/>
              </a:buClr>
              <a:buSzPts val="1400"/>
              <a:buFont typeface="Arial"/>
              <a:buNone/>
            </a:pPr>
            <a:r>
              <a:rPr b="1" i="0" lang="en-GB" sz="1400" u="none" cap="none" strike="noStrike">
                <a:solidFill>
                  <a:srgbClr val="ACB89E"/>
                </a:solidFill>
                <a:latin typeface="Calibri"/>
                <a:ea typeface="Calibri"/>
                <a:cs typeface="Calibri"/>
                <a:sym typeface="Calibri"/>
              </a:rPr>
              <a:t>Nobi Ceiling</a:t>
            </a:r>
            <a:endParaRPr b="1" i="0" sz="1400" u="none" cap="none" strike="noStrike">
              <a:solidFill>
                <a:srgbClr val="ACB89E"/>
              </a:solidFill>
              <a:latin typeface="Calibri"/>
              <a:ea typeface="Calibri"/>
              <a:cs typeface="Calibri"/>
              <a:sym typeface="Calibri"/>
            </a:endParaRPr>
          </a:p>
          <a:p>
            <a:pPr indent="0" lvl="0" marL="12700" marR="0" rtl="0" algn="ctr">
              <a:lnSpc>
                <a:spcPct val="110000"/>
              </a:lnSpc>
              <a:spcBef>
                <a:spcPts val="0"/>
              </a:spcBef>
              <a:spcAft>
                <a:spcPts val="0"/>
              </a:spcAft>
              <a:buClr>
                <a:srgbClr val="000000"/>
              </a:buClr>
              <a:buSzPts val="1400"/>
              <a:buFont typeface="Arial"/>
              <a:buNone/>
            </a:pPr>
            <a:r>
              <a:rPr b="0" i="0" lang="en-GB" sz="1400" u="none" cap="none" strike="noStrike">
                <a:solidFill>
                  <a:srgbClr val="ACB89E"/>
                </a:solidFill>
                <a:latin typeface="Calibri"/>
                <a:ea typeface="Calibri"/>
                <a:cs typeface="Calibri"/>
                <a:sym typeface="Calibri"/>
                <a:extLst>
                  <a:ext uri="http://customooxmlschemas.google.com/">
                    <go:slidesCustomData xmlns:go="http://customooxmlschemas.google.com/" textRoundtripDataId="4"/>
                  </a:ext>
                </a:extLst>
              </a:rPr>
              <a:t>26 ft diameter</a:t>
            </a:r>
            <a:endParaRPr b="0" i="0" sz="1000" u="none" cap="none" strike="noStrike">
              <a:solidFill>
                <a:srgbClr val="ACB89E"/>
              </a:solidFill>
              <a:latin typeface="Arial"/>
              <a:ea typeface="Arial"/>
              <a:cs typeface="Arial"/>
              <a:sym typeface="Arial"/>
            </a:endParaRPr>
          </a:p>
        </p:txBody>
      </p:sp>
      <p:sp>
        <p:nvSpPr>
          <p:cNvPr id="274" name="Google Shape;274;p4"/>
          <p:cNvSpPr/>
          <p:nvPr/>
        </p:nvSpPr>
        <p:spPr>
          <a:xfrm>
            <a:off x="10699775" y="6031575"/>
            <a:ext cx="1291800" cy="581700"/>
          </a:xfrm>
          <a:prstGeom prst="roundRect">
            <a:avLst>
              <a:gd fmla="val 13173" name="adj"/>
            </a:avLst>
          </a:prstGeom>
          <a:solidFill>
            <a:schemeClr val="lt1"/>
          </a:solidFill>
          <a:ln>
            <a:noFill/>
          </a:ln>
        </p:spPr>
        <p:txBody>
          <a:bodyPr anchorCtr="0" anchor="ctr" bIns="91425" lIns="91425" spcFirstLastPara="1" rIns="91425" wrap="square" tIns="91425">
            <a:noAutofit/>
          </a:bodyPr>
          <a:lstStyle/>
          <a:p>
            <a:pPr indent="0" lvl="0" marL="12700" marR="0" rtl="0" algn="ctr">
              <a:lnSpc>
                <a:spcPct val="110000"/>
              </a:lnSpc>
              <a:spcBef>
                <a:spcPts val="0"/>
              </a:spcBef>
              <a:spcAft>
                <a:spcPts val="0"/>
              </a:spcAft>
              <a:buClr>
                <a:srgbClr val="000000"/>
              </a:buClr>
              <a:buSzPts val="1400"/>
              <a:buFont typeface="Arial"/>
              <a:buNone/>
            </a:pPr>
            <a:r>
              <a:rPr b="1" i="0" lang="en-GB" sz="1400" u="none" cap="none" strike="noStrike">
                <a:solidFill>
                  <a:srgbClr val="ACB89E"/>
                </a:solidFill>
                <a:latin typeface="Calibri"/>
                <a:ea typeface="Calibri"/>
                <a:cs typeface="Calibri"/>
                <a:sym typeface="Calibri"/>
              </a:rPr>
              <a:t>Nobi Pendant</a:t>
            </a:r>
            <a:endParaRPr b="1" i="0" sz="1400" u="none" cap="none" strike="noStrike">
              <a:solidFill>
                <a:srgbClr val="ACB89E"/>
              </a:solidFill>
              <a:latin typeface="Calibri"/>
              <a:ea typeface="Calibri"/>
              <a:cs typeface="Calibri"/>
              <a:sym typeface="Calibri"/>
            </a:endParaRPr>
          </a:p>
          <a:p>
            <a:pPr indent="0" lvl="0" marL="12700" marR="0" rtl="0" algn="ctr">
              <a:lnSpc>
                <a:spcPct val="110000"/>
              </a:lnSpc>
              <a:spcBef>
                <a:spcPts val="0"/>
              </a:spcBef>
              <a:spcAft>
                <a:spcPts val="0"/>
              </a:spcAft>
              <a:buClr>
                <a:srgbClr val="000000"/>
              </a:buClr>
              <a:buSzPts val="1400"/>
              <a:buFont typeface="Arial"/>
              <a:buNone/>
            </a:pPr>
            <a:r>
              <a:rPr b="0" i="0" lang="en-GB" sz="1400" u="none" cap="none" strike="noStrike">
                <a:solidFill>
                  <a:srgbClr val="ACB89E"/>
                </a:solidFill>
                <a:latin typeface="Calibri"/>
                <a:ea typeface="Calibri"/>
                <a:cs typeface="Calibri"/>
                <a:sym typeface="Calibri"/>
              </a:rPr>
              <a:t>26 ft diameter</a:t>
            </a:r>
            <a:endParaRPr b="0" i="0" sz="1000" u="none" cap="none" strike="noStrike">
              <a:solidFill>
                <a:srgbClr val="ACB89E"/>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7" name="Shape 1027"/>
        <p:cNvGrpSpPr/>
        <p:nvPr/>
      </p:nvGrpSpPr>
      <p:grpSpPr>
        <a:xfrm>
          <a:off x="0" y="0"/>
          <a:ext cx="0" cy="0"/>
          <a:chOff x="0" y="0"/>
          <a:chExt cx="0" cy="0"/>
        </a:xfrm>
      </p:grpSpPr>
      <p:sp>
        <p:nvSpPr>
          <p:cNvPr id="1028" name="Google Shape;1028;p39"/>
          <p:cNvSpPr/>
          <p:nvPr/>
        </p:nvSpPr>
        <p:spPr>
          <a:xfrm>
            <a:off x="3076" y="0"/>
            <a:ext cx="8713130" cy="6858000"/>
          </a:xfrm>
          <a:prstGeom prst="rect">
            <a:avLst/>
          </a:prstGeom>
          <a:gradFill>
            <a:gsLst>
              <a:gs pos="0">
                <a:srgbClr val="D2D9C8">
                  <a:alpha val="21960"/>
                </a:srgbClr>
              </a:gs>
              <a:gs pos="29000">
                <a:srgbClr val="D2D9C8">
                  <a:alpha val="21960"/>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29" name="Google Shape;1029;p39"/>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5. Tools to manage and minimize unexpected alerts</a:t>
            </a:r>
            <a:endParaRPr b="0" i="0" sz="1400" u="none" cap="none" strike="noStrike">
              <a:solidFill>
                <a:srgbClr val="000000"/>
              </a:solidFill>
              <a:latin typeface="Arial"/>
              <a:ea typeface="Arial"/>
              <a:cs typeface="Arial"/>
              <a:sym typeface="Arial"/>
            </a:endParaRPr>
          </a:p>
        </p:txBody>
      </p:sp>
      <p:sp>
        <p:nvSpPr>
          <p:cNvPr id="1030" name="Google Shape;1030;p39"/>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Optical sensors</a:t>
            </a:r>
            <a:endParaRPr b="1" i="0" sz="2700" u="none" cap="none" strike="noStrike">
              <a:solidFill>
                <a:schemeClr val="accent1"/>
              </a:solidFill>
              <a:latin typeface="Calibri"/>
              <a:ea typeface="Calibri"/>
              <a:cs typeface="Calibri"/>
              <a:sym typeface="Calibri"/>
            </a:endParaRPr>
          </a:p>
        </p:txBody>
      </p:sp>
      <p:sp>
        <p:nvSpPr>
          <p:cNvPr id="1031" name="Google Shape;1031;p39"/>
          <p:cNvSpPr txBox="1"/>
          <p:nvPr/>
        </p:nvSpPr>
        <p:spPr>
          <a:xfrm>
            <a:off x="1667648" y="1957353"/>
            <a:ext cx="5904376"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8656D"/>
              </a:buClr>
              <a:buSzPts val="2000"/>
              <a:buFont typeface="Calibri"/>
              <a:buNone/>
            </a:pPr>
            <a:r>
              <a:rPr b="0" i="0" lang="en-GB" sz="2000" u="none" cap="none" strike="noStrike">
                <a:solidFill>
                  <a:srgbClr val="38656D"/>
                </a:solidFill>
                <a:latin typeface="Calibri"/>
                <a:ea typeface="Calibri"/>
                <a:cs typeface="Calibri"/>
                <a:sym typeface="Calibri"/>
              </a:rPr>
              <a:t>Nobi offers visual capabilities, </a:t>
            </a:r>
            <a:br>
              <a:rPr b="0" i="0" lang="en-GB" sz="2000" u="none" cap="none" strike="noStrike">
                <a:solidFill>
                  <a:srgbClr val="38656D"/>
                </a:solidFill>
                <a:latin typeface="Calibri"/>
                <a:ea typeface="Calibri"/>
                <a:cs typeface="Calibri"/>
                <a:sym typeface="Calibri"/>
              </a:rPr>
            </a:br>
            <a:r>
              <a:rPr b="0" i="0" lang="en-GB" sz="2000" u="none" cap="none" strike="noStrike">
                <a:solidFill>
                  <a:srgbClr val="38656D"/>
                </a:solidFill>
                <a:latin typeface="Calibri"/>
                <a:ea typeface="Calibri"/>
                <a:cs typeface="Calibri"/>
                <a:sym typeface="Calibri"/>
              </a:rPr>
              <a:t>unlike radar-based solutions, providing remarkably accurate results surpassing traditional sensors. </a:t>
            </a:r>
            <a:endParaRPr b="1" i="0" sz="2000" u="none" cap="none" strike="noStrike">
              <a:solidFill>
                <a:schemeClr val="accent2"/>
              </a:solidFill>
              <a:latin typeface="Calibri"/>
              <a:ea typeface="Calibri"/>
              <a:cs typeface="Calibri"/>
              <a:sym typeface="Calibri"/>
            </a:endParaRPr>
          </a:p>
        </p:txBody>
      </p:sp>
      <p:sp>
        <p:nvSpPr>
          <p:cNvPr id="1032" name="Google Shape;1032;p39"/>
          <p:cNvSpPr txBox="1"/>
          <p:nvPr/>
        </p:nvSpPr>
        <p:spPr>
          <a:xfrm>
            <a:off x="719999" y="1232304"/>
            <a:ext cx="8203578"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106E71"/>
              </a:buClr>
              <a:buSzPts val="1200"/>
              <a:buFont typeface="Calibri"/>
              <a:buNone/>
            </a:pPr>
            <a:r>
              <a:rPr b="1" i="0" lang="en-GB" sz="1200" u="none" cap="none" strike="noStrike">
                <a:solidFill>
                  <a:srgbClr val="106E71"/>
                </a:solidFill>
                <a:latin typeface="Calibri"/>
                <a:ea typeface="Calibri"/>
                <a:cs typeface="Calibri"/>
                <a:sym typeface="Calibri"/>
              </a:rPr>
              <a:t>Optical sensors </a:t>
            </a:r>
            <a:r>
              <a:rPr b="0" i="0" lang="en-GB" sz="1200" u="none" cap="none" strike="noStrike">
                <a:solidFill>
                  <a:srgbClr val="7F7F7F"/>
                </a:solidFill>
                <a:latin typeface="Calibri"/>
                <a:ea typeface="Calibri"/>
                <a:cs typeface="Calibri"/>
                <a:sym typeface="Calibri"/>
              </a:rPr>
              <a:t>| Snooze-feature | CheckMate</a:t>
            </a:r>
            <a:endParaRPr b="0" i="0" sz="1400" u="none" cap="none" strike="noStrike">
              <a:solidFill>
                <a:srgbClr val="000000"/>
              </a:solidFill>
              <a:latin typeface="Arial"/>
              <a:ea typeface="Arial"/>
              <a:cs typeface="Arial"/>
              <a:sym typeface="Arial"/>
            </a:endParaRPr>
          </a:p>
        </p:txBody>
      </p:sp>
      <p:sp>
        <p:nvSpPr>
          <p:cNvPr id="1033" name="Google Shape;1033;p39"/>
          <p:cNvSpPr/>
          <p:nvPr/>
        </p:nvSpPr>
        <p:spPr>
          <a:xfrm>
            <a:off x="1703512" y="3844031"/>
            <a:ext cx="5832648" cy="1781665"/>
          </a:xfrm>
          <a:prstGeom prst="roundRect">
            <a:avLst>
              <a:gd fmla="val 8500" name="adj"/>
            </a:avLst>
          </a:prstGeom>
          <a:solidFill>
            <a:schemeClr val="lt1">
              <a:alpha val="7294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Calibri"/>
              <a:ea typeface="Calibri"/>
              <a:cs typeface="Calibri"/>
              <a:sym typeface="Calibri"/>
            </a:endParaRPr>
          </a:p>
        </p:txBody>
      </p:sp>
      <p:sp>
        <p:nvSpPr>
          <p:cNvPr id="1034" name="Google Shape;1034;p39"/>
          <p:cNvSpPr txBox="1"/>
          <p:nvPr/>
        </p:nvSpPr>
        <p:spPr>
          <a:xfrm>
            <a:off x="2351584" y="4476357"/>
            <a:ext cx="4608512"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Its AI capabilities resemble thousands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of individuals observing simultaneously,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offering enhanced nuance and interpretation.</a:t>
            </a:r>
            <a:endParaRPr b="0" i="0" sz="1400" u="none" cap="none" strike="noStrike">
              <a:solidFill>
                <a:srgbClr val="000000"/>
              </a:solidFill>
              <a:latin typeface="Arial"/>
              <a:ea typeface="Arial"/>
              <a:cs typeface="Arial"/>
              <a:sym typeface="Arial"/>
            </a:endParaRPr>
          </a:p>
        </p:txBody>
      </p:sp>
      <p:sp>
        <p:nvSpPr>
          <p:cNvPr id="1035" name="Google Shape;1035;p39"/>
          <p:cNvSpPr/>
          <p:nvPr/>
        </p:nvSpPr>
        <p:spPr>
          <a:xfrm>
            <a:off x="8704042" y="0"/>
            <a:ext cx="3484882"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036" name="Google Shape;1036;p39"/>
          <p:cNvPicPr preferRelativeResize="0"/>
          <p:nvPr/>
        </p:nvPicPr>
        <p:blipFill rotWithShape="1">
          <a:blip r:embed="rId3">
            <a:alphaModFix/>
          </a:blip>
          <a:srcRect b="0" l="0" r="25850" t="0"/>
          <a:stretch/>
        </p:blipFill>
        <p:spPr>
          <a:xfrm>
            <a:off x="10123985" y="2319327"/>
            <a:ext cx="2068015" cy="1368612"/>
          </a:xfrm>
          <a:prstGeom prst="rect">
            <a:avLst/>
          </a:prstGeom>
          <a:noFill/>
          <a:ln>
            <a:noFill/>
          </a:ln>
        </p:spPr>
      </p:pic>
      <p:sp>
        <p:nvSpPr>
          <p:cNvPr id="1037" name="Google Shape;1037;p39"/>
          <p:cNvSpPr/>
          <p:nvPr/>
        </p:nvSpPr>
        <p:spPr>
          <a:xfrm>
            <a:off x="8716206" y="2169613"/>
            <a:ext cx="3455436" cy="2397421"/>
          </a:xfrm>
          <a:custGeom>
            <a:rect b="b" l="l" r="r" t="t"/>
            <a:pathLst>
              <a:path extrusionOk="0" h="2245776" w="12702219">
                <a:moveTo>
                  <a:pt x="0" y="1689613"/>
                </a:moveTo>
                <a:cubicBezTo>
                  <a:pt x="11451626" y="-2848780"/>
                  <a:pt x="8393449" y="3334119"/>
                  <a:pt x="12702219" y="2072074"/>
                </a:cubicBezTo>
              </a:path>
            </a:pathLst>
          </a:custGeom>
          <a:noFill/>
          <a:ln cap="flat" cmpd="sng" w="952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038" name="Google Shape;1038;p39"/>
          <p:cNvPicPr preferRelativeResize="0"/>
          <p:nvPr/>
        </p:nvPicPr>
        <p:blipFill rotWithShape="1">
          <a:blip r:embed="rId4">
            <a:alphaModFix/>
          </a:blip>
          <a:srcRect b="0" l="0" r="0" t="0"/>
          <a:stretch/>
        </p:blipFill>
        <p:spPr>
          <a:xfrm>
            <a:off x="7487045" y="872359"/>
            <a:ext cx="628650" cy="628650"/>
          </a:xfrm>
          <a:prstGeom prst="rect">
            <a:avLst/>
          </a:prstGeom>
          <a:noFill/>
          <a:ln>
            <a:noFill/>
          </a:ln>
        </p:spPr>
      </p:pic>
      <p:sp>
        <p:nvSpPr>
          <p:cNvPr id="1039" name="Google Shape;1039;p39"/>
          <p:cNvSpPr/>
          <p:nvPr/>
        </p:nvSpPr>
        <p:spPr>
          <a:xfrm>
            <a:off x="4167425" y="3429000"/>
            <a:ext cx="904800" cy="893100"/>
          </a:xfrm>
          <a:prstGeom prst="roundRect">
            <a:avLst>
              <a:gd fmla="val 16667" name="adj"/>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40" name="Google Shape;1040;p39"/>
          <p:cNvSpPr txBox="1"/>
          <p:nvPr/>
        </p:nvSpPr>
        <p:spPr>
          <a:xfrm>
            <a:off x="4202678" y="3562371"/>
            <a:ext cx="834300" cy="507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3200"/>
              <a:buFont typeface="Arial"/>
              <a:buNone/>
            </a:pPr>
            <a:r>
              <a:rPr b="1" i="0" lang="en-GB" sz="3200" u="none" cap="none" strike="noStrike">
                <a:solidFill>
                  <a:srgbClr val="FFFFFF"/>
                </a:solidFill>
                <a:latin typeface="Calibri"/>
                <a:ea typeface="Calibri"/>
                <a:cs typeface="Calibri"/>
                <a:sym typeface="Calibri"/>
              </a:rPr>
              <a:t>AI</a:t>
            </a:r>
            <a:endParaRPr b="1" i="0" sz="3200" u="none" cap="none" strike="noStrike">
              <a:solidFill>
                <a:srgbClr val="FFFFFF"/>
              </a:solidFill>
              <a:latin typeface="Calibri"/>
              <a:ea typeface="Calibri"/>
              <a:cs typeface="Calibri"/>
              <a:sym typeface="Calibri"/>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4" name="Shape 1044"/>
        <p:cNvGrpSpPr/>
        <p:nvPr/>
      </p:nvGrpSpPr>
      <p:grpSpPr>
        <a:xfrm>
          <a:off x="0" y="0"/>
          <a:ext cx="0" cy="0"/>
          <a:chOff x="0" y="0"/>
          <a:chExt cx="0" cy="0"/>
        </a:xfrm>
      </p:grpSpPr>
      <p:sp>
        <p:nvSpPr>
          <p:cNvPr id="1045" name="Google Shape;1045;p41"/>
          <p:cNvSpPr/>
          <p:nvPr/>
        </p:nvSpPr>
        <p:spPr>
          <a:xfrm>
            <a:off x="3076" y="0"/>
            <a:ext cx="8713130" cy="6858000"/>
          </a:xfrm>
          <a:prstGeom prst="rect">
            <a:avLst/>
          </a:prstGeom>
          <a:gradFill>
            <a:gsLst>
              <a:gs pos="0">
                <a:srgbClr val="D2D9C8">
                  <a:alpha val="21960"/>
                </a:srgbClr>
              </a:gs>
              <a:gs pos="29000">
                <a:srgbClr val="D2D9C8">
                  <a:alpha val="21960"/>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46" name="Google Shape;1046;p41"/>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5. Tools to manage and minimize unexpected alerts</a:t>
            </a:r>
            <a:endParaRPr b="0" i="0" sz="1400" u="none" cap="none" strike="noStrike">
              <a:solidFill>
                <a:srgbClr val="000000"/>
              </a:solidFill>
              <a:latin typeface="Arial"/>
              <a:ea typeface="Arial"/>
              <a:cs typeface="Arial"/>
              <a:sym typeface="Arial"/>
            </a:endParaRPr>
          </a:p>
        </p:txBody>
      </p:sp>
      <p:sp>
        <p:nvSpPr>
          <p:cNvPr id="1047" name="Google Shape;1047;p41"/>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The Snooze Feature </a:t>
            </a:r>
            <a:endParaRPr b="1" i="0" sz="2700" u="none" cap="none" strike="noStrike">
              <a:solidFill>
                <a:schemeClr val="accent1"/>
              </a:solidFill>
              <a:latin typeface="Calibri"/>
              <a:ea typeface="Calibri"/>
              <a:cs typeface="Calibri"/>
              <a:sym typeface="Calibri"/>
            </a:endParaRPr>
          </a:p>
        </p:txBody>
      </p:sp>
      <p:sp>
        <p:nvSpPr>
          <p:cNvPr id="1048" name="Google Shape;1048;p41"/>
          <p:cNvSpPr txBox="1"/>
          <p:nvPr/>
        </p:nvSpPr>
        <p:spPr>
          <a:xfrm>
            <a:off x="839416" y="1957353"/>
            <a:ext cx="7416824"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8656D"/>
              </a:buClr>
              <a:buSzPts val="2000"/>
              <a:buFont typeface="Calibri"/>
              <a:buNone/>
            </a:pPr>
            <a:r>
              <a:rPr b="0" i="0" lang="en-GB" sz="2000" u="none" cap="none" strike="noStrike">
                <a:solidFill>
                  <a:srgbClr val="38656D"/>
                </a:solidFill>
                <a:latin typeface="Calibri"/>
                <a:ea typeface="Calibri"/>
                <a:cs typeface="Calibri"/>
                <a:sym typeface="Calibri"/>
              </a:rPr>
              <a:t>When you press the ‘Presence Button’ </a:t>
            </a:r>
            <a:br>
              <a:rPr b="0" i="0" lang="en-GB" sz="2000" u="none" cap="none" strike="noStrike">
                <a:solidFill>
                  <a:srgbClr val="38656D"/>
                </a:solidFill>
                <a:latin typeface="Calibri"/>
                <a:ea typeface="Calibri"/>
                <a:cs typeface="Calibri"/>
                <a:sym typeface="Calibri"/>
              </a:rPr>
            </a:br>
            <a:r>
              <a:rPr b="0" i="0" lang="en-GB" sz="2000" u="none" cap="none" strike="noStrike">
                <a:solidFill>
                  <a:srgbClr val="38656D"/>
                </a:solidFill>
                <a:latin typeface="Calibri"/>
                <a:ea typeface="Calibri"/>
                <a:cs typeface="Calibri"/>
                <a:sym typeface="Calibri"/>
              </a:rPr>
              <a:t>upon entering the room, </a:t>
            </a:r>
            <a:br>
              <a:rPr b="0" i="0" lang="en-GB" sz="2000" u="none" cap="none" strike="noStrike">
                <a:solidFill>
                  <a:srgbClr val="38656D"/>
                </a:solidFill>
                <a:latin typeface="Calibri"/>
                <a:ea typeface="Calibri"/>
                <a:cs typeface="Calibri"/>
                <a:sym typeface="Calibri"/>
              </a:rPr>
            </a:br>
            <a:r>
              <a:rPr b="0" i="0" lang="en-GB" sz="2000" u="none" cap="none" strike="noStrike">
                <a:solidFill>
                  <a:srgbClr val="38656D"/>
                </a:solidFill>
                <a:latin typeface="Calibri"/>
                <a:ea typeface="Calibri"/>
                <a:cs typeface="Calibri"/>
                <a:sym typeface="Calibri"/>
              </a:rPr>
              <a:t>you activate the ‘Snooze feature’.</a:t>
            </a:r>
            <a:endParaRPr b="1" i="0" sz="2000" u="none" cap="none" strike="noStrike">
              <a:solidFill>
                <a:schemeClr val="accent2"/>
              </a:solidFill>
              <a:latin typeface="Calibri"/>
              <a:ea typeface="Calibri"/>
              <a:cs typeface="Calibri"/>
              <a:sym typeface="Calibri"/>
            </a:endParaRPr>
          </a:p>
        </p:txBody>
      </p:sp>
      <p:sp>
        <p:nvSpPr>
          <p:cNvPr id="1049" name="Google Shape;1049;p41"/>
          <p:cNvSpPr txBox="1"/>
          <p:nvPr/>
        </p:nvSpPr>
        <p:spPr>
          <a:xfrm>
            <a:off x="719999" y="1232304"/>
            <a:ext cx="8203578"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7F7F7F"/>
              </a:buClr>
              <a:buSzPts val="1200"/>
              <a:buFont typeface="Calibri"/>
              <a:buNone/>
            </a:pPr>
            <a:r>
              <a:rPr b="0" i="0" lang="en-GB" sz="1200" u="none" cap="none" strike="noStrike">
                <a:solidFill>
                  <a:srgbClr val="7F7F7F"/>
                </a:solidFill>
                <a:latin typeface="Calibri"/>
                <a:ea typeface="Calibri"/>
                <a:cs typeface="Calibri"/>
                <a:sym typeface="Calibri"/>
              </a:rPr>
              <a:t>Optical sensors | </a:t>
            </a:r>
            <a:r>
              <a:rPr b="1" i="0" lang="en-GB" sz="1200" u="none" cap="none" strike="noStrike">
                <a:solidFill>
                  <a:srgbClr val="106E71"/>
                </a:solidFill>
                <a:latin typeface="Calibri"/>
                <a:ea typeface="Calibri"/>
                <a:cs typeface="Calibri"/>
                <a:sym typeface="Calibri"/>
              </a:rPr>
              <a:t>Snooze-feature </a:t>
            </a:r>
            <a:r>
              <a:rPr b="0" i="0" lang="en-GB" sz="1200" u="none" cap="none" strike="noStrike">
                <a:solidFill>
                  <a:srgbClr val="7F7F7F"/>
                </a:solidFill>
                <a:latin typeface="Calibri"/>
                <a:ea typeface="Calibri"/>
                <a:cs typeface="Calibri"/>
                <a:sym typeface="Calibri"/>
              </a:rPr>
              <a:t>| CheckMate</a:t>
            </a:r>
            <a:endParaRPr b="0" i="0" sz="1400" u="none" cap="none" strike="noStrike">
              <a:solidFill>
                <a:srgbClr val="000000"/>
              </a:solidFill>
              <a:latin typeface="Arial"/>
              <a:ea typeface="Arial"/>
              <a:cs typeface="Arial"/>
              <a:sym typeface="Arial"/>
            </a:endParaRPr>
          </a:p>
        </p:txBody>
      </p:sp>
      <p:sp>
        <p:nvSpPr>
          <p:cNvPr id="1050" name="Google Shape;1050;p41"/>
          <p:cNvSpPr/>
          <p:nvPr/>
        </p:nvSpPr>
        <p:spPr>
          <a:xfrm>
            <a:off x="1703512" y="3844031"/>
            <a:ext cx="5832648" cy="1781665"/>
          </a:xfrm>
          <a:prstGeom prst="roundRect">
            <a:avLst>
              <a:gd fmla="val 8500" name="adj"/>
            </a:avLst>
          </a:prstGeom>
          <a:solidFill>
            <a:schemeClr val="lt1">
              <a:alpha val="7294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Calibri"/>
              <a:ea typeface="Calibri"/>
              <a:cs typeface="Calibri"/>
              <a:sym typeface="Calibri"/>
            </a:endParaRPr>
          </a:p>
        </p:txBody>
      </p:sp>
      <p:sp>
        <p:nvSpPr>
          <p:cNvPr id="1051" name="Google Shape;1051;p41"/>
          <p:cNvSpPr txBox="1"/>
          <p:nvPr/>
        </p:nvSpPr>
        <p:spPr>
          <a:xfrm>
            <a:off x="1991544" y="4476357"/>
            <a:ext cx="5400600"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This informs Nobi that an additional person is in the space, which means the lamp will not detect falls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for the next 15 minutes.</a:t>
            </a:r>
            <a:endParaRPr b="0" i="0" sz="1400" u="none" cap="none" strike="noStrike">
              <a:solidFill>
                <a:srgbClr val="000000"/>
              </a:solidFill>
              <a:latin typeface="Arial"/>
              <a:ea typeface="Arial"/>
              <a:cs typeface="Arial"/>
              <a:sym typeface="Arial"/>
            </a:endParaRPr>
          </a:p>
        </p:txBody>
      </p:sp>
      <p:sp>
        <p:nvSpPr>
          <p:cNvPr id="1052" name="Google Shape;1052;p41"/>
          <p:cNvSpPr/>
          <p:nvPr/>
        </p:nvSpPr>
        <p:spPr>
          <a:xfrm>
            <a:off x="8704042" y="0"/>
            <a:ext cx="3484882"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053" name="Google Shape;1053;p41"/>
          <p:cNvPicPr preferRelativeResize="0"/>
          <p:nvPr/>
        </p:nvPicPr>
        <p:blipFill rotWithShape="1">
          <a:blip r:embed="rId3">
            <a:alphaModFix/>
          </a:blip>
          <a:srcRect b="0" l="0" r="25850" t="0"/>
          <a:stretch/>
        </p:blipFill>
        <p:spPr>
          <a:xfrm>
            <a:off x="10123985" y="724578"/>
            <a:ext cx="2068015" cy="1368612"/>
          </a:xfrm>
          <a:prstGeom prst="rect">
            <a:avLst/>
          </a:prstGeom>
          <a:noFill/>
          <a:ln>
            <a:noFill/>
          </a:ln>
        </p:spPr>
      </p:pic>
      <p:sp>
        <p:nvSpPr>
          <p:cNvPr id="1054" name="Google Shape;1054;p41"/>
          <p:cNvSpPr/>
          <p:nvPr/>
        </p:nvSpPr>
        <p:spPr>
          <a:xfrm>
            <a:off x="8716206" y="4437112"/>
            <a:ext cx="3455436" cy="1065256"/>
          </a:xfrm>
          <a:custGeom>
            <a:rect b="b" l="l" r="r" t="t"/>
            <a:pathLst>
              <a:path extrusionOk="0" h="2245776" w="12702219">
                <a:moveTo>
                  <a:pt x="0" y="1689613"/>
                </a:moveTo>
                <a:cubicBezTo>
                  <a:pt x="11451626" y="-2848780"/>
                  <a:pt x="8393449" y="3334119"/>
                  <a:pt x="12702219" y="2072074"/>
                </a:cubicBezTo>
              </a:path>
            </a:pathLst>
          </a:custGeom>
          <a:noFill/>
          <a:ln cap="flat" cmpd="sng" w="952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055" name="Google Shape;1055;p41"/>
          <p:cNvPicPr preferRelativeResize="0"/>
          <p:nvPr/>
        </p:nvPicPr>
        <p:blipFill rotWithShape="1">
          <a:blip r:embed="rId4">
            <a:alphaModFix/>
          </a:blip>
          <a:srcRect b="0" l="0" r="0" t="0"/>
          <a:stretch/>
        </p:blipFill>
        <p:spPr>
          <a:xfrm>
            <a:off x="7444409" y="836712"/>
            <a:ext cx="664757" cy="664757"/>
          </a:xfrm>
          <a:prstGeom prst="rect">
            <a:avLst/>
          </a:prstGeom>
          <a:noFill/>
          <a:ln>
            <a:noFill/>
          </a:ln>
        </p:spPr>
      </p:pic>
      <p:pic>
        <p:nvPicPr>
          <p:cNvPr id="1056" name="Google Shape;1056;p41"/>
          <p:cNvPicPr preferRelativeResize="0"/>
          <p:nvPr/>
        </p:nvPicPr>
        <p:blipFill rotWithShape="1">
          <a:blip r:embed="rId5">
            <a:alphaModFix/>
          </a:blip>
          <a:srcRect b="0" l="0" r="0" t="0"/>
          <a:stretch/>
        </p:blipFill>
        <p:spPr>
          <a:xfrm>
            <a:off x="9849080" y="3912892"/>
            <a:ext cx="1648428" cy="1703837"/>
          </a:xfrm>
          <a:prstGeom prst="rect">
            <a:avLst/>
          </a:prstGeom>
          <a:noFill/>
          <a:ln>
            <a:noFill/>
          </a:ln>
        </p:spPr>
      </p:pic>
      <p:pic>
        <p:nvPicPr>
          <p:cNvPr id="1057" name="Google Shape;1057;p41"/>
          <p:cNvPicPr preferRelativeResize="0"/>
          <p:nvPr/>
        </p:nvPicPr>
        <p:blipFill rotWithShape="1">
          <a:blip r:embed="rId6">
            <a:alphaModFix amt="26000"/>
          </a:blip>
          <a:srcRect b="0" l="0" r="0" t="0"/>
          <a:stretch/>
        </p:blipFill>
        <p:spPr>
          <a:xfrm>
            <a:off x="11185234" y="5236656"/>
            <a:ext cx="998572" cy="1621344"/>
          </a:xfrm>
          <a:prstGeom prst="rect">
            <a:avLst/>
          </a:prstGeom>
          <a:noFill/>
          <a:ln>
            <a:noFill/>
          </a:ln>
        </p:spPr>
      </p:pic>
      <p:pic>
        <p:nvPicPr>
          <p:cNvPr id="1058" name="Google Shape;1058;p41"/>
          <p:cNvPicPr preferRelativeResize="0"/>
          <p:nvPr/>
        </p:nvPicPr>
        <p:blipFill rotWithShape="1">
          <a:blip r:embed="rId7">
            <a:alphaModFix/>
          </a:blip>
          <a:srcRect b="0" l="0" r="0" t="0"/>
          <a:stretch/>
        </p:blipFill>
        <p:spPr>
          <a:xfrm>
            <a:off x="11085951" y="5094451"/>
            <a:ext cx="1106049" cy="1763549"/>
          </a:xfrm>
          <a:prstGeom prst="rect">
            <a:avLst/>
          </a:prstGeom>
          <a:noFill/>
          <a:ln>
            <a:noFill/>
          </a:ln>
        </p:spPr>
      </p:pic>
      <p:sp>
        <p:nvSpPr>
          <p:cNvPr id="1059" name="Google Shape;1059;p41"/>
          <p:cNvSpPr/>
          <p:nvPr/>
        </p:nvSpPr>
        <p:spPr>
          <a:xfrm>
            <a:off x="3571488" y="3429000"/>
            <a:ext cx="1952700" cy="904800"/>
          </a:xfrm>
          <a:prstGeom prst="roundRect">
            <a:avLst>
              <a:gd fmla="val 16667" name="adj"/>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60" name="Google Shape;1060;p41"/>
          <p:cNvSpPr txBox="1"/>
          <p:nvPr/>
        </p:nvSpPr>
        <p:spPr>
          <a:xfrm>
            <a:off x="3885311" y="3546758"/>
            <a:ext cx="13251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200"/>
              <a:buFont typeface="Calibri"/>
              <a:buNone/>
            </a:pPr>
            <a:r>
              <a:rPr b="1" i="0" lang="en-GB" sz="3100" u="none" cap="none" strike="noStrike">
                <a:solidFill>
                  <a:schemeClr val="lt1"/>
                </a:solidFill>
                <a:latin typeface="Calibri"/>
                <a:ea typeface="Calibri"/>
                <a:cs typeface="Calibri"/>
                <a:sym typeface="Calibri"/>
              </a:rPr>
              <a:t>15 min</a:t>
            </a:r>
            <a:endParaRPr b="1" i="0" sz="3100" u="none" cap="none" strike="noStrike">
              <a:solidFill>
                <a:schemeClr val="lt1"/>
              </a:solidFill>
              <a:latin typeface="Calibri"/>
              <a:ea typeface="Calibri"/>
              <a:cs typeface="Calibri"/>
              <a:sym typeface="Calibri"/>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4" name="Shape 1064"/>
        <p:cNvGrpSpPr/>
        <p:nvPr/>
      </p:nvGrpSpPr>
      <p:grpSpPr>
        <a:xfrm>
          <a:off x="0" y="0"/>
          <a:ext cx="0" cy="0"/>
          <a:chOff x="0" y="0"/>
          <a:chExt cx="0" cy="0"/>
        </a:xfrm>
      </p:grpSpPr>
      <p:sp>
        <p:nvSpPr>
          <p:cNvPr id="1065" name="Google Shape;1065;p42"/>
          <p:cNvSpPr/>
          <p:nvPr/>
        </p:nvSpPr>
        <p:spPr>
          <a:xfrm>
            <a:off x="3076" y="0"/>
            <a:ext cx="8697890" cy="6858000"/>
          </a:xfrm>
          <a:prstGeom prst="rect">
            <a:avLst/>
          </a:prstGeom>
          <a:solidFill>
            <a:schemeClr val="lt2">
              <a:alpha val="2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66" name="Google Shape;1066;p42"/>
          <p:cNvSpPr/>
          <p:nvPr/>
        </p:nvSpPr>
        <p:spPr>
          <a:xfrm>
            <a:off x="899571" y="2419165"/>
            <a:ext cx="6839700" cy="3240300"/>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67" name="Google Shape;1067;p42"/>
          <p:cNvSpPr txBox="1"/>
          <p:nvPr/>
        </p:nvSpPr>
        <p:spPr>
          <a:xfrm>
            <a:off x="899571" y="3187270"/>
            <a:ext cx="68397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rPr b="1" i="0" lang="en-GB" sz="1800" u="none" cap="none" strike="noStrike">
                <a:solidFill>
                  <a:schemeClr val="accent1"/>
                </a:solidFill>
                <a:latin typeface="Calibri"/>
                <a:ea typeface="Calibri"/>
                <a:cs typeface="Calibri"/>
                <a:sym typeface="Calibri"/>
              </a:rPr>
              <a:t>Use the Presence Button to close an escalation </a:t>
            </a:r>
            <a:endParaRPr b="0" i="0" sz="1800" u="none" cap="none" strike="noStrike">
              <a:solidFill>
                <a:schemeClr val="accent2"/>
              </a:solidFill>
              <a:latin typeface="Calibri"/>
              <a:ea typeface="Calibri"/>
              <a:cs typeface="Calibri"/>
              <a:sym typeface="Calibri"/>
            </a:endParaRPr>
          </a:p>
        </p:txBody>
      </p:sp>
      <p:sp>
        <p:nvSpPr>
          <p:cNvPr id="1068" name="Google Shape;1068;p42"/>
          <p:cNvSpPr txBox="1"/>
          <p:nvPr/>
        </p:nvSpPr>
        <p:spPr>
          <a:xfrm>
            <a:off x="899571" y="3690601"/>
            <a:ext cx="6839700" cy="15201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Did you know that the Presence Button can also be used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to </a:t>
            </a:r>
            <a:r>
              <a:rPr b="1" i="0" lang="en-GB" sz="1600" u="none" cap="none" strike="noStrike">
                <a:solidFill>
                  <a:schemeClr val="accent1"/>
                </a:solidFill>
                <a:latin typeface="Calibri"/>
                <a:ea typeface="Calibri"/>
                <a:cs typeface="Calibri"/>
                <a:sym typeface="Calibri"/>
              </a:rPr>
              <a:t>close an escalation </a:t>
            </a:r>
            <a:r>
              <a:rPr b="0" i="0" lang="en-GB" sz="1600" u="none" cap="none" strike="noStrike">
                <a:solidFill>
                  <a:schemeClr val="accent1"/>
                </a:solidFill>
                <a:latin typeface="Calibri"/>
                <a:ea typeface="Calibri"/>
                <a:cs typeface="Calibri"/>
                <a:sym typeface="Calibri"/>
              </a:rPr>
              <a:t>when you enter the room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to assist a resident after a fall?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600"/>
              <a:buFont typeface="Calibri"/>
              <a:buNone/>
            </a:pPr>
            <a:r>
              <a:t/>
            </a:r>
            <a:endParaRPr b="0" i="0" sz="1600" u="none" cap="none" strike="noStrike">
              <a:solidFill>
                <a:schemeClr val="accent1"/>
              </a:solidFill>
              <a:latin typeface="Calibri"/>
              <a:ea typeface="Calibri"/>
              <a:cs typeface="Calibri"/>
              <a:sym typeface="Calibri"/>
            </a:endParaRPr>
          </a:p>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This way, you signal that help is being provided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and prevent unnecessary alerts to colleagues.</a:t>
            </a:r>
            <a:endParaRPr b="0" i="0" sz="1600" u="none" cap="none" strike="noStrike">
              <a:solidFill>
                <a:schemeClr val="accent2"/>
              </a:solidFill>
              <a:latin typeface="Calibri"/>
              <a:ea typeface="Calibri"/>
              <a:cs typeface="Calibri"/>
              <a:sym typeface="Calibri"/>
            </a:endParaRPr>
          </a:p>
        </p:txBody>
      </p:sp>
      <p:grpSp>
        <p:nvGrpSpPr>
          <p:cNvPr id="1069" name="Google Shape;1069;p42"/>
          <p:cNvGrpSpPr/>
          <p:nvPr/>
        </p:nvGrpSpPr>
        <p:grpSpPr>
          <a:xfrm>
            <a:off x="3997717" y="2094841"/>
            <a:ext cx="643514" cy="643514"/>
            <a:chOff x="804843" y="990549"/>
            <a:chExt cx="535325" cy="535325"/>
          </a:xfrm>
        </p:grpSpPr>
        <p:sp>
          <p:nvSpPr>
            <p:cNvPr id="1070" name="Google Shape;1070;p42"/>
            <p:cNvSpPr/>
            <p:nvPr/>
          </p:nvSpPr>
          <p:spPr>
            <a:xfrm>
              <a:off x="804843" y="990549"/>
              <a:ext cx="535325" cy="535325"/>
            </a:xfrm>
            <a:prstGeom prst="ellipse">
              <a:avLst/>
            </a:prstGeom>
            <a:solidFill>
              <a:schemeClr val="lt1">
                <a:alpha val="75686"/>
              </a:schemeClr>
            </a:solidFill>
            <a:ln cap="flat" cmpd="sng" w="254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071" name="Google Shape;1071;p42"/>
            <p:cNvPicPr preferRelativeResize="0"/>
            <p:nvPr/>
          </p:nvPicPr>
          <p:blipFill rotWithShape="1">
            <a:blip r:embed="rId3">
              <a:alphaModFix/>
            </a:blip>
            <a:srcRect b="0" l="0" r="0" t="0"/>
            <a:stretch/>
          </p:blipFill>
          <p:spPr>
            <a:xfrm>
              <a:off x="875002" y="1058289"/>
              <a:ext cx="395006" cy="395006"/>
            </a:xfrm>
            <a:prstGeom prst="rect">
              <a:avLst/>
            </a:prstGeom>
            <a:noFill/>
            <a:ln>
              <a:noFill/>
            </a:ln>
          </p:spPr>
        </p:pic>
      </p:grpSp>
      <p:sp>
        <p:nvSpPr>
          <p:cNvPr id="1072" name="Google Shape;1072;p42"/>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5. Tools to manage and minimize unexpected alerts</a:t>
            </a:r>
            <a:endParaRPr b="0" i="0" sz="1400" u="none" cap="none" strike="noStrike">
              <a:solidFill>
                <a:srgbClr val="000000"/>
              </a:solidFill>
              <a:latin typeface="Arial"/>
              <a:ea typeface="Arial"/>
              <a:cs typeface="Arial"/>
              <a:sym typeface="Arial"/>
            </a:endParaRPr>
          </a:p>
        </p:txBody>
      </p:sp>
      <p:sp>
        <p:nvSpPr>
          <p:cNvPr id="1073" name="Google Shape;1073;p42"/>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The Snooze Feature </a:t>
            </a:r>
            <a:endParaRPr b="1" i="0" sz="2700" u="none" cap="none" strike="noStrike">
              <a:solidFill>
                <a:schemeClr val="accent1"/>
              </a:solidFill>
              <a:latin typeface="Calibri"/>
              <a:ea typeface="Calibri"/>
              <a:cs typeface="Calibri"/>
              <a:sym typeface="Calibri"/>
            </a:endParaRPr>
          </a:p>
        </p:txBody>
      </p:sp>
      <p:sp>
        <p:nvSpPr>
          <p:cNvPr id="1074" name="Google Shape;1074;p42"/>
          <p:cNvSpPr txBox="1"/>
          <p:nvPr/>
        </p:nvSpPr>
        <p:spPr>
          <a:xfrm>
            <a:off x="719999" y="1232304"/>
            <a:ext cx="8203578"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7F7F7F"/>
              </a:buClr>
              <a:buSzPts val="1200"/>
              <a:buFont typeface="Calibri"/>
              <a:buNone/>
            </a:pPr>
            <a:r>
              <a:rPr b="0" i="0" lang="en-GB" sz="1200" u="none" cap="none" strike="noStrike">
                <a:solidFill>
                  <a:srgbClr val="7F7F7F"/>
                </a:solidFill>
                <a:latin typeface="Calibri"/>
                <a:ea typeface="Calibri"/>
                <a:cs typeface="Calibri"/>
                <a:sym typeface="Calibri"/>
              </a:rPr>
              <a:t>Optical sensors | </a:t>
            </a:r>
            <a:r>
              <a:rPr b="1" i="0" lang="en-GB" sz="1200" u="none" cap="none" strike="noStrike">
                <a:solidFill>
                  <a:srgbClr val="106E71"/>
                </a:solidFill>
                <a:latin typeface="Calibri"/>
                <a:ea typeface="Calibri"/>
                <a:cs typeface="Calibri"/>
                <a:sym typeface="Calibri"/>
              </a:rPr>
              <a:t>Snooze-feature </a:t>
            </a:r>
            <a:r>
              <a:rPr b="0" i="0" lang="en-GB" sz="1200" u="none" cap="none" strike="noStrike">
                <a:solidFill>
                  <a:srgbClr val="7F7F7F"/>
                </a:solidFill>
                <a:latin typeface="Calibri"/>
                <a:ea typeface="Calibri"/>
                <a:cs typeface="Calibri"/>
                <a:sym typeface="Calibri"/>
              </a:rPr>
              <a:t>| CheckMate </a:t>
            </a:r>
            <a:endParaRPr b="0" i="0" sz="1400" u="none" cap="none" strike="noStrike">
              <a:solidFill>
                <a:srgbClr val="000000"/>
              </a:solidFill>
              <a:latin typeface="Arial"/>
              <a:ea typeface="Arial"/>
              <a:cs typeface="Arial"/>
              <a:sym typeface="Arial"/>
            </a:endParaRPr>
          </a:p>
        </p:txBody>
      </p:sp>
      <p:sp>
        <p:nvSpPr>
          <p:cNvPr id="1075" name="Google Shape;1075;p42"/>
          <p:cNvSpPr/>
          <p:nvPr/>
        </p:nvSpPr>
        <p:spPr>
          <a:xfrm>
            <a:off x="8704042" y="0"/>
            <a:ext cx="3484882"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076" name="Google Shape;1076;p42"/>
          <p:cNvPicPr preferRelativeResize="0"/>
          <p:nvPr/>
        </p:nvPicPr>
        <p:blipFill rotWithShape="1">
          <a:blip r:embed="rId4">
            <a:alphaModFix/>
          </a:blip>
          <a:srcRect b="0" l="0" r="25850" t="0"/>
          <a:stretch/>
        </p:blipFill>
        <p:spPr>
          <a:xfrm>
            <a:off x="10123985" y="724578"/>
            <a:ext cx="2068015" cy="1368612"/>
          </a:xfrm>
          <a:prstGeom prst="rect">
            <a:avLst/>
          </a:prstGeom>
          <a:noFill/>
          <a:ln>
            <a:noFill/>
          </a:ln>
        </p:spPr>
      </p:pic>
      <p:sp>
        <p:nvSpPr>
          <p:cNvPr id="1077" name="Google Shape;1077;p42"/>
          <p:cNvSpPr/>
          <p:nvPr/>
        </p:nvSpPr>
        <p:spPr>
          <a:xfrm>
            <a:off x="8716206" y="4437112"/>
            <a:ext cx="3455436" cy="1065256"/>
          </a:xfrm>
          <a:custGeom>
            <a:rect b="b" l="l" r="r" t="t"/>
            <a:pathLst>
              <a:path extrusionOk="0" h="2245776" w="12702219">
                <a:moveTo>
                  <a:pt x="0" y="1689613"/>
                </a:moveTo>
                <a:cubicBezTo>
                  <a:pt x="11451626" y="-2848780"/>
                  <a:pt x="8393449" y="3334119"/>
                  <a:pt x="12702219" y="2072074"/>
                </a:cubicBezTo>
              </a:path>
            </a:pathLst>
          </a:custGeom>
          <a:noFill/>
          <a:ln cap="flat" cmpd="sng" w="952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078" name="Google Shape;1078;p42"/>
          <p:cNvPicPr preferRelativeResize="0"/>
          <p:nvPr/>
        </p:nvPicPr>
        <p:blipFill rotWithShape="1">
          <a:blip r:embed="rId5">
            <a:alphaModFix/>
          </a:blip>
          <a:srcRect b="0" l="0" r="0" t="0"/>
          <a:stretch/>
        </p:blipFill>
        <p:spPr>
          <a:xfrm>
            <a:off x="9849080" y="3912892"/>
            <a:ext cx="1648428" cy="1703837"/>
          </a:xfrm>
          <a:prstGeom prst="rect">
            <a:avLst/>
          </a:prstGeom>
          <a:noFill/>
          <a:ln>
            <a:noFill/>
          </a:ln>
        </p:spPr>
      </p:pic>
      <p:pic>
        <p:nvPicPr>
          <p:cNvPr id="1079" name="Google Shape;1079;p42"/>
          <p:cNvPicPr preferRelativeResize="0"/>
          <p:nvPr/>
        </p:nvPicPr>
        <p:blipFill rotWithShape="1">
          <a:blip r:embed="rId6">
            <a:alphaModFix amt="26000"/>
          </a:blip>
          <a:srcRect b="0" l="0" r="0" t="0"/>
          <a:stretch/>
        </p:blipFill>
        <p:spPr>
          <a:xfrm>
            <a:off x="11185234" y="5236656"/>
            <a:ext cx="998572" cy="1621344"/>
          </a:xfrm>
          <a:prstGeom prst="rect">
            <a:avLst/>
          </a:prstGeom>
          <a:noFill/>
          <a:ln>
            <a:noFill/>
          </a:ln>
        </p:spPr>
      </p:pic>
      <p:pic>
        <p:nvPicPr>
          <p:cNvPr id="1080" name="Google Shape;1080;p42"/>
          <p:cNvPicPr preferRelativeResize="0"/>
          <p:nvPr/>
        </p:nvPicPr>
        <p:blipFill rotWithShape="1">
          <a:blip r:embed="rId7">
            <a:alphaModFix/>
          </a:blip>
          <a:srcRect b="0" l="0" r="0" t="0"/>
          <a:stretch/>
        </p:blipFill>
        <p:spPr>
          <a:xfrm>
            <a:off x="11085951" y="5094451"/>
            <a:ext cx="1106049" cy="1763549"/>
          </a:xfrm>
          <a:prstGeom prst="rect">
            <a:avLst/>
          </a:prstGeom>
          <a:noFill/>
          <a:ln>
            <a:noFill/>
          </a:ln>
        </p:spPr>
      </p:pic>
      <p:pic>
        <p:nvPicPr>
          <p:cNvPr id="1081" name="Google Shape;1081;p42"/>
          <p:cNvPicPr preferRelativeResize="0"/>
          <p:nvPr/>
        </p:nvPicPr>
        <p:blipFill rotWithShape="1">
          <a:blip r:embed="rId8">
            <a:alphaModFix/>
          </a:blip>
          <a:srcRect b="0" l="0" r="0" t="0"/>
          <a:stretch/>
        </p:blipFill>
        <p:spPr>
          <a:xfrm>
            <a:off x="7444409" y="836712"/>
            <a:ext cx="664757" cy="664757"/>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5" name="Shape 1085"/>
        <p:cNvGrpSpPr/>
        <p:nvPr/>
      </p:nvGrpSpPr>
      <p:grpSpPr>
        <a:xfrm>
          <a:off x="0" y="0"/>
          <a:ext cx="0" cy="0"/>
          <a:chOff x="0" y="0"/>
          <a:chExt cx="0" cy="0"/>
        </a:xfrm>
      </p:grpSpPr>
      <p:sp>
        <p:nvSpPr>
          <p:cNvPr id="1086" name="Google Shape;1086;p40"/>
          <p:cNvSpPr/>
          <p:nvPr/>
        </p:nvSpPr>
        <p:spPr>
          <a:xfrm>
            <a:off x="3076" y="0"/>
            <a:ext cx="8713130" cy="6858000"/>
          </a:xfrm>
          <a:prstGeom prst="rect">
            <a:avLst/>
          </a:prstGeom>
          <a:gradFill>
            <a:gsLst>
              <a:gs pos="0">
                <a:srgbClr val="D2D9C8">
                  <a:alpha val="21960"/>
                </a:srgbClr>
              </a:gs>
              <a:gs pos="29000">
                <a:srgbClr val="D2D9C8">
                  <a:alpha val="21960"/>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87" name="Google Shape;1087;p40"/>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5. Tools to manage and minimize unexpected alerts</a:t>
            </a:r>
            <a:endParaRPr b="0" i="0" sz="1400" u="none" cap="none" strike="noStrike">
              <a:solidFill>
                <a:srgbClr val="000000"/>
              </a:solidFill>
              <a:latin typeface="Arial"/>
              <a:ea typeface="Arial"/>
              <a:cs typeface="Arial"/>
              <a:sym typeface="Arial"/>
            </a:endParaRPr>
          </a:p>
        </p:txBody>
      </p:sp>
      <p:sp>
        <p:nvSpPr>
          <p:cNvPr id="1088" name="Google Shape;1088;p40"/>
          <p:cNvSpPr/>
          <p:nvPr/>
        </p:nvSpPr>
        <p:spPr>
          <a:xfrm>
            <a:off x="1703512" y="3844031"/>
            <a:ext cx="5832648" cy="1781665"/>
          </a:xfrm>
          <a:prstGeom prst="roundRect">
            <a:avLst>
              <a:gd fmla="val 8500" name="adj"/>
            </a:avLst>
          </a:prstGeom>
          <a:solidFill>
            <a:schemeClr val="lt1">
              <a:alpha val="7294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Calibri"/>
              <a:ea typeface="Calibri"/>
              <a:cs typeface="Calibri"/>
              <a:sym typeface="Calibri"/>
            </a:endParaRPr>
          </a:p>
        </p:txBody>
      </p:sp>
      <p:sp>
        <p:nvSpPr>
          <p:cNvPr id="1089" name="Google Shape;1089;p40"/>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CheckMate</a:t>
            </a:r>
            <a:endParaRPr b="1" i="0" sz="2700" u="none" cap="none" strike="noStrike">
              <a:solidFill>
                <a:schemeClr val="accent1"/>
              </a:solidFill>
              <a:latin typeface="Calibri"/>
              <a:ea typeface="Calibri"/>
              <a:cs typeface="Calibri"/>
              <a:sym typeface="Calibri"/>
            </a:endParaRPr>
          </a:p>
        </p:txBody>
      </p:sp>
      <p:sp>
        <p:nvSpPr>
          <p:cNvPr id="1090" name="Google Shape;1090;p40"/>
          <p:cNvSpPr txBox="1"/>
          <p:nvPr/>
        </p:nvSpPr>
        <p:spPr>
          <a:xfrm>
            <a:off x="839416" y="1957353"/>
            <a:ext cx="7416824"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8656D"/>
              </a:buClr>
              <a:buSzPts val="2000"/>
              <a:buFont typeface="Calibri"/>
              <a:buNone/>
            </a:pPr>
            <a:r>
              <a:rPr b="0" i="0" lang="en-GB" sz="2000" u="none" cap="none" strike="noStrike">
                <a:solidFill>
                  <a:srgbClr val="38656D"/>
                </a:solidFill>
                <a:latin typeface="Calibri"/>
                <a:ea typeface="Calibri"/>
                <a:cs typeface="Calibri"/>
                <a:sym typeface="Calibri"/>
              </a:rPr>
              <a:t>CheckMate allows you to exclusively receive validated fall alerts, ensuring each alert corresponds to a genuine fall detected </a:t>
            </a:r>
            <a:br>
              <a:rPr b="0" i="0" lang="en-GB" sz="2000" u="none" cap="none" strike="noStrike">
                <a:solidFill>
                  <a:srgbClr val="38656D"/>
                </a:solidFill>
                <a:latin typeface="Calibri"/>
                <a:ea typeface="Calibri"/>
                <a:cs typeface="Calibri"/>
                <a:sym typeface="Calibri"/>
              </a:rPr>
            </a:br>
            <a:r>
              <a:rPr b="0" i="0" lang="en-GB" sz="2000" u="none" cap="none" strike="noStrike">
                <a:solidFill>
                  <a:srgbClr val="38656D"/>
                </a:solidFill>
                <a:latin typeface="Calibri"/>
                <a:ea typeface="Calibri"/>
                <a:cs typeface="Calibri"/>
                <a:sym typeface="Calibri"/>
              </a:rPr>
              <a:t>by Nobi experts using privacy-protected blurred images. </a:t>
            </a:r>
            <a:endParaRPr b="1" i="0" sz="2000" u="none" cap="none" strike="noStrike">
              <a:solidFill>
                <a:schemeClr val="accent2"/>
              </a:solidFill>
              <a:latin typeface="Calibri"/>
              <a:ea typeface="Calibri"/>
              <a:cs typeface="Calibri"/>
              <a:sym typeface="Calibri"/>
            </a:endParaRPr>
          </a:p>
        </p:txBody>
      </p:sp>
      <p:sp>
        <p:nvSpPr>
          <p:cNvPr id="1091" name="Google Shape;1091;p40"/>
          <p:cNvSpPr txBox="1"/>
          <p:nvPr/>
        </p:nvSpPr>
        <p:spPr>
          <a:xfrm>
            <a:off x="719999" y="1232304"/>
            <a:ext cx="8203578"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7F7F7F"/>
              </a:buClr>
              <a:buSzPts val="1200"/>
              <a:buFont typeface="Calibri"/>
              <a:buNone/>
            </a:pPr>
            <a:r>
              <a:rPr b="0" i="0" lang="en-GB" sz="1200" u="none" cap="none" strike="noStrike">
                <a:solidFill>
                  <a:srgbClr val="7F7F7F"/>
                </a:solidFill>
                <a:latin typeface="Calibri"/>
                <a:ea typeface="Calibri"/>
                <a:cs typeface="Calibri"/>
                <a:sym typeface="Calibri"/>
              </a:rPr>
              <a:t>Optical sensors | Snooze-feature | </a:t>
            </a:r>
            <a:r>
              <a:rPr b="1" i="0" lang="en-GB" sz="1200" u="none" cap="none" strike="noStrike">
                <a:solidFill>
                  <a:srgbClr val="106E71"/>
                </a:solidFill>
                <a:latin typeface="Calibri"/>
                <a:ea typeface="Calibri"/>
                <a:cs typeface="Calibri"/>
                <a:sym typeface="Calibri"/>
              </a:rPr>
              <a:t>CheckMate</a:t>
            </a:r>
            <a:r>
              <a:rPr b="0" i="0" lang="en-GB" sz="1200" u="none" cap="none" strike="noStrike">
                <a:solidFill>
                  <a:srgbClr val="7F7F7F"/>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p:txBody>
      </p:sp>
      <p:sp>
        <p:nvSpPr>
          <p:cNvPr id="1092" name="Google Shape;1092;p40"/>
          <p:cNvSpPr txBox="1"/>
          <p:nvPr/>
        </p:nvSpPr>
        <p:spPr>
          <a:xfrm>
            <a:off x="2315580" y="4476357"/>
            <a:ext cx="4608512"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Participation is contingent upon resident consent, and the service operates 24/7, free of charge.</a:t>
            </a:r>
            <a:endParaRPr b="0" i="0" sz="1400" u="none" cap="none" strike="noStrike">
              <a:solidFill>
                <a:srgbClr val="000000"/>
              </a:solidFill>
              <a:latin typeface="Arial"/>
              <a:ea typeface="Arial"/>
              <a:cs typeface="Arial"/>
              <a:sym typeface="Arial"/>
            </a:endParaRPr>
          </a:p>
        </p:txBody>
      </p:sp>
      <p:sp>
        <p:nvSpPr>
          <p:cNvPr id="1093" name="Google Shape;1093;p40"/>
          <p:cNvSpPr/>
          <p:nvPr/>
        </p:nvSpPr>
        <p:spPr>
          <a:xfrm>
            <a:off x="8704042" y="0"/>
            <a:ext cx="3484882"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094" name="Google Shape;1094;p40"/>
          <p:cNvPicPr preferRelativeResize="0"/>
          <p:nvPr/>
        </p:nvPicPr>
        <p:blipFill rotWithShape="1">
          <a:blip r:embed="rId3">
            <a:alphaModFix/>
          </a:blip>
          <a:srcRect b="0" l="0" r="25850" t="0"/>
          <a:stretch/>
        </p:blipFill>
        <p:spPr>
          <a:xfrm>
            <a:off x="10123985" y="2319327"/>
            <a:ext cx="2068015" cy="1368612"/>
          </a:xfrm>
          <a:prstGeom prst="rect">
            <a:avLst/>
          </a:prstGeom>
          <a:noFill/>
          <a:ln>
            <a:noFill/>
          </a:ln>
        </p:spPr>
      </p:pic>
      <p:sp>
        <p:nvSpPr>
          <p:cNvPr id="1095" name="Google Shape;1095;p40"/>
          <p:cNvSpPr/>
          <p:nvPr/>
        </p:nvSpPr>
        <p:spPr>
          <a:xfrm>
            <a:off x="8716206" y="2169613"/>
            <a:ext cx="3455436" cy="2397421"/>
          </a:xfrm>
          <a:custGeom>
            <a:rect b="b" l="l" r="r" t="t"/>
            <a:pathLst>
              <a:path extrusionOk="0" h="2245776" w="12702219">
                <a:moveTo>
                  <a:pt x="0" y="1689613"/>
                </a:moveTo>
                <a:cubicBezTo>
                  <a:pt x="11451626" y="-2848780"/>
                  <a:pt x="8393449" y="3334119"/>
                  <a:pt x="12702219" y="2072074"/>
                </a:cubicBezTo>
              </a:path>
            </a:pathLst>
          </a:custGeom>
          <a:noFill/>
          <a:ln cap="flat" cmpd="sng" w="952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096" name="Google Shape;1096;p40"/>
          <p:cNvPicPr preferRelativeResize="0"/>
          <p:nvPr/>
        </p:nvPicPr>
        <p:blipFill rotWithShape="1">
          <a:blip r:embed="rId4">
            <a:alphaModFix/>
          </a:blip>
          <a:srcRect b="0" l="0" r="0" t="0"/>
          <a:stretch/>
        </p:blipFill>
        <p:spPr>
          <a:xfrm>
            <a:off x="7385027" y="755644"/>
            <a:ext cx="745283" cy="745283"/>
          </a:xfrm>
          <a:prstGeom prst="rect">
            <a:avLst/>
          </a:prstGeom>
          <a:noFill/>
          <a:ln>
            <a:noFill/>
          </a:ln>
        </p:spPr>
      </p:pic>
      <p:sp>
        <p:nvSpPr>
          <p:cNvPr id="1097" name="Google Shape;1097;p40"/>
          <p:cNvSpPr/>
          <p:nvPr/>
        </p:nvSpPr>
        <p:spPr>
          <a:xfrm>
            <a:off x="3571488" y="3429000"/>
            <a:ext cx="1952700" cy="904800"/>
          </a:xfrm>
          <a:prstGeom prst="roundRect">
            <a:avLst>
              <a:gd fmla="val 16667" name="adj"/>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98" name="Google Shape;1098;p40"/>
          <p:cNvSpPr txBox="1"/>
          <p:nvPr/>
        </p:nvSpPr>
        <p:spPr>
          <a:xfrm>
            <a:off x="3885311" y="3546758"/>
            <a:ext cx="13251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200"/>
              <a:buFont typeface="Calibri"/>
              <a:buNone/>
            </a:pPr>
            <a:r>
              <a:rPr b="1" i="0" lang="en-GB" sz="3200" u="none" cap="none" strike="noStrike">
                <a:solidFill>
                  <a:schemeClr val="lt1"/>
                </a:solidFill>
                <a:latin typeface="Calibri"/>
                <a:ea typeface="Calibri"/>
                <a:cs typeface="Calibri"/>
                <a:sym typeface="Calibri"/>
              </a:rPr>
              <a:t>24/7</a:t>
            </a:r>
            <a:endParaRPr b="1" i="0" sz="3200" u="none" cap="none" strike="noStrike">
              <a:solidFill>
                <a:schemeClr val="lt1"/>
              </a:solidFill>
              <a:latin typeface="Calibri"/>
              <a:ea typeface="Calibri"/>
              <a:cs typeface="Calibri"/>
              <a:sym typeface="Calibri"/>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2" name="Shape 1102"/>
        <p:cNvGrpSpPr/>
        <p:nvPr/>
      </p:nvGrpSpPr>
      <p:grpSpPr>
        <a:xfrm>
          <a:off x="0" y="0"/>
          <a:ext cx="0" cy="0"/>
          <a:chOff x="0" y="0"/>
          <a:chExt cx="0" cy="0"/>
        </a:xfrm>
      </p:grpSpPr>
      <p:sp>
        <p:nvSpPr>
          <p:cNvPr id="1103" name="Google Shape;1103;p2"/>
          <p:cNvSpPr/>
          <p:nvPr/>
        </p:nvSpPr>
        <p:spPr>
          <a:xfrm>
            <a:off x="-22734" y="0"/>
            <a:ext cx="12214734"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04" name="Google Shape;1104;p2"/>
          <p:cNvSpPr/>
          <p:nvPr/>
        </p:nvSpPr>
        <p:spPr>
          <a:xfrm>
            <a:off x="-6351" y="5724565"/>
            <a:ext cx="12198351" cy="719059"/>
          </a:xfrm>
          <a:custGeom>
            <a:rect b="b" l="l" r="r" t="t"/>
            <a:pathLst>
              <a:path extrusionOk="0" h="816393" w="11118502">
                <a:moveTo>
                  <a:pt x="0" y="166465"/>
                </a:moveTo>
                <a:cubicBezTo>
                  <a:pt x="13207536" y="2058733"/>
                  <a:pt x="-1035558" y="-904709"/>
                  <a:pt x="11118502" y="296436"/>
                </a:cubicBezTo>
              </a:path>
            </a:pathLst>
          </a:custGeom>
          <a:noFill/>
          <a:ln cap="flat" cmpd="sng" w="12700">
            <a:solidFill>
              <a:srgbClr val="F2F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05" name="Google Shape;1105;p2"/>
          <p:cNvSpPr/>
          <p:nvPr/>
        </p:nvSpPr>
        <p:spPr>
          <a:xfrm>
            <a:off x="492698" y="5013176"/>
            <a:ext cx="1532834" cy="1532834"/>
          </a:xfrm>
          <a:prstGeom prst="roundRect">
            <a:avLst>
              <a:gd fmla="val 10613" name="adj"/>
            </a:avLst>
          </a:prstGeom>
          <a:no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06" name="Google Shape;1106;p2"/>
          <p:cNvSpPr txBox="1"/>
          <p:nvPr/>
        </p:nvSpPr>
        <p:spPr>
          <a:xfrm>
            <a:off x="2686612" y="4875299"/>
            <a:ext cx="2462473"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600"/>
              <a:buFont typeface="Arial"/>
              <a:buNone/>
            </a:pPr>
            <a:r>
              <a:rPr b="0" i="0" lang="en-GB" sz="1600" u="none" cap="none" strike="noStrike">
                <a:solidFill>
                  <a:srgbClr val="FFFFFF"/>
                </a:solidFill>
                <a:latin typeface="Calibri"/>
                <a:ea typeface="Calibri"/>
                <a:cs typeface="Calibri"/>
                <a:sym typeface="Calibri"/>
              </a:rPr>
              <a:t>Privacy for</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38656D"/>
              </a:buClr>
              <a:buSzPts val="2800"/>
              <a:buFont typeface="Arial"/>
              <a:buNone/>
            </a:pPr>
            <a:r>
              <a:rPr b="0" i="0" lang="en-GB" sz="2800" u="none" cap="none" strike="noStrike">
                <a:solidFill>
                  <a:srgbClr val="38656D"/>
                </a:solidFill>
                <a:latin typeface="Calibri"/>
                <a:ea typeface="Calibri"/>
                <a:cs typeface="Calibri"/>
                <a:sym typeface="Calibri"/>
              </a:rPr>
              <a:t> Residents</a:t>
            </a:r>
            <a:endParaRPr b="0" i="0" sz="2800" u="none" cap="none" strike="noStrike">
              <a:solidFill>
                <a:srgbClr val="EF9C2C"/>
              </a:solidFill>
              <a:latin typeface="Calibri"/>
              <a:ea typeface="Calibri"/>
              <a:cs typeface="Calibri"/>
              <a:sym typeface="Calibri"/>
            </a:endParaRPr>
          </a:p>
        </p:txBody>
      </p:sp>
      <p:sp>
        <p:nvSpPr>
          <p:cNvPr id="1107" name="Google Shape;1107;p2"/>
          <p:cNvSpPr txBox="1"/>
          <p:nvPr/>
        </p:nvSpPr>
        <p:spPr>
          <a:xfrm>
            <a:off x="4871880" y="771750"/>
            <a:ext cx="3462600" cy="498600"/>
          </a:xfrm>
          <a:prstGeom prst="rect">
            <a:avLst/>
          </a:prstGeom>
          <a:noFill/>
          <a:ln>
            <a:noFill/>
          </a:ln>
        </p:spPr>
        <p:txBody>
          <a:bodyPr anchorCtr="0" anchor="t" bIns="0" lIns="0" spcFirstLastPara="1" rIns="0" wrap="square" tIns="0">
            <a:spAutoFit/>
          </a:bodyPr>
          <a:lstStyle/>
          <a:p>
            <a:pPr indent="0" lvl="0" marL="0" marR="0" rtl="0" algn="l">
              <a:lnSpc>
                <a:spcPct val="90000"/>
              </a:lnSpc>
              <a:spcBef>
                <a:spcPts val="0"/>
              </a:spcBef>
              <a:spcAft>
                <a:spcPts val="0"/>
              </a:spcAft>
              <a:buClr>
                <a:srgbClr val="38656D"/>
              </a:buClr>
              <a:buSzPts val="3600"/>
              <a:buFont typeface="Arial"/>
              <a:buNone/>
            </a:pPr>
            <a:r>
              <a:rPr b="0" i="0" lang="en-GB" sz="3600" u="none" cap="none" strike="noStrike">
                <a:solidFill>
                  <a:srgbClr val="38656D"/>
                </a:solidFill>
                <a:latin typeface="Calibri"/>
                <a:ea typeface="Calibri"/>
                <a:cs typeface="Calibri"/>
                <a:sym typeface="Calibri"/>
              </a:rPr>
              <a:t>100% Privacy</a:t>
            </a:r>
            <a:endParaRPr b="0" i="0" sz="1400" u="none" cap="none" strike="noStrike">
              <a:solidFill>
                <a:srgbClr val="000000"/>
              </a:solidFill>
              <a:latin typeface="Arial"/>
              <a:ea typeface="Arial"/>
              <a:cs typeface="Arial"/>
              <a:sym typeface="Arial"/>
            </a:endParaRPr>
          </a:p>
        </p:txBody>
      </p:sp>
      <p:sp>
        <p:nvSpPr>
          <p:cNvPr id="1108" name="Google Shape;1108;p2"/>
          <p:cNvSpPr/>
          <p:nvPr/>
        </p:nvSpPr>
        <p:spPr>
          <a:xfrm>
            <a:off x="3758455" y="760401"/>
            <a:ext cx="514200" cy="514200"/>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09" name="Google Shape;1109;p2"/>
          <p:cNvSpPr txBox="1"/>
          <p:nvPr/>
        </p:nvSpPr>
        <p:spPr>
          <a:xfrm>
            <a:off x="3939527" y="856800"/>
            <a:ext cx="162000" cy="3324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FFFFFF"/>
              </a:buClr>
              <a:buSzPts val="2400"/>
              <a:buFont typeface="Arial"/>
              <a:buNone/>
            </a:pPr>
            <a:r>
              <a:rPr b="1" i="0" lang="en-GB" sz="2400" u="none" cap="none" strike="noStrike">
                <a:solidFill>
                  <a:srgbClr val="FFFFFF"/>
                </a:solidFill>
                <a:latin typeface="Calibri"/>
                <a:ea typeface="Calibri"/>
                <a:cs typeface="Calibri"/>
                <a:sym typeface="Calibri"/>
              </a:rPr>
              <a:t>6</a:t>
            </a:r>
            <a:endParaRPr b="0" i="0" sz="1400" u="none" cap="none" strike="noStrike">
              <a:solidFill>
                <a:srgbClr val="000000"/>
              </a:solidFill>
              <a:latin typeface="Arial"/>
              <a:ea typeface="Arial"/>
              <a:cs typeface="Arial"/>
              <a:sym typeface="Arial"/>
            </a:endParaRPr>
          </a:p>
        </p:txBody>
      </p:sp>
      <p:pic>
        <p:nvPicPr>
          <p:cNvPr id="1110" name="Google Shape;1110;p2"/>
          <p:cNvPicPr preferRelativeResize="0"/>
          <p:nvPr/>
        </p:nvPicPr>
        <p:blipFill rotWithShape="1">
          <a:blip r:embed="rId3">
            <a:alphaModFix/>
          </a:blip>
          <a:srcRect b="0" l="0" r="25850" t="0"/>
          <a:stretch/>
        </p:blipFill>
        <p:spPr>
          <a:xfrm>
            <a:off x="10123985" y="5067034"/>
            <a:ext cx="2068015" cy="1368612"/>
          </a:xfrm>
          <a:prstGeom prst="rect">
            <a:avLst/>
          </a:prstGeom>
          <a:noFill/>
          <a:ln>
            <a:noFill/>
          </a:ln>
        </p:spPr>
      </p:pic>
      <p:sp>
        <p:nvSpPr>
          <p:cNvPr id="1111" name="Google Shape;1111;p2"/>
          <p:cNvSpPr txBox="1"/>
          <p:nvPr/>
        </p:nvSpPr>
        <p:spPr>
          <a:xfrm>
            <a:off x="6800370" y="4875299"/>
            <a:ext cx="2462473" cy="746878"/>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600"/>
              <a:buFont typeface="Arial"/>
              <a:buNone/>
            </a:pPr>
            <a:r>
              <a:rPr b="0" i="0" lang="en-GB" sz="1600" u="none" cap="none" strike="noStrike">
                <a:solidFill>
                  <a:srgbClr val="FFFFFF"/>
                </a:solidFill>
                <a:latin typeface="Calibri"/>
                <a:ea typeface="Calibri"/>
                <a:cs typeface="Calibri"/>
                <a:sym typeface="Calibri"/>
              </a:rPr>
              <a:t>Privacy for</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38656D"/>
              </a:buClr>
              <a:buSzPts val="2800"/>
              <a:buFont typeface="Arial"/>
              <a:buNone/>
            </a:pPr>
            <a:r>
              <a:rPr b="0" i="0" lang="en-GB" sz="2800" u="none" cap="none" strike="noStrike">
                <a:solidFill>
                  <a:srgbClr val="38656D"/>
                </a:solidFill>
                <a:latin typeface="Calibri"/>
                <a:ea typeface="Calibri"/>
                <a:cs typeface="Calibri"/>
                <a:sym typeface="Calibri"/>
              </a:rPr>
              <a:t>Care Staff</a:t>
            </a:r>
            <a:endParaRPr b="0" i="0" sz="2800" u="none" cap="none" strike="noStrike">
              <a:solidFill>
                <a:srgbClr val="EF9C2C"/>
              </a:solidFill>
              <a:latin typeface="Calibri"/>
              <a:ea typeface="Calibri"/>
              <a:cs typeface="Calibri"/>
              <a:sym typeface="Calibri"/>
            </a:endParaRPr>
          </a:p>
        </p:txBody>
      </p:sp>
      <p:sp>
        <p:nvSpPr>
          <p:cNvPr id="1112" name="Google Shape;1112;p2"/>
          <p:cNvSpPr/>
          <p:nvPr/>
        </p:nvSpPr>
        <p:spPr>
          <a:xfrm>
            <a:off x="7016407" y="2413518"/>
            <a:ext cx="2030400" cy="2030400"/>
          </a:xfrm>
          <a:prstGeom prst="ellipse">
            <a:avLst/>
          </a:prstGeom>
          <a:blipFill rotWithShape="1">
            <a:blip r:embed="rId4">
              <a:alphaModFix/>
            </a:blip>
            <a:stretch>
              <a:fillRect b="-60914" l="-23993" r="-6016" t="-19529"/>
            </a:stretch>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13" name="Google Shape;1113;p2"/>
          <p:cNvSpPr/>
          <p:nvPr/>
        </p:nvSpPr>
        <p:spPr>
          <a:xfrm>
            <a:off x="2899780" y="2414081"/>
            <a:ext cx="2029837" cy="2029837"/>
          </a:xfrm>
          <a:prstGeom prst="ellipse">
            <a:avLst/>
          </a:prstGeom>
          <a:blipFill rotWithShape="1">
            <a:blip r:embed="rId5">
              <a:alphaModFix/>
            </a:blip>
            <a:stretch>
              <a:fillRect b="-22784" l="-8594" r="-11506" t="-3917"/>
            </a:stretch>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14" name="Google Shape;1114;p2"/>
          <p:cNvSpPr txBox="1"/>
          <p:nvPr/>
        </p:nvSpPr>
        <p:spPr>
          <a:xfrm>
            <a:off x="5611153" y="5059850"/>
            <a:ext cx="950360" cy="43115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8656D"/>
              </a:buClr>
              <a:buSzPts val="2400"/>
              <a:buFont typeface="Arial"/>
              <a:buNone/>
            </a:pPr>
            <a:r>
              <a:rPr b="0" i="0" lang="en-GB" sz="2400" u="none" cap="none" strike="noStrike">
                <a:solidFill>
                  <a:srgbClr val="38656D"/>
                </a:solidFill>
                <a:latin typeface="Calibri"/>
                <a:ea typeface="Calibri"/>
                <a:cs typeface="Calibri"/>
                <a:sym typeface="Calibri"/>
              </a:rPr>
              <a:t>&amp;</a:t>
            </a:r>
            <a:endParaRPr b="0" i="0" sz="2400" u="none" cap="none" strike="noStrike">
              <a:solidFill>
                <a:srgbClr val="EF9C2C"/>
              </a:solidFill>
              <a:latin typeface="Calibri"/>
              <a:ea typeface="Calibri"/>
              <a:cs typeface="Calibri"/>
              <a:sym typeface="Calibri"/>
            </a:endParaRPr>
          </a:p>
        </p:txBody>
      </p:sp>
      <p:pic>
        <p:nvPicPr>
          <p:cNvPr id="1115" name="Google Shape;1115;p2"/>
          <p:cNvPicPr preferRelativeResize="0"/>
          <p:nvPr/>
        </p:nvPicPr>
        <p:blipFill rotWithShape="1">
          <a:blip r:embed="rId6">
            <a:alphaModFix/>
          </a:blip>
          <a:srcRect b="0" l="0" r="0" t="0"/>
          <a:stretch/>
        </p:blipFill>
        <p:spPr>
          <a:xfrm>
            <a:off x="5611153" y="3050321"/>
            <a:ext cx="756794" cy="756794"/>
          </a:xfrm>
          <a:prstGeom prst="rect">
            <a:avLst/>
          </a:prstGeom>
          <a:noFill/>
          <a:ln>
            <a:noFill/>
          </a:ln>
        </p:spPr>
      </p:pic>
      <p:cxnSp>
        <p:nvCxnSpPr>
          <p:cNvPr id="1116" name="Google Shape;1116;p2"/>
          <p:cNvCxnSpPr/>
          <p:nvPr/>
        </p:nvCxnSpPr>
        <p:spPr>
          <a:xfrm>
            <a:off x="5375918" y="1644726"/>
            <a:ext cx="1440300" cy="0"/>
          </a:xfrm>
          <a:prstGeom prst="straightConnector1">
            <a:avLst/>
          </a:prstGeom>
          <a:noFill/>
          <a:ln cap="flat" cmpd="sng" w="19050">
            <a:solidFill>
              <a:schemeClr val="accent1"/>
            </a:solidFill>
            <a:prstDash val="solid"/>
            <a:miter lim="800000"/>
            <a:headEnd len="sm" w="sm" type="none"/>
            <a:tailEnd len="sm" w="sm" type="none"/>
          </a:ln>
        </p:spPr>
      </p:cxn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0" name="Shape 1120"/>
        <p:cNvGrpSpPr/>
        <p:nvPr/>
      </p:nvGrpSpPr>
      <p:grpSpPr>
        <a:xfrm>
          <a:off x="0" y="0"/>
          <a:ext cx="0" cy="0"/>
          <a:chOff x="0" y="0"/>
          <a:chExt cx="0" cy="0"/>
        </a:xfrm>
      </p:grpSpPr>
      <p:pic>
        <p:nvPicPr>
          <p:cNvPr id="1121" name="Google Shape;1121;p3"/>
          <p:cNvPicPr preferRelativeResize="0"/>
          <p:nvPr/>
        </p:nvPicPr>
        <p:blipFill rotWithShape="1">
          <a:blip r:embed="rId3">
            <a:alphaModFix/>
          </a:blip>
          <a:srcRect b="0" l="17031" r="46132" t="0"/>
          <a:stretch/>
        </p:blipFill>
        <p:spPr>
          <a:xfrm>
            <a:off x="7752185" y="0"/>
            <a:ext cx="4451027" cy="6858000"/>
          </a:xfrm>
          <a:prstGeom prst="rect">
            <a:avLst/>
          </a:prstGeom>
          <a:noFill/>
          <a:ln>
            <a:noFill/>
          </a:ln>
        </p:spPr>
      </p:pic>
      <p:sp>
        <p:nvSpPr>
          <p:cNvPr id="1122" name="Google Shape;1122;p3"/>
          <p:cNvSpPr/>
          <p:nvPr/>
        </p:nvSpPr>
        <p:spPr>
          <a:xfrm>
            <a:off x="7752186" y="0"/>
            <a:ext cx="4451027" cy="6858000"/>
          </a:xfrm>
          <a:prstGeom prst="rect">
            <a:avLst/>
          </a:prstGeom>
          <a:solidFill>
            <a:schemeClr val="lt2">
              <a:alpha val="47058"/>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23" name="Google Shape;1123;p3"/>
          <p:cNvSpPr/>
          <p:nvPr/>
        </p:nvSpPr>
        <p:spPr>
          <a:xfrm>
            <a:off x="3076" y="0"/>
            <a:ext cx="7749109" cy="6858000"/>
          </a:xfrm>
          <a:prstGeom prst="rect">
            <a:avLst/>
          </a:prstGeom>
          <a:gradFill>
            <a:gsLst>
              <a:gs pos="0">
                <a:srgbClr val="D2D9C8">
                  <a:alpha val="21960"/>
                </a:srgbClr>
              </a:gs>
              <a:gs pos="29000">
                <a:srgbClr val="D2D9C8">
                  <a:alpha val="21960"/>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24" name="Google Shape;1124;p3"/>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4E4F51"/>
              </a:buClr>
              <a:buSzPts val="1600"/>
              <a:buFont typeface="Arial"/>
              <a:buNone/>
            </a:pPr>
            <a:r>
              <a:rPr b="0" i="0" lang="en-GB" sz="1600" u="none" cap="none" strike="noStrike">
                <a:solidFill>
                  <a:srgbClr val="4E4F51"/>
                </a:solidFill>
                <a:latin typeface="Calibri"/>
                <a:ea typeface="Calibri"/>
                <a:cs typeface="Calibri"/>
                <a:sym typeface="Calibri"/>
              </a:rPr>
              <a:t>6. 100% Privacy</a:t>
            </a:r>
            <a:endParaRPr b="0" i="0" sz="1400" u="none" cap="none" strike="noStrike">
              <a:solidFill>
                <a:srgbClr val="000000"/>
              </a:solidFill>
              <a:latin typeface="Arial"/>
              <a:ea typeface="Arial"/>
              <a:cs typeface="Arial"/>
              <a:sym typeface="Arial"/>
            </a:endParaRPr>
          </a:p>
        </p:txBody>
      </p:sp>
      <p:sp>
        <p:nvSpPr>
          <p:cNvPr id="1125" name="Google Shape;1125;p3"/>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38656D"/>
              </a:buClr>
              <a:buSzPts val="2700"/>
              <a:buFont typeface="Arial"/>
              <a:buNone/>
            </a:pPr>
            <a:r>
              <a:rPr b="0" i="0" lang="en-GB" sz="2700" u="none" cap="none" strike="noStrike">
                <a:solidFill>
                  <a:srgbClr val="38656D"/>
                </a:solidFill>
                <a:latin typeface="Calibri"/>
                <a:ea typeface="Calibri"/>
                <a:cs typeface="Calibri"/>
                <a:sym typeface="Calibri"/>
              </a:rPr>
              <a:t>Privacy for </a:t>
            </a:r>
            <a:r>
              <a:rPr b="1" i="0" lang="en-GB" sz="2700" u="none" cap="none" strike="noStrike">
                <a:solidFill>
                  <a:schemeClr val="accent1"/>
                </a:solidFill>
                <a:latin typeface="Calibri"/>
                <a:ea typeface="Calibri"/>
                <a:cs typeface="Calibri"/>
                <a:sym typeface="Calibri"/>
              </a:rPr>
              <a:t>residents</a:t>
            </a:r>
            <a:endParaRPr b="1" i="0" sz="2700" u="none" cap="none" strike="noStrike">
              <a:solidFill>
                <a:schemeClr val="accent1"/>
              </a:solidFill>
              <a:latin typeface="Calibri"/>
              <a:ea typeface="Calibri"/>
              <a:cs typeface="Calibri"/>
              <a:sym typeface="Calibri"/>
            </a:endParaRPr>
          </a:p>
        </p:txBody>
      </p:sp>
      <p:sp>
        <p:nvSpPr>
          <p:cNvPr id="1126" name="Google Shape;1126;p3"/>
          <p:cNvSpPr/>
          <p:nvPr/>
        </p:nvSpPr>
        <p:spPr>
          <a:xfrm>
            <a:off x="-28930" y="4700589"/>
            <a:ext cx="12232142" cy="1639400"/>
          </a:xfrm>
          <a:custGeom>
            <a:rect b="b" l="l" r="r" t="t"/>
            <a:pathLst>
              <a:path extrusionOk="0" h="862032" w="6363280">
                <a:moveTo>
                  <a:pt x="0" y="0"/>
                </a:moveTo>
                <a:cubicBezTo>
                  <a:pt x="3622445" y="2032571"/>
                  <a:pt x="3363909" y="-230329"/>
                  <a:pt x="6363280" y="240377"/>
                </a:cubicBezTo>
              </a:path>
            </a:pathLst>
          </a:custGeom>
          <a:noFill/>
          <a:ln cap="flat" cmpd="sng" w="15875">
            <a:solidFill>
              <a:srgbClr val="F2F2F2">
                <a:alpha val="66274"/>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27" name="Google Shape;1127;p3"/>
          <p:cNvSpPr txBox="1"/>
          <p:nvPr/>
        </p:nvSpPr>
        <p:spPr>
          <a:xfrm>
            <a:off x="1074653" y="2182607"/>
            <a:ext cx="5854972" cy="2843855"/>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Clr>
                <a:srgbClr val="4E4F51"/>
              </a:buClr>
              <a:buSzPts val="1400"/>
              <a:buFont typeface="Arial"/>
              <a:buNone/>
            </a:pPr>
            <a:r>
              <a:rPr b="1" i="0" lang="en-GB" sz="1400" u="none" cap="none" strike="noStrike">
                <a:solidFill>
                  <a:srgbClr val="4E4F51"/>
                </a:solidFill>
                <a:latin typeface="Calibri"/>
                <a:ea typeface="Calibri"/>
                <a:cs typeface="Calibri"/>
                <a:sym typeface="Calibri"/>
              </a:rPr>
              <a:t>In essence</a:t>
            </a:r>
            <a:r>
              <a:rPr b="0" i="0" lang="en-GB" sz="1400" u="none" cap="none" strike="noStrike">
                <a:solidFill>
                  <a:srgbClr val="4E4F5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0" lvl="0" marL="0" marR="0" rtl="0" algn="l">
              <a:lnSpc>
                <a:spcPct val="110000"/>
              </a:lnSpc>
              <a:spcBef>
                <a:spcPts val="0"/>
              </a:spcBef>
              <a:spcAft>
                <a:spcPts val="0"/>
              </a:spcAft>
              <a:buClr>
                <a:srgbClr val="4E4F51"/>
              </a:buClr>
              <a:buSzPts val="1400"/>
              <a:buFont typeface="Arial"/>
              <a:buNone/>
            </a:pPr>
            <a:r>
              <a:rPr b="0" i="0" lang="en-GB" sz="1400" u="none" cap="none" strike="noStrike">
                <a:solidFill>
                  <a:srgbClr val="4E4F51"/>
                </a:solidFill>
                <a:latin typeface="Calibri"/>
                <a:ea typeface="Calibri"/>
                <a:cs typeface="Calibri"/>
                <a:sym typeface="Calibri"/>
              </a:rPr>
              <a:t>Nobi doesn’t need images of your body to be extremely effective. </a:t>
            </a:r>
            <a:endParaRPr b="0" i="0" sz="1400" u="none" cap="none" strike="noStrike">
              <a:solidFill>
                <a:srgbClr val="000000"/>
              </a:solidFill>
              <a:latin typeface="Arial"/>
              <a:ea typeface="Arial"/>
              <a:cs typeface="Arial"/>
              <a:sym typeface="Arial"/>
            </a:endParaRPr>
          </a:p>
          <a:p>
            <a:pPr indent="0" lvl="0" marL="0" marR="0" rtl="0" algn="l">
              <a:lnSpc>
                <a:spcPct val="110000"/>
              </a:lnSpc>
              <a:spcBef>
                <a:spcPts val="0"/>
              </a:spcBef>
              <a:spcAft>
                <a:spcPts val="0"/>
              </a:spcAft>
              <a:buClr>
                <a:srgbClr val="4E4F51"/>
              </a:buClr>
              <a:buSzPts val="1400"/>
              <a:buFont typeface="Arial"/>
              <a:buNone/>
            </a:pPr>
            <a:r>
              <a:rPr b="0" i="0" lang="en-GB" sz="1400" u="none" cap="none" strike="noStrike">
                <a:solidFill>
                  <a:srgbClr val="4E4F51"/>
                </a:solidFill>
                <a:latin typeface="Calibri"/>
                <a:ea typeface="Calibri"/>
                <a:cs typeface="Calibri"/>
                <a:sym typeface="Calibri"/>
              </a:rPr>
              <a:t>Instead, it works with anonymized stick figures. </a:t>
            </a:r>
            <a:endParaRPr b="0" i="0" sz="1400" u="none" cap="none" strike="noStrike">
              <a:solidFill>
                <a:srgbClr val="000000"/>
              </a:solidFill>
              <a:latin typeface="Arial"/>
              <a:ea typeface="Arial"/>
              <a:cs typeface="Arial"/>
              <a:sym typeface="Arial"/>
            </a:endParaRPr>
          </a:p>
          <a:p>
            <a:pPr indent="0" lvl="0" marL="0" marR="0" rtl="0" algn="l">
              <a:lnSpc>
                <a:spcPct val="110000"/>
              </a:lnSpc>
              <a:spcBef>
                <a:spcPts val="0"/>
              </a:spcBef>
              <a:spcAft>
                <a:spcPts val="0"/>
              </a:spcAft>
              <a:buClr>
                <a:srgbClr val="000000"/>
              </a:buClr>
              <a:buSzPts val="1400"/>
              <a:buFont typeface="Arial"/>
              <a:buNone/>
            </a:pPr>
            <a:r>
              <a:t/>
            </a:r>
            <a:endParaRPr b="0" i="0" sz="1400" u="none" cap="none" strike="noStrike">
              <a:solidFill>
                <a:srgbClr val="4E4F51"/>
              </a:solidFill>
              <a:latin typeface="Calibri"/>
              <a:ea typeface="Calibri"/>
              <a:cs typeface="Calibri"/>
              <a:sym typeface="Calibri"/>
            </a:endParaRPr>
          </a:p>
          <a:p>
            <a:pPr indent="0" lvl="0" marL="0" marR="0" rtl="0" algn="l">
              <a:lnSpc>
                <a:spcPct val="110000"/>
              </a:lnSpc>
              <a:spcBef>
                <a:spcPts val="0"/>
              </a:spcBef>
              <a:spcAft>
                <a:spcPts val="0"/>
              </a:spcAft>
              <a:buClr>
                <a:srgbClr val="4E4F51"/>
              </a:buClr>
              <a:buSzPts val="1400"/>
              <a:buFont typeface="Arial"/>
              <a:buNone/>
            </a:pPr>
            <a:r>
              <a:rPr b="1" i="0" lang="en-GB" sz="1400" u="none" cap="none" strike="noStrike">
                <a:solidFill>
                  <a:srgbClr val="4E4F51"/>
                </a:solidFill>
                <a:latin typeface="Calibri"/>
                <a:ea typeface="Calibri"/>
                <a:cs typeface="Calibri"/>
                <a:sym typeface="Calibri"/>
              </a:rPr>
              <a:t>What are stick figures?</a:t>
            </a:r>
            <a:endParaRPr b="0" i="0" sz="1400" u="none" cap="none" strike="noStrike">
              <a:solidFill>
                <a:srgbClr val="000000"/>
              </a:solidFill>
              <a:latin typeface="Arial"/>
              <a:ea typeface="Arial"/>
              <a:cs typeface="Arial"/>
              <a:sym typeface="Arial"/>
            </a:endParaRPr>
          </a:p>
          <a:p>
            <a:pPr indent="0" lvl="0" marL="0" marR="0" rtl="0" algn="l">
              <a:lnSpc>
                <a:spcPct val="110000"/>
              </a:lnSpc>
              <a:spcBef>
                <a:spcPts val="0"/>
              </a:spcBef>
              <a:spcAft>
                <a:spcPts val="0"/>
              </a:spcAft>
              <a:buClr>
                <a:srgbClr val="4E4F51"/>
              </a:buClr>
              <a:buSzPts val="1400"/>
              <a:buFont typeface="Arial"/>
              <a:buNone/>
            </a:pPr>
            <a:r>
              <a:rPr b="0" i="0" lang="en-GB" sz="1400" u="none" cap="none" strike="noStrike">
                <a:solidFill>
                  <a:srgbClr val="4E4F51"/>
                </a:solidFill>
                <a:latin typeface="Calibri"/>
                <a:ea typeface="Calibri"/>
                <a:cs typeface="Calibri"/>
                <a:sym typeface="Calibri"/>
              </a:rPr>
              <a:t>Essentially, this is a combination of lines and knots that resemble matchstick figures, specifically designed to protect your privacy.</a:t>
            </a:r>
            <a:endParaRPr b="0" i="0" sz="1400" u="none" cap="none" strike="noStrike">
              <a:solidFill>
                <a:srgbClr val="000000"/>
              </a:solidFill>
              <a:latin typeface="Arial"/>
              <a:ea typeface="Arial"/>
              <a:cs typeface="Arial"/>
              <a:sym typeface="Arial"/>
            </a:endParaRPr>
          </a:p>
          <a:p>
            <a:pPr indent="-82550" lvl="0" marL="171450" marR="0" rtl="0" algn="l">
              <a:lnSpc>
                <a:spcPct val="110000"/>
              </a:lnSpc>
              <a:spcBef>
                <a:spcPts val="0"/>
              </a:spcBef>
              <a:spcAft>
                <a:spcPts val="0"/>
              </a:spcAft>
              <a:buClr>
                <a:srgbClr val="000000"/>
              </a:buClr>
              <a:buSzPts val="1400"/>
              <a:buFont typeface="Arial"/>
              <a:buNone/>
            </a:pPr>
            <a:r>
              <a:t/>
            </a:r>
            <a:endParaRPr b="0" i="0" sz="1400" u="none" cap="none" strike="noStrike">
              <a:solidFill>
                <a:srgbClr val="4E4F51"/>
              </a:solidFill>
              <a:latin typeface="Calibri"/>
              <a:ea typeface="Calibri"/>
              <a:cs typeface="Calibri"/>
              <a:sym typeface="Calibri"/>
            </a:endParaRPr>
          </a:p>
          <a:p>
            <a:pPr indent="0" lvl="0" marL="0" marR="0" rtl="0" algn="l">
              <a:lnSpc>
                <a:spcPct val="110000"/>
              </a:lnSpc>
              <a:spcBef>
                <a:spcPts val="0"/>
              </a:spcBef>
              <a:spcAft>
                <a:spcPts val="0"/>
              </a:spcAft>
              <a:buClr>
                <a:srgbClr val="4E4F51"/>
              </a:buClr>
              <a:buSzPts val="1400"/>
              <a:buFont typeface="Arial"/>
              <a:buNone/>
            </a:pPr>
            <a:r>
              <a:rPr b="1" i="0" lang="en-GB" sz="1400" u="none" cap="none" strike="noStrike">
                <a:solidFill>
                  <a:srgbClr val="4E4F51"/>
                </a:solidFill>
                <a:latin typeface="Calibri"/>
                <a:ea typeface="Calibri"/>
                <a:cs typeface="Calibri"/>
                <a:sym typeface="Calibri"/>
              </a:rPr>
              <a:t>This is how it works</a:t>
            </a:r>
            <a:endParaRPr b="0" i="0" sz="1400" u="none" cap="none" strike="noStrike">
              <a:solidFill>
                <a:srgbClr val="000000"/>
              </a:solidFill>
              <a:latin typeface="Arial"/>
              <a:ea typeface="Arial"/>
              <a:cs typeface="Arial"/>
              <a:sym typeface="Arial"/>
            </a:endParaRPr>
          </a:p>
          <a:p>
            <a:pPr indent="-171450" lvl="0" marL="171450" marR="0" rtl="0" algn="l">
              <a:lnSpc>
                <a:spcPct val="110000"/>
              </a:lnSpc>
              <a:spcBef>
                <a:spcPts val="0"/>
              </a:spcBef>
              <a:spcAft>
                <a:spcPts val="0"/>
              </a:spcAft>
              <a:buClr>
                <a:srgbClr val="EF9C2C"/>
              </a:buClr>
              <a:buSzPts val="1400"/>
              <a:buFont typeface="Noto Sans Symbols"/>
              <a:buChar char="▪"/>
            </a:pPr>
            <a:r>
              <a:rPr b="0" i="0" lang="en-GB" sz="1400" u="none" cap="none" strike="noStrike">
                <a:solidFill>
                  <a:srgbClr val="4E4F51"/>
                </a:solidFill>
                <a:latin typeface="Calibri"/>
                <a:ea typeface="Calibri"/>
                <a:cs typeface="Calibri"/>
                <a:sym typeface="Calibri"/>
              </a:rPr>
              <a:t>Nobi’s optical sensors take images of the room every second. </a:t>
            </a:r>
            <a:endParaRPr b="0" i="0" sz="1400" u="none" cap="none" strike="noStrike">
              <a:solidFill>
                <a:srgbClr val="000000"/>
              </a:solidFill>
              <a:latin typeface="Arial"/>
              <a:ea typeface="Arial"/>
              <a:cs typeface="Arial"/>
              <a:sym typeface="Arial"/>
            </a:endParaRPr>
          </a:p>
          <a:p>
            <a:pPr indent="-171450" lvl="0" marL="171450" marR="0" rtl="0" algn="l">
              <a:lnSpc>
                <a:spcPct val="110000"/>
              </a:lnSpc>
              <a:spcBef>
                <a:spcPts val="0"/>
              </a:spcBef>
              <a:spcAft>
                <a:spcPts val="0"/>
              </a:spcAft>
              <a:buClr>
                <a:srgbClr val="EF9C2C"/>
              </a:buClr>
              <a:buSzPts val="1400"/>
              <a:buFont typeface="Noto Sans Symbols"/>
              <a:buChar char="▪"/>
            </a:pPr>
            <a:r>
              <a:rPr b="0" i="0" lang="en-GB" sz="1400" u="none" cap="none" strike="noStrike">
                <a:solidFill>
                  <a:srgbClr val="4E4F51"/>
                </a:solidFill>
                <a:latin typeface="Calibri"/>
                <a:ea typeface="Calibri"/>
                <a:cs typeface="Calibri"/>
                <a:sym typeface="Calibri"/>
              </a:rPr>
              <a:t>The AI then makes smart analyzes based on ‘poses’, also known as these anonymous 'stick figures'.</a:t>
            </a:r>
            <a:endParaRPr b="0" i="0" sz="1400" u="none" cap="none" strike="noStrike">
              <a:solidFill>
                <a:srgbClr val="000000"/>
              </a:solidFill>
              <a:latin typeface="Arial"/>
              <a:ea typeface="Arial"/>
              <a:cs typeface="Arial"/>
              <a:sym typeface="Arial"/>
            </a:endParaRPr>
          </a:p>
        </p:txBody>
      </p:sp>
      <p:sp>
        <p:nvSpPr>
          <p:cNvPr id="1128" name="Google Shape;1128;p3"/>
          <p:cNvSpPr txBox="1"/>
          <p:nvPr/>
        </p:nvSpPr>
        <p:spPr>
          <a:xfrm>
            <a:off x="781047" y="1605168"/>
            <a:ext cx="5444520" cy="369332"/>
          </a:xfrm>
          <a:prstGeom prst="rect">
            <a:avLst/>
          </a:prstGeom>
          <a:noFill/>
          <a:ln>
            <a:noFill/>
          </a:ln>
        </p:spPr>
        <p:txBody>
          <a:bodyPr anchorCtr="0" anchor="t" bIns="0" lIns="0" spcFirstLastPara="1" rIns="0" wrap="square" tIns="0">
            <a:spAutoFit/>
          </a:bodyPr>
          <a:lstStyle/>
          <a:p>
            <a:pPr indent="-254000" lvl="0" marL="266700" marR="0" rtl="0" algn="l">
              <a:lnSpc>
                <a:spcPct val="150000"/>
              </a:lnSpc>
              <a:spcBef>
                <a:spcPts val="0"/>
              </a:spcBef>
              <a:spcAft>
                <a:spcPts val="0"/>
              </a:spcAft>
              <a:buClr>
                <a:srgbClr val="EF9C2C"/>
              </a:buClr>
              <a:buSzPts val="1600"/>
              <a:buFont typeface="Calibri"/>
              <a:buAutoNum type="arabicPeriod"/>
            </a:pPr>
            <a:r>
              <a:rPr b="0" i="0" lang="en-GB" sz="1600" u="none" cap="none" strike="noStrike">
                <a:solidFill>
                  <a:srgbClr val="38656D"/>
                </a:solidFill>
                <a:latin typeface="Calibri"/>
                <a:ea typeface="Calibri"/>
                <a:cs typeface="Calibri"/>
                <a:sym typeface="Calibri"/>
              </a:rPr>
              <a:t>Nobi analyzes ‘poses’, not body images.</a:t>
            </a:r>
            <a:endParaRPr b="0" i="0" sz="1400" u="none" cap="none" strike="noStrike">
              <a:solidFill>
                <a:srgbClr val="000000"/>
              </a:solidFill>
              <a:latin typeface="Arial"/>
              <a:ea typeface="Arial"/>
              <a:cs typeface="Arial"/>
              <a:sym typeface="Arial"/>
            </a:endParaRPr>
          </a:p>
        </p:txBody>
      </p:sp>
      <p:sp>
        <p:nvSpPr>
          <p:cNvPr id="1129" name="Google Shape;1129;p3"/>
          <p:cNvSpPr/>
          <p:nvPr/>
        </p:nvSpPr>
        <p:spPr>
          <a:xfrm>
            <a:off x="1039400" y="5446900"/>
            <a:ext cx="904800" cy="893100"/>
          </a:xfrm>
          <a:prstGeom prst="roundRect">
            <a:avLst>
              <a:gd fmla="val 16667" name="adj"/>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30" name="Google Shape;1130;p3"/>
          <p:cNvSpPr txBox="1"/>
          <p:nvPr/>
        </p:nvSpPr>
        <p:spPr>
          <a:xfrm>
            <a:off x="1074653" y="5580271"/>
            <a:ext cx="834300" cy="507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3200"/>
              <a:buFont typeface="Arial"/>
              <a:buNone/>
            </a:pPr>
            <a:r>
              <a:rPr b="1" i="0" lang="en-GB" sz="3200" u="none" cap="none" strike="noStrike">
                <a:solidFill>
                  <a:srgbClr val="FFFFFF"/>
                </a:solidFill>
                <a:latin typeface="Calibri"/>
                <a:ea typeface="Calibri"/>
                <a:cs typeface="Calibri"/>
                <a:sym typeface="Calibri"/>
              </a:rPr>
              <a:t>AI</a:t>
            </a:r>
            <a:endParaRPr b="1" i="0" sz="3200" u="none" cap="none" strike="noStrike">
              <a:solidFill>
                <a:srgbClr val="FFFFFF"/>
              </a:solidFill>
              <a:latin typeface="Calibri"/>
              <a:ea typeface="Calibri"/>
              <a:cs typeface="Calibri"/>
              <a:sym typeface="Calibri"/>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4" name="Shape 1134"/>
        <p:cNvGrpSpPr/>
        <p:nvPr/>
      </p:nvGrpSpPr>
      <p:grpSpPr>
        <a:xfrm>
          <a:off x="0" y="0"/>
          <a:ext cx="0" cy="0"/>
          <a:chOff x="0" y="0"/>
          <a:chExt cx="0" cy="0"/>
        </a:xfrm>
      </p:grpSpPr>
      <p:sp>
        <p:nvSpPr>
          <p:cNvPr id="1135" name="Google Shape;1135;p53"/>
          <p:cNvSpPr/>
          <p:nvPr/>
        </p:nvSpPr>
        <p:spPr>
          <a:xfrm>
            <a:off x="1108" y="0"/>
            <a:ext cx="7749109" cy="6858000"/>
          </a:xfrm>
          <a:prstGeom prst="rect">
            <a:avLst/>
          </a:prstGeom>
          <a:gradFill>
            <a:gsLst>
              <a:gs pos="0">
                <a:srgbClr val="D2D9C8">
                  <a:alpha val="21960"/>
                </a:srgbClr>
              </a:gs>
              <a:gs pos="29000">
                <a:srgbClr val="D2D9C8">
                  <a:alpha val="21960"/>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136" name="Google Shape;1136;p53"/>
          <p:cNvPicPr preferRelativeResize="0"/>
          <p:nvPr/>
        </p:nvPicPr>
        <p:blipFill rotWithShape="1">
          <a:blip r:embed="rId3">
            <a:alphaModFix/>
          </a:blip>
          <a:srcRect b="0" l="0" r="0" t="0"/>
          <a:stretch/>
        </p:blipFill>
        <p:spPr>
          <a:xfrm>
            <a:off x="7756146" y="0"/>
            <a:ext cx="4437947" cy="6858000"/>
          </a:xfrm>
          <a:prstGeom prst="rect">
            <a:avLst/>
          </a:prstGeom>
          <a:noFill/>
          <a:ln>
            <a:noFill/>
          </a:ln>
        </p:spPr>
      </p:pic>
      <p:sp>
        <p:nvSpPr>
          <p:cNvPr id="1137" name="Google Shape;1137;p53"/>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4E4F51"/>
              </a:buClr>
              <a:buSzPts val="1600"/>
              <a:buFont typeface="Arial"/>
              <a:buNone/>
            </a:pPr>
            <a:r>
              <a:rPr b="0" i="0" lang="en-GB" sz="1600" u="none" cap="none" strike="noStrike">
                <a:solidFill>
                  <a:srgbClr val="4E4F51"/>
                </a:solidFill>
                <a:latin typeface="Calibri"/>
                <a:ea typeface="Calibri"/>
                <a:cs typeface="Calibri"/>
                <a:sym typeface="Calibri"/>
              </a:rPr>
              <a:t>6. 100% Privacy</a:t>
            </a:r>
            <a:endParaRPr b="0" i="0" sz="1400" u="none" cap="none" strike="noStrike">
              <a:solidFill>
                <a:srgbClr val="000000"/>
              </a:solidFill>
              <a:latin typeface="Arial"/>
              <a:ea typeface="Arial"/>
              <a:cs typeface="Arial"/>
              <a:sym typeface="Arial"/>
            </a:endParaRPr>
          </a:p>
        </p:txBody>
      </p:sp>
      <p:sp>
        <p:nvSpPr>
          <p:cNvPr id="1138" name="Google Shape;1138;p53"/>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38656D"/>
              </a:buClr>
              <a:buSzPts val="2700"/>
              <a:buFont typeface="Arial"/>
              <a:buNone/>
            </a:pPr>
            <a:r>
              <a:rPr b="0" i="0" lang="en-GB" sz="2700" u="none" cap="none" strike="noStrike">
                <a:solidFill>
                  <a:srgbClr val="38656D"/>
                </a:solidFill>
                <a:latin typeface="Calibri"/>
                <a:ea typeface="Calibri"/>
                <a:cs typeface="Calibri"/>
                <a:sym typeface="Calibri"/>
              </a:rPr>
              <a:t>Privacy for </a:t>
            </a:r>
            <a:r>
              <a:rPr b="1" i="0" lang="en-GB" sz="2700" u="none" cap="none" strike="noStrike">
                <a:solidFill>
                  <a:schemeClr val="accent1"/>
                </a:solidFill>
                <a:latin typeface="Calibri"/>
                <a:ea typeface="Calibri"/>
                <a:cs typeface="Calibri"/>
                <a:sym typeface="Calibri"/>
              </a:rPr>
              <a:t>residents</a:t>
            </a:r>
            <a:endParaRPr b="1" i="0" sz="2700" u="none" cap="none" strike="noStrike">
              <a:solidFill>
                <a:schemeClr val="accent1"/>
              </a:solidFill>
              <a:latin typeface="Calibri"/>
              <a:ea typeface="Calibri"/>
              <a:cs typeface="Calibri"/>
              <a:sym typeface="Calibri"/>
            </a:endParaRPr>
          </a:p>
        </p:txBody>
      </p:sp>
      <p:sp>
        <p:nvSpPr>
          <p:cNvPr id="1139" name="Google Shape;1139;p53"/>
          <p:cNvSpPr/>
          <p:nvPr/>
        </p:nvSpPr>
        <p:spPr>
          <a:xfrm>
            <a:off x="-28931" y="4437543"/>
            <a:ext cx="12237311" cy="1639400"/>
          </a:xfrm>
          <a:custGeom>
            <a:rect b="b" l="l" r="r" t="t"/>
            <a:pathLst>
              <a:path extrusionOk="0" h="862032" w="6363280">
                <a:moveTo>
                  <a:pt x="0" y="0"/>
                </a:moveTo>
                <a:cubicBezTo>
                  <a:pt x="3622445" y="2032571"/>
                  <a:pt x="3363909" y="-230329"/>
                  <a:pt x="6363280" y="240377"/>
                </a:cubicBezTo>
              </a:path>
            </a:pathLst>
          </a:custGeom>
          <a:noFill/>
          <a:ln cap="flat" cmpd="sng" w="15875">
            <a:solidFill>
              <a:srgbClr val="F2F2F2">
                <a:alpha val="66274"/>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40" name="Google Shape;1140;p53"/>
          <p:cNvSpPr txBox="1"/>
          <p:nvPr/>
        </p:nvSpPr>
        <p:spPr>
          <a:xfrm>
            <a:off x="1039412" y="2126968"/>
            <a:ext cx="5444520" cy="2120965"/>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Clr>
                <a:srgbClr val="4E4F51"/>
              </a:buClr>
              <a:buSzPts val="1400"/>
              <a:buFont typeface="Arial"/>
              <a:buNone/>
            </a:pPr>
            <a:r>
              <a:rPr b="1" i="0" lang="en-GB" sz="1400" u="none" cap="none" strike="noStrike">
                <a:solidFill>
                  <a:srgbClr val="4E4F51"/>
                </a:solidFill>
                <a:latin typeface="Calibri"/>
                <a:ea typeface="Calibri"/>
                <a:cs typeface="Calibri"/>
                <a:sym typeface="Calibri"/>
              </a:rPr>
              <a:t>Nobi deliberately chose for a strong AI processor that is located within the lamp itself. </a:t>
            </a:r>
            <a:endParaRPr b="0" i="0" sz="1400" u="none" cap="none" strike="noStrike">
              <a:solidFill>
                <a:srgbClr val="000000"/>
              </a:solidFill>
              <a:latin typeface="Arial"/>
              <a:ea typeface="Arial"/>
              <a:cs typeface="Arial"/>
              <a:sym typeface="Arial"/>
            </a:endParaRPr>
          </a:p>
          <a:p>
            <a:pPr indent="0" lvl="0" marL="0" marR="0" rtl="0" algn="l">
              <a:lnSpc>
                <a:spcPct val="110000"/>
              </a:lnSpc>
              <a:spcBef>
                <a:spcPts val="0"/>
              </a:spcBef>
              <a:spcAft>
                <a:spcPts val="0"/>
              </a:spcAft>
              <a:buClr>
                <a:srgbClr val="000000"/>
              </a:buClr>
              <a:buSzPts val="1400"/>
              <a:buFont typeface="Arial"/>
              <a:buNone/>
            </a:pPr>
            <a:r>
              <a:t/>
            </a:r>
            <a:endParaRPr b="1" i="0" sz="1400" u="none" cap="none" strike="noStrike">
              <a:solidFill>
                <a:srgbClr val="4E4F51"/>
              </a:solidFill>
              <a:latin typeface="Calibri"/>
              <a:ea typeface="Calibri"/>
              <a:cs typeface="Calibri"/>
              <a:sym typeface="Calibri"/>
            </a:endParaRPr>
          </a:p>
          <a:p>
            <a:pPr indent="0" lvl="0" marL="0" marR="0" rtl="0" algn="l">
              <a:lnSpc>
                <a:spcPct val="110000"/>
              </a:lnSpc>
              <a:spcBef>
                <a:spcPts val="0"/>
              </a:spcBef>
              <a:spcAft>
                <a:spcPts val="0"/>
              </a:spcAft>
              <a:buClr>
                <a:srgbClr val="4E4F51"/>
              </a:buClr>
              <a:buSzPts val="1400"/>
              <a:buFont typeface="Arial"/>
              <a:buNone/>
            </a:pPr>
            <a:r>
              <a:rPr b="0" i="0" lang="en-GB" sz="1400" u="none" cap="none" strike="noStrike">
                <a:solidFill>
                  <a:srgbClr val="4E4F51"/>
                </a:solidFill>
                <a:latin typeface="Calibri"/>
                <a:ea typeface="Calibri"/>
                <a:cs typeface="Calibri"/>
                <a:sym typeface="Calibri"/>
              </a:rPr>
              <a:t>The big advantage is that interpretation of images can happen locally, within the lamp. No need to send images to the cloud for AI analysis.</a:t>
            </a:r>
            <a:endParaRPr b="0" i="0" sz="1400" u="none" cap="none" strike="noStrike">
              <a:solidFill>
                <a:srgbClr val="000000"/>
              </a:solidFill>
              <a:latin typeface="Arial"/>
              <a:ea typeface="Arial"/>
              <a:cs typeface="Arial"/>
              <a:sym typeface="Arial"/>
            </a:endParaRPr>
          </a:p>
          <a:p>
            <a:pPr indent="0" lvl="0" marL="0" marR="0" rtl="0" algn="l">
              <a:lnSpc>
                <a:spcPct val="110000"/>
              </a:lnSpc>
              <a:spcBef>
                <a:spcPts val="0"/>
              </a:spcBef>
              <a:spcAft>
                <a:spcPts val="0"/>
              </a:spcAft>
              <a:buClr>
                <a:srgbClr val="000000"/>
              </a:buClr>
              <a:buSzPts val="1400"/>
              <a:buFont typeface="Arial"/>
              <a:buNone/>
            </a:pPr>
            <a:r>
              <a:t/>
            </a:r>
            <a:endParaRPr b="0" i="0" sz="1400" u="none" cap="none" strike="noStrike">
              <a:solidFill>
                <a:srgbClr val="4E4F51"/>
              </a:solidFill>
              <a:latin typeface="Calibri"/>
              <a:ea typeface="Calibri"/>
              <a:cs typeface="Calibri"/>
              <a:sym typeface="Calibri"/>
            </a:endParaRPr>
          </a:p>
          <a:p>
            <a:pPr indent="0" lvl="0" marL="0" marR="0" rtl="0" algn="l">
              <a:lnSpc>
                <a:spcPct val="110000"/>
              </a:lnSpc>
              <a:spcBef>
                <a:spcPts val="0"/>
              </a:spcBef>
              <a:spcAft>
                <a:spcPts val="0"/>
              </a:spcAft>
              <a:buClr>
                <a:srgbClr val="000000"/>
              </a:buClr>
              <a:buSzPts val="1400"/>
              <a:buFont typeface="Arial"/>
              <a:buNone/>
            </a:pPr>
            <a:r>
              <a:rPr b="0" i="0" lang="en-GB" sz="1400" u="none" cap="none" strike="noStrike">
                <a:solidFill>
                  <a:srgbClr val="4E4F51"/>
                </a:solidFill>
                <a:latin typeface="Calibri"/>
                <a:ea typeface="Calibri"/>
                <a:cs typeface="Calibri"/>
                <a:sym typeface="Calibri"/>
              </a:rPr>
              <a:t>Depending the privacy settings, and only in the event of a fall, Nobi will store images in the cloud for care professionals </a:t>
            </a:r>
            <a:r>
              <a:rPr b="0" i="0" lang="en-GB" sz="1400" u="none" cap="none" strike="noStrike">
                <a:solidFill>
                  <a:schemeClr val="dk1"/>
                </a:solidFill>
                <a:latin typeface="Calibri"/>
                <a:ea typeface="Calibri"/>
                <a:cs typeface="Calibri"/>
                <a:sym typeface="Calibri"/>
              </a:rPr>
              <a:t>to better assess the required care following a fall &amp; to prevent future falls. </a:t>
            </a:r>
            <a:endParaRPr b="0" i="0" sz="1400" u="none" cap="none" strike="noStrike">
              <a:solidFill>
                <a:schemeClr val="dk1"/>
              </a:solidFill>
              <a:latin typeface="Calibri"/>
              <a:ea typeface="Calibri"/>
              <a:cs typeface="Calibri"/>
              <a:sym typeface="Calibri"/>
            </a:endParaRPr>
          </a:p>
        </p:txBody>
      </p:sp>
      <p:sp>
        <p:nvSpPr>
          <p:cNvPr id="1141" name="Google Shape;1141;p53"/>
          <p:cNvSpPr txBox="1"/>
          <p:nvPr/>
        </p:nvSpPr>
        <p:spPr>
          <a:xfrm>
            <a:off x="781047" y="1605168"/>
            <a:ext cx="5444520" cy="331181"/>
          </a:xfrm>
          <a:prstGeom prst="rect">
            <a:avLst/>
          </a:prstGeom>
          <a:noFill/>
          <a:ln>
            <a:noFill/>
          </a:ln>
        </p:spPr>
        <p:txBody>
          <a:bodyPr anchorCtr="0" anchor="t" bIns="0" lIns="0" spcFirstLastPara="1" rIns="0" wrap="square" tIns="0">
            <a:spAutoFit/>
          </a:bodyPr>
          <a:lstStyle/>
          <a:p>
            <a:pPr indent="-261938" lvl="0" marL="274638" marR="0" rtl="0" algn="l">
              <a:lnSpc>
                <a:spcPct val="150000"/>
              </a:lnSpc>
              <a:spcBef>
                <a:spcPts val="0"/>
              </a:spcBef>
              <a:spcAft>
                <a:spcPts val="0"/>
              </a:spcAft>
              <a:buClr>
                <a:srgbClr val="EF9C2C"/>
              </a:buClr>
              <a:buSzPts val="1600"/>
              <a:buFont typeface="Calibri"/>
              <a:buAutoNum type="arabicPeriod" startAt="2"/>
            </a:pPr>
            <a:r>
              <a:rPr b="0" i="0" lang="en-GB" sz="1600" u="none" cap="none" strike="noStrike">
                <a:solidFill>
                  <a:srgbClr val="38656D"/>
                </a:solidFill>
                <a:latin typeface="Calibri"/>
                <a:ea typeface="Calibri"/>
                <a:cs typeface="Calibri"/>
                <a:sym typeface="Calibri"/>
              </a:rPr>
              <a:t>No fall, no images to cloud </a:t>
            </a:r>
            <a:endParaRPr b="0" i="0" sz="1400" u="none" cap="none" strike="noStrike">
              <a:solidFill>
                <a:srgbClr val="000000"/>
              </a:solidFill>
              <a:latin typeface="Arial"/>
              <a:ea typeface="Arial"/>
              <a:cs typeface="Arial"/>
              <a:sym typeface="Arial"/>
            </a:endParaRPr>
          </a:p>
        </p:txBody>
      </p:sp>
      <p:sp>
        <p:nvSpPr>
          <p:cNvPr id="1142" name="Google Shape;1142;p53"/>
          <p:cNvSpPr/>
          <p:nvPr/>
        </p:nvSpPr>
        <p:spPr>
          <a:xfrm>
            <a:off x="1039400" y="4583900"/>
            <a:ext cx="904800" cy="893100"/>
          </a:xfrm>
          <a:prstGeom prst="roundRect">
            <a:avLst>
              <a:gd fmla="val 16667" name="adj"/>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43" name="Google Shape;1143;p53"/>
          <p:cNvSpPr txBox="1"/>
          <p:nvPr/>
        </p:nvSpPr>
        <p:spPr>
          <a:xfrm>
            <a:off x="1074653" y="4717271"/>
            <a:ext cx="834300" cy="507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3200"/>
              <a:buFont typeface="Arial"/>
              <a:buNone/>
            </a:pPr>
            <a:r>
              <a:rPr b="1" i="0" lang="en-GB" sz="3200" u="none" cap="none" strike="noStrike">
                <a:solidFill>
                  <a:srgbClr val="FFFFFF"/>
                </a:solidFill>
                <a:latin typeface="Calibri"/>
                <a:ea typeface="Calibri"/>
                <a:cs typeface="Calibri"/>
                <a:sym typeface="Calibri"/>
              </a:rPr>
              <a:t>AI</a:t>
            </a:r>
            <a:endParaRPr b="1" i="0" sz="3200" u="none" cap="none" strike="noStrike">
              <a:solidFill>
                <a:srgbClr val="FFFFFF"/>
              </a:solidFill>
              <a:latin typeface="Calibri"/>
              <a:ea typeface="Calibri"/>
              <a:cs typeface="Calibri"/>
              <a:sym typeface="Calibri"/>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7" name="Shape 1147"/>
        <p:cNvGrpSpPr/>
        <p:nvPr/>
      </p:nvGrpSpPr>
      <p:grpSpPr>
        <a:xfrm>
          <a:off x="0" y="0"/>
          <a:ext cx="0" cy="0"/>
          <a:chOff x="0" y="0"/>
          <a:chExt cx="0" cy="0"/>
        </a:xfrm>
      </p:grpSpPr>
      <p:sp>
        <p:nvSpPr>
          <p:cNvPr id="1148" name="Google Shape;1148;p54"/>
          <p:cNvSpPr/>
          <p:nvPr/>
        </p:nvSpPr>
        <p:spPr>
          <a:xfrm>
            <a:off x="7752185" y="1660"/>
            <a:ext cx="4456198" cy="6858000"/>
          </a:xfrm>
          <a:prstGeom prst="rect">
            <a:avLst/>
          </a:prstGeom>
          <a:solidFill>
            <a:schemeClr val="lt2">
              <a:alpha val="6862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800"/>
              <a:buFont typeface="Arial"/>
              <a:buNone/>
            </a:pPr>
            <a:r>
              <a:rPr b="0" i="0" lang="en-GB" sz="1800" u="none" cap="none" strike="noStrike">
                <a:solidFill>
                  <a:srgbClr val="FFFFFF"/>
                </a:solidFill>
                <a:latin typeface="Calibri"/>
                <a:ea typeface="Calibri"/>
                <a:cs typeface="Calibri"/>
                <a:sym typeface="Calibri"/>
              </a:rPr>
              <a:t>0</a:t>
            </a:r>
            <a:endParaRPr b="0" i="0" sz="1400" u="none" cap="none" strike="noStrike">
              <a:solidFill>
                <a:srgbClr val="000000"/>
              </a:solidFill>
              <a:latin typeface="Arial"/>
              <a:ea typeface="Arial"/>
              <a:cs typeface="Arial"/>
              <a:sym typeface="Arial"/>
            </a:endParaRPr>
          </a:p>
        </p:txBody>
      </p:sp>
      <p:sp>
        <p:nvSpPr>
          <p:cNvPr id="1149" name="Google Shape;1149;p54"/>
          <p:cNvSpPr/>
          <p:nvPr/>
        </p:nvSpPr>
        <p:spPr>
          <a:xfrm>
            <a:off x="3076" y="0"/>
            <a:ext cx="7749109" cy="6858000"/>
          </a:xfrm>
          <a:prstGeom prst="rect">
            <a:avLst/>
          </a:prstGeom>
          <a:gradFill>
            <a:gsLst>
              <a:gs pos="0">
                <a:srgbClr val="D2D9C8">
                  <a:alpha val="21960"/>
                </a:srgbClr>
              </a:gs>
              <a:gs pos="29000">
                <a:srgbClr val="D2D9C8">
                  <a:alpha val="21960"/>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50" name="Google Shape;1150;p54"/>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4E4F51"/>
              </a:buClr>
              <a:buSzPts val="1600"/>
              <a:buFont typeface="Arial"/>
              <a:buNone/>
            </a:pPr>
            <a:r>
              <a:rPr b="0" i="0" lang="en-GB" sz="1600" u="none" cap="none" strike="noStrike">
                <a:solidFill>
                  <a:srgbClr val="4E4F51"/>
                </a:solidFill>
                <a:latin typeface="Calibri"/>
                <a:ea typeface="Calibri"/>
                <a:cs typeface="Calibri"/>
                <a:sym typeface="Calibri"/>
              </a:rPr>
              <a:t>6. 100% Privacy</a:t>
            </a:r>
            <a:endParaRPr b="0" i="0" sz="1400" u="none" cap="none" strike="noStrike">
              <a:solidFill>
                <a:srgbClr val="000000"/>
              </a:solidFill>
              <a:latin typeface="Arial"/>
              <a:ea typeface="Arial"/>
              <a:cs typeface="Arial"/>
              <a:sym typeface="Arial"/>
            </a:endParaRPr>
          </a:p>
        </p:txBody>
      </p:sp>
      <p:sp>
        <p:nvSpPr>
          <p:cNvPr id="1151" name="Google Shape;1151;p54"/>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38656D"/>
              </a:buClr>
              <a:buSzPts val="2700"/>
              <a:buFont typeface="Arial"/>
              <a:buNone/>
            </a:pPr>
            <a:r>
              <a:rPr b="0" i="0" lang="en-GB" sz="2700" u="none" cap="none" strike="noStrike">
                <a:solidFill>
                  <a:srgbClr val="38656D"/>
                </a:solidFill>
                <a:latin typeface="Calibri"/>
                <a:ea typeface="Calibri"/>
                <a:cs typeface="Calibri"/>
                <a:sym typeface="Calibri"/>
              </a:rPr>
              <a:t>Privacy for </a:t>
            </a:r>
            <a:r>
              <a:rPr b="1" i="0" lang="en-GB" sz="2700" u="none" cap="none" strike="noStrike">
                <a:solidFill>
                  <a:schemeClr val="accent1"/>
                </a:solidFill>
                <a:latin typeface="Calibri"/>
                <a:ea typeface="Calibri"/>
                <a:cs typeface="Calibri"/>
                <a:sym typeface="Calibri"/>
              </a:rPr>
              <a:t>residents</a:t>
            </a:r>
            <a:endParaRPr b="1" i="0" sz="2700" u="none" cap="none" strike="noStrike">
              <a:solidFill>
                <a:schemeClr val="accent1"/>
              </a:solidFill>
              <a:latin typeface="Calibri"/>
              <a:ea typeface="Calibri"/>
              <a:cs typeface="Calibri"/>
              <a:sym typeface="Calibri"/>
            </a:endParaRPr>
          </a:p>
        </p:txBody>
      </p:sp>
      <p:sp>
        <p:nvSpPr>
          <p:cNvPr id="1152" name="Google Shape;1152;p54"/>
          <p:cNvSpPr txBox="1"/>
          <p:nvPr/>
        </p:nvSpPr>
        <p:spPr>
          <a:xfrm>
            <a:off x="1039412" y="2147196"/>
            <a:ext cx="4552532" cy="1883977"/>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Clr>
                <a:srgbClr val="4E4F51"/>
              </a:buClr>
              <a:buSzPts val="1400"/>
              <a:buFont typeface="Arial"/>
              <a:buNone/>
            </a:pPr>
            <a:r>
              <a:rPr b="0" i="0" lang="en-GB" sz="1400" u="none" cap="none" strike="noStrike">
                <a:solidFill>
                  <a:srgbClr val="4E4F51"/>
                </a:solidFill>
                <a:latin typeface="Calibri"/>
                <a:ea typeface="Calibri"/>
                <a:cs typeface="Calibri"/>
                <a:sym typeface="Calibri"/>
              </a:rPr>
              <a:t>Before Nobi’s smart features are activated, residents or their representatives choose what images can be viewed by care staff to gain more insights into the type of help needed after a fall and what caused the fall. </a:t>
            </a:r>
            <a:endParaRPr b="0" i="0" sz="1400" u="none" cap="none" strike="noStrike">
              <a:solidFill>
                <a:srgbClr val="000000"/>
              </a:solidFill>
              <a:latin typeface="Arial"/>
              <a:ea typeface="Arial"/>
              <a:cs typeface="Arial"/>
              <a:sym typeface="Arial"/>
            </a:endParaRPr>
          </a:p>
          <a:p>
            <a:pPr indent="0" lvl="0" marL="0" marR="0" rtl="0" algn="l">
              <a:lnSpc>
                <a:spcPct val="110000"/>
              </a:lnSpc>
              <a:spcBef>
                <a:spcPts val="0"/>
              </a:spcBef>
              <a:spcAft>
                <a:spcPts val="0"/>
              </a:spcAft>
              <a:buClr>
                <a:srgbClr val="000000"/>
              </a:buClr>
              <a:buSzPts val="1400"/>
              <a:buFont typeface="Arial"/>
              <a:buNone/>
            </a:pPr>
            <a:r>
              <a:t/>
            </a:r>
            <a:endParaRPr b="0" i="0" sz="1400" u="none" cap="none" strike="noStrike">
              <a:solidFill>
                <a:srgbClr val="4E4F51"/>
              </a:solidFill>
              <a:latin typeface="Calibri"/>
              <a:ea typeface="Calibri"/>
              <a:cs typeface="Calibri"/>
              <a:sym typeface="Calibri"/>
            </a:endParaRPr>
          </a:p>
          <a:p>
            <a:pPr indent="0" lvl="0" marL="0" marR="0" rtl="0" algn="l">
              <a:lnSpc>
                <a:spcPct val="110000"/>
              </a:lnSpc>
              <a:spcBef>
                <a:spcPts val="0"/>
              </a:spcBef>
              <a:spcAft>
                <a:spcPts val="0"/>
              </a:spcAft>
              <a:buClr>
                <a:srgbClr val="4E4F51"/>
              </a:buClr>
              <a:buSzPts val="1400"/>
              <a:buFont typeface="Arial"/>
              <a:buNone/>
            </a:pPr>
            <a:r>
              <a:rPr b="1" i="0" lang="en-GB" sz="1400" u="none" cap="none" strike="noStrike">
                <a:solidFill>
                  <a:srgbClr val="4E4F51"/>
                </a:solidFill>
                <a:latin typeface="Calibri"/>
                <a:ea typeface="Calibri"/>
                <a:cs typeface="Calibri"/>
                <a:sym typeface="Calibri"/>
              </a:rPr>
              <a:t>This way, Nobi helps care workers </a:t>
            </a:r>
            <a:endParaRPr b="0" i="0" sz="1400" u="none" cap="none" strike="noStrike">
              <a:solidFill>
                <a:srgbClr val="000000"/>
              </a:solidFill>
              <a:latin typeface="Arial"/>
              <a:ea typeface="Arial"/>
              <a:cs typeface="Arial"/>
              <a:sym typeface="Arial"/>
            </a:endParaRPr>
          </a:p>
          <a:p>
            <a:pPr indent="-171450" lvl="0" marL="171450" marR="0" rtl="0" algn="l">
              <a:lnSpc>
                <a:spcPct val="110000"/>
              </a:lnSpc>
              <a:spcBef>
                <a:spcPts val="0"/>
              </a:spcBef>
              <a:spcAft>
                <a:spcPts val="0"/>
              </a:spcAft>
              <a:buClr>
                <a:srgbClr val="EF9C2C"/>
              </a:buClr>
              <a:buSzPts val="1400"/>
              <a:buFont typeface="Noto Sans Symbols"/>
              <a:buChar char="▪"/>
            </a:pPr>
            <a:r>
              <a:rPr b="0" i="0" lang="en-GB" sz="1400" u="none" cap="none" strike="noStrike">
                <a:solidFill>
                  <a:srgbClr val="4E4F51"/>
                </a:solidFill>
                <a:latin typeface="Calibri"/>
                <a:ea typeface="Calibri"/>
                <a:cs typeface="Calibri"/>
                <a:sym typeface="Calibri"/>
              </a:rPr>
              <a:t>provide the right help after a fall </a:t>
            </a:r>
            <a:endParaRPr b="0" i="0" sz="1400" u="none" cap="none" strike="noStrike">
              <a:solidFill>
                <a:srgbClr val="000000"/>
              </a:solidFill>
              <a:latin typeface="Arial"/>
              <a:ea typeface="Arial"/>
              <a:cs typeface="Arial"/>
              <a:sym typeface="Arial"/>
            </a:endParaRPr>
          </a:p>
          <a:p>
            <a:pPr indent="-171450" lvl="0" marL="171450" marR="0" rtl="0" algn="l">
              <a:lnSpc>
                <a:spcPct val="110000"/>
              </a:lnSpc>
              <a:spcBef>
                <a:spcPts val="0"/>
              </a:spcBef>
              <a:spcAft>
                <a:spcPts val="0"/>
              </a:spcAft>
              <a:buClr>
                <a:srgbClr val="EF9C2C"/>
              </a:buClr>
              <a:buSzPts val="1400"/>
              <a:buFont typeface="Noto Sans Symbols"/>
              <a:buChar char="▪"/>
            </a:pPr>
            <a:r>
              <a:rPr b="0" i="0" lang="en-GB" sz="1400" u="none" cap="none" strike="noStrike">
                <a:solidFill>
                  <a:srgbClr val="4E4F51"/>
                </a:solidFill>
                <a:latin typeface="Calibri"/>
                <a:ea typeface="Calibri"/>
                <a:cs typeface="Calibri"/>
                <a:sym typeface="Calibri"/>
              </a:rPr>
              <a:t>and prevent future falls. </a:t>
            </a:r>
            <a:endParaRPr b="0" i="0" sz="1400" u="none" cap="none" strike="noStrike">
              <a:solidFill>
                <a:srgbClr val="000000"/>
              </a:solidFill>
              <a:latin typeface="Arial"/>
              <a:ea typeface="Arial"/>
              <a:cs typeface="Arial"/>
              <a:sym typeface="Arial"/>
            </a:endParaRPr>
          </a:p>
        </p:txBody>
      </p:sp>
      <p:sp>
        <p:nvSpPr>
          <p:cNvPr id="1153" name="Google Shape;1153;p54"/>
          <p:cNvSpPr txBox="1"/>
          <p:nvPr/>
        </p:nvSpPr>
        <p:spPr>
          <a:xfrm>
            <a:off x="781047" y="1605168"/>
            <a:ext cx="5444520" cy="331181"/>
          </a:xfrm>
          <a:prstGeom prst="rect">
            <a:avLst/>
          </a:prstGeom>
          <a:noFill/>
          <a:ln>
            <a:noFill/>
          </a:ln>
        </p:spPr>
        <p:txBody>
          <a:bodyPr anchorCtr="0" anchor="t" bIns="0" lIns="0" spcFirstLastPara="1" rIns="0" wrap="square" tIns="0">
            <a:spAutoFit/>
          </a:bodyPr>
          <a:lstStyle/>
          <a:p>
            <a:pPr indent="-261938" lvl="0" marL="274638" marR="0" rtl="0" algn="l">
              <a:lnSpc>
                <a:spcPct val="150000"/>
              </a:lnSpc>
              <a:spcBef>
                <a:spcPts val="0"/>
              </a:spcBef>
              <a:spcAft>
                <a:spcPts val="0"/>
              </a:spcAft>
              <a:buClr>
                <a:srgbClr val="EF9C2C"/>
              </a:buClr>
              <a:buSzPts val="1600"/>
              <a:buFont typeface="Calibri"/>
              <a:buAutoNum type="arabicPeriod" startAt="3"/>
            </a:pPr>
            <a:r>
              <a:rPr b="0" i="0" lang="en-GB" sz="1600" u="none" cap="none" strike="noStrike">
                <a:solidFill>
                  <a:srgbClr val="38656D"/>
                </a:solidFill>
                <a:latin typeface="Calibri"/>
                <a:ea typeface="Calibri"/>
                <a:cs typeface="Calibri"/>
                <a:sym typeface="Calibri"/>
              </a:rPr>
              <a:t>Residents choose their level of privacy</a:t>
            </a:r>
            <a:endParaRPr b="0" i="0" sz="1400" u="none" cap="none" strike="noStrike">
              <a:solidFill>
                <a:srgbClr val="000000"/>
              </a:solidFill>
              <a:latin typeface="Arial"/>
              <a:ea typeface="Arial"/>
              <a:cs typeface="Arial"/>
              <a:sym typeface="Arial"/>
            </a:endParaRPr>
          </a:p>
        </p:txBody>
      </p:sp>
      <p:sp>
        <p:nvSpPr>
          <p:cNvPr id="1154" name="Google Shape;1154;p54"/>
          <p:cNvSpPr txBox="1"/>
          <p:nvPr/>
        </p:nvSpPr>
        <p:spPr>
          <a:xfrm>
            <a:off x="1039412" y="4349376"/>
            <a:ext cx="4552532" cy="225062"/>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Clr>
                <a:srgbClr val="38656D"/>
              </a:buClr>
              <a:buSzPts val="1400"/>
              <a:buFont typeface="Arial"/>
              <a:buNone/>
            </a:pPr>
            <a:r>
              <a:rPr b="1" i="0" lang="en-GB" sz="1400" u="none" cap="none" strike="noStrike">
                <a:solidFill>
                  <a:srgbClr val="38656D"/>
                </a:solidFill>
                <a:latin typeface="Calibri"/>
                <a:ea typeface="Calibri"/>
                <a:cs typeface="Calibri"/>
                <a:sym typeface="Calibri"/>
              </a:rPr>
              <a:t>Nobi comes with three privacy options:</a:t>
            </a:r>
            <a:endParaRPr b="0" i="0" sz="1400" u="none" cap="none" strike="noStrike">
              <a:solidFill>
                <a:srgbClr val="38656D"/>
              </a:solidFill>
              <a:latin typeface="Calibri"/>
              <a:ea typeface="Calibri"/>
              <a:cs typeface="Calibri"/>
              <a:sym typeface="Calibri"/>
            </a:endParaRPr>
          </a:p>
        </p:txBody>
      </p:sp>
      <p:pic>
        <p:nvPicPr>
          <p:cNvPr id="1155" name="Google Shape;1155;p54"/>
          <p:cNvPicPr preferRelativeResize="0"/>
          <p:nvPr/>
        </p:nvPicPr>
        <p:blipFill rotWithShape="1">
          <a:blip r:embed="rId3">
            <a:alphaModFix/>
          </a:blip>
          <a:srcRect b="0" l="0" r="0" t="0"/>
          <a:stretch/>
        </p:blipFill>
        <p:spPr>
          <a:xfrm>
            <a:off x="1052659" y="4796028"/>
            <a:ext cx="1029078" cy="1029078"/>
          </a:xfrm>
          <a:prstGeom prst="rect">
            <a:avLst/>
          </a:prstGeom>
          <a:noFill/>
          <a:ln>
            <a:noFill/>
          </a:ln>
        </p:spPr>
      </p:pic>
      <p:pic>
        <p:nvPicPr>
          <p:cNvPr id="1156" name="Google Shape;1156;p54"/>
          <p:cNvPicPr preferRelativeResize="0"/>
          <p:nvPr/>
        </p:nvPicPr>
        <p:blipFill rotWithShape="1">
          <a:blip r:embed="rId4">
            <a:alphaModFix/>
          </a:blip>
          <a:srcRect b="0" l="0" r="0" t="0"/>
          <a:stretch/>
        </p:blipFill>
        <p:spPr>
          <a:xfrm>
            <a:off x="2717045" y="4796028"/>
            <a:ext cx="1026078" cy="1029078"/>
          </a:xfrm>
          <a:prstGeom prst="rect">
            <a:avLst/>
          </a:prstGeom>
          <a:noFill/>
          <a:ln>
            <a:noFill/>
          </a:ln>
        </p:spPr>
      </p:pic>
      <p:pic>
        <p:nvPicPr>
          <p:cNvPr id="1157" name="Google Shape;1157;p54"/>
          <p:cNvPicPr preferRelativeResize="0"/>
          <p:nvPr/>
        </p:nvPicPr>
        <p:blipFill rotWithShape="1">
          <a:blip r:embed="rId3">
            <a:alphaModFix/>
          </a:blip>
          <a:srcRect b="0" l="0" r="0" t="0"/>
          <a:stretch/>
        </p:blipFill>
        <p:spPr>
          <a:xfrm>
            <a:off x="4387389" y="4796028"/>
            <a:ext cx="1029078" cy="1029078"/>
          </a:xfrm>
          <a:prstGeom prst="rect">
            <a:avLst/>
          </a:prstGeom>
          <a:noFill/>
          <a:ln>
            <a:noFill/>
          </a:ln>
        </p:spPr>
      </p:pic>
      <p:sp>
        <p:nvSpPr>
          <p:cNvPr id="1158" name="Google Shape;1158;p54"/>
          <p:cNvSpPr txBox="1"/>
          <p:nvPr/>
        </p:nvSpPr>
        <p:spPr>
          <a:xfrm>
            <a:off x="1039412" y="5880561"/>
            <a:ext cx="1042325" cy="186205"/>
          </a:xfrm>
          <a:prstGeom prst="rect">
            <a:avLst/>
          </a:prstGeom>
          <a:noFill/>
          <a:ln>
            <a:noFill/>
          </a:ln>
        </p:spPr>
        <p:txBody>
          <a:bodyPr anchorCtr="0" anchor="t" bIns="0" lIns="0" spcFirstLastPara="1" rIns="0" wrap="square" tIns="0">
            <a:spAutoFit/>
          </a:bodyPr>
          <a:lstStyle/>
          <a:p>
            <a:pPr indent="0" lvl="0" marL="0" marR="0" rtl="0" algn="ctr">
              <a:lnSpc>
                <a:spcPct val="110000"/>
              </a:lnSpc>
              <a:spcBef>
                <a:spcPts val="0"/>
              </a:spcBef>
              <a:spcAft>
                <a:spcPts val="0"/>
              </a:spcAft>
              <a:buClr>
                <a:srgbClr val="4E4F51"/>
              </a:buClr>
              <a:buSzPts val="1100"/>
              <a:buFont typeface="Arial"/>
              <a:buNone/>
            </a:pPr>
            <a:r>
              <a:rPr b="1" i="0" lang="en-GB" sz="1100" u="none" cap="none" strike="noStrike">
                <a:solidFill>
                  <a:srgbClr val="4E4F51"/>
                </a:solidFill>
                <a:latin typeface="Calibri"/>
                <a:ea typeface="Calibri"/>
                <a:cs typeface="Calibri"/>
                <a:sym typeface="Calibri"/>
              </a:rPr>
              <a:t>Full image</a:t>
            </a:r>
            <a:endParaRPr b="0" i="0" sz="1100" u="none" cap="none" strike="noStrike">
              <a:solidFill>
                <a:srgbClr val="4E4F51"/>
              </a:solidFill>
              <a:latin typeface="Calibri"/>
              <a:ea typeface="Calibri"/>
              <a:cs typeface="Calibri"/>
              <a:sym typeface="Calibri"/>
            </a:endParaRPr>
          </a:p>
        </p:txBody>
      </p:sp>
      <p:sp>
        <p:nvSpPr>
          <p:cNvPr id="1159" name="Google Shape;1159;p54"/>
          <p:cNvSpPr txBox="1"/>
          <p:nvPr/>
        </p:nvSpPr>
        <p:spPr>
          <a:xfrm>
            <a:off x="2709186" y="5880561"/>
            <a:ext cx="1042325" cy="363113"/>
          </a:xfrm>
          <a:prstGeom prst="rect">
            <a:avLst/>
          </a:prstGeom>
          <a:noFill/>
          <a:ln>
            <a:noFill/>
          </a:ln>
        </p:spPr>
        <p:txBody>
          <a:bodyPr anchorCtr="0" anchor="t" bIns="0" lIns="0" spcFirstLastPara="1" rIns="0" wrap="square" tIns="0">
            <a:spAutoFit/>
          </a:bodyPr>
          <a:lstStyle/>
          <a:p>
            <a:pPr indent="0" lvl="0" marL="0" marR="0" rtl="0" algn="ctr">
              <a:lnSpc>
                <a:spcPct val="110000"/>
              </a:lnSpc>
              <a:spcBef>
                <a:spcPts val="0"/>
              </a:spcBef>
              <a:spcAft>
                <a:spcPts val="0"/>
              </a:spcAft>
              <a:buClr>
                <a:srgbClr val="4E4F51"/>
              </a:buClr>
              <a:buSzPts val="1100"/>
              <a:buFont typeface="Arial"/>
              <a:buNone/>
            </a:pPr>
            <a:r>
              <a:rPr b="1" i="0" lang="en-GB" sz="1100" u="none" cap="none" strike="noStrike">
                <a:solidFill>
                  <a:srgbClr val="4E4F51"/>
                </a:solidFill>
                <a:latin typeface="Calibri"/>
                <a:ea typeface="Calibri"/>
                <a:cs typeface="Calibri"/>
                <a:sym typeface="Calibri"/>
              </a:rPr>
              <a:t>Anonymized </a:t>
            </a:r>
            <a:br>
              <a:rPr b="1" i="0" lang="en-GB" sz="1100" u="none" cap="none" strike="noStrike">
                <a:solidFill>
                  <a:srgbClr val="4E4F51"/>
                </a:solidFill>
                <a:latin typeface="Calibri"/>
                <a:ea typeface="Calibri"/>
                <a:cs typeface="Calibri"/>
                <a:sym typeface="Calibri"/>
              </a:rPr>
            </a:br>
            <a:r>
              <a:rPr b="1" i="0" lang="en-GB" sz="1100" u="none" cap="none" strike="noStrike">
                <a:solidFill>
                  <a:srgbClr val="4E4F51"/>
                </a:solidFill>
                <a:latin typeface="Calibri"/>
                <a:ea typeface="Calibri"/>
                <a:cs typeface="Calibri"/>
                <a:sym typeface="Calibri"/>
              </a:rPr>
              <a:t>stick figure</a:t>
            </a:r>
            <a:endParaRPr b="0" i="0" sz="1100" u="none" cap="none" strike="noStrike">
              <a:solidFill>
                <a:srgbClr val="4E4F51"/>
              </a:solidFill>
              <a:latin typeface="Calibri"/>
              <a:ea typeface="Calibri"/>
              <a:cs typeface="Calibri"/>
              <a:sym typeface="Calibri"/>
            </a:endParaRPr>
          </a:p>
        </p:txBody>
      </p:sp>
      <p:sp>
        <p:nvSpPr>
          <p:cNvPr id="1160" name="Google Shape;1160;p54"/>
          <p:cNvSpPr txBox="1"/>
          <p:nvPr/>
        </p:nvSpPr>
        <p:spPr>
          <a:xfrm>
            <a:off x="4398838" y="5880561"/>
            <a:ext cx="1042325" cy="186205"/>
          </a:xfrm>
          <a:prstGeom prst="rect">
            <a:avLst/>
          </a:prstGeom>
          <a:noFill/>
          <a:ln>
            <a:noFill/>
          </a:ln>
        </p:spPr>
        <p:txBody>
          <a:bodyPr anchorCtr="0" anchor="t" bIns="0" lIns="0" spcFirstLastPara="1" rIns="0" wrap="square" tIns="0">
            <a:spAutoFit/>
          </a:bodyPr>
          <a:lstStyle/>
          <a:p>
            <a:pPr indent="0" lvl="0" marL="0" marR="0" rtl="0" algn="ctr">
              <a:lnSpc>
                <a:spcPct val="110000"/>
              </a:lnSpc>
              <a:spcBef>
                <a:spcPts val="0"/>
              </a:spcBef>
              <a:spcAft>
                <a:spcPts val="0"/>
              </a:spcAft>
              <a:buClr>
                <a:srgbClr val="4E4F51"/>
              </a:buClr>
              <a:buSzPts val="1100"/>
              <a:buFont typeface="Arial"/>
              <a:buNone/>
            </a:pPr>
            <a:r>
              <a:rPr b="1" i="0" lang="en-GB" sz="1100" u="none" cap="none" strike="noStrike">
                <a:solidFill>
                  <a:srgbClr val="4E4F51"/>
                </a:solidFill>
                <a:latin typeface="Calibri"/>
                <a:ea typeface="Calibri"/>
                <a:cs typeface="Calibri"/>
                <a:sym typeface="Calibri"/>
              </a:rPr>
              <a:t>No image </a:t>
            </a:r>
            <a:endParaRPr b="0" i="0" sz="1100" u="none" cap="none" strike="noStrike">
              <a:solidFill>
                <a:srgbClr val="4E4F51"/>
              </a:solidFill>
              <a:latin typeface="Calibri"/>
              <a:ea typeface="Calibri"/>
              <a:cs typeface="Calibri"/>
              <a:sym typeface="Calibri"/>
            </a:endParaRPr>
          </a:p>
        </p:txBody>
      </p:sp>
      <p:sp>
        <p:nvSpPr>
          <p:cNvPr id="1161" name="Google Shape;1161;p54"/>
          <p:cNvSpPr/>
          <p:nvPr/>
        </p:nvSpPr>
        <p:spPr>
          <a:xfrm>
            <a:off x="-28930" y="5818723"/>
            <a:ext cx="12220930" cy="858159"/>
          </a:xfrm>
          <a:custGeom>
            <a:rect b="b" l="l" r="r" t="t"/>
            <a:pathLst>
              <a:path extrusionOk="0" h="862032" w="6363280">
                <a:moveTo>
                  <a:pt x="0" y="0"/>
                </a:moveTo>
                <a:cubicBezTo>
                  <a:pt x="3622445" y="2032571"/>
                  <a:pt x="3363909" y="-230329"/>
                  <a:pt x="6363280" y="240377"/>
                </a:cubicBezTo>
              </a:path>
            </a:pathLst>
          </a:custGeom>
          <a:noFill/>
          <a:ln cap="flat" cmpd="sng" w="15875">
            <a:solidFill>
              <a:srgbClr val="F2F2F2">
                <a:alpha val="66274"/>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nvGrpSpPr>
          <p:cNvPr id="1162" name="Google Shape;1162;p54"/>
          <p:cNvGrpSpPr/>
          <p:nvPr/>
        </p:nvGrpSpPr>
        <p:grpSpPr>
          <a:xfrm>
            <a:off x="8832333" y="2376190"/>
            <a:ext cx="2789240" cy="4494316"/>
            <a:chOff x="7711413" y="533007"/>
            <a:chExt cx="3925386" cy="6324994"/>
          </a:xfrm>
        </p:grpSpPr>
        <p:sp>
          <p:nvSpPr>
            <p:cNvPr id="1163" name="Google Shape;1163;p54"/>
            <p:cNvSpPr/>
            <p:nvPr/>
          </p:nvSpPr>
          <p:spPr>
            <a:xfrm>
              <a:off x="8517695" y="620688"/>
              <a:ext cx="1655170" cy="1567392"/>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64" name="Google Shape;1164;p54"/>
            <p:cNvSpPr/>
            <p:nvPr/>
          </p:nvSpPr>
          <p:spPr>
            <a:xfrm rot="10219109">
              <a:off x="8349412" y="2607321"/>
              <a:ext cx="2657926" cy="2475808"/>
            </a:xfrm>
            <a:custGeom>
              <a:rect b="b" l="l" r="r" t="t"/>
              <a:pathLst>
                <a:path extrusionOk="0" h="2475808" w="2657926">
                  <a:moveTo>
                    <a:pt x="0" y="2446750"/>
                  </a:moveTo>
                  <a:lnTo>
                    <a:pt x="1484797" y="0"/>
                  </a:lnTo>
                  <a:lnTo>
                    <a:pt x="2657926" y="2475808"/>
                  </a:lnTo>
                  <a:lnTo>
                    <a:pt x="0" y="2446750"/>
                  </a:lnTo>
                  <a:close/>
                </a:path>
              </a:pathLst>
            </a:cu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pic>
          <p:nvPicPr>
            <p:cNvPr id="1165" name="Google Shape;1165;p54"/>
            <p:cNvPicPr preferRelativeResize="0"/>
            <p:nvPr/>
          </p:nvPicPr>
          <p:blipFill rotWithShape="1">
            <a:blip r:embed="rId5">
              <a:alphaModFix/>
            </a:blip>
            <a:srcRect b="0" l="0" r="0" t="0"/>
            <a:stretch/>
          </p:blipFill>
          <p:spPr>
            <a:xfrm>
              <a:off x="7711413" y="533007"/>
              <a:ext cx="3925386" cy="6324994"/>
            </a:xfrm>
            <a:prstGeom prst="rect">
              <a:avLst/>
            </a:prstGeom>
            <a:noFill/>
            <a:ln>
              <a:noFill/>
            </a:ln>
          </p:spPr>
        </p:pic>
      </p:grpSp>
      <p:pic>
        <p:nvPicPr>
          <p:cNvPr id="1166" name="Google Shape;1166;p54"/>
          <p:cNvPicPr preferRelativeResize="0"/>
          <p:nvPr/>
        </p:nvPicPr>
        <p:blipFill rotWithShape="1">
          <a:blip r:embed="rId6">
            <a:alphaModFix/>
          </a:blip>
          <a:srcRect b="0" l="0" r="0" t="0"/>
          <a:stretch/>
        </p:blipFill>
        <p:spPr>
          <a:xfrm>
            <a:off x="1040598" y="4789694"/>
            <a:ext cx="1047079" cy="1047079"/>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0" name="Shape 1170"/>
        <p:cNvGrpSpPr/>
        <p:nvPr/>
      </p:nvGrpSpPr>
      <p:grpSpPr>
        <a:xfrm>
          <a:off x="0" y="0"/>
          <a:ext cx="0" cy="0"/>
          <a:chOff x="0" y="0"/>
          <a:chExt cx="0" cy="0"/>
        </a:xfrm>
      </p:grpSpPr>
      <p:pic>
        <p:nvPicPr>
          <p:cNvPr id="1171" name="Google Shape;1171;p55"/>
          <p:cNvPicPr preferRelativeResize="0"/>
          <p:nvPr/>
        </p:nvPicPr>
        <p:blipFill rotWithShape="1">
          <a:blip r:embed="rId3">
            <a:alphaModFix/>
          </a:blip>
          <a:srcRect b="0" l="0" r="8450" t="0"/>
          <a:stretch/>
        </p:blipFill>
        <p:spPr>
          <a:xfrm>
            <a:off x="7766473" y="0"/>
            <a:ext cx="4436739" cy="6858000"/>
          </a:xfrm>
          <a:prstGeom prst="rect">
            <a:avLst/>
          </a:prstGeom>
          <a:noFill/>
          <a:ln>
            <a:noFill/>
          </a:ln>
        </p:spPr>
      </p:pic>
      <p:sp>
        <p:nvSpPr>
          <p:cNvPr id="1172" name="Google Shape;1172;p55"/>
          <p:cNvSpPr/>
          <p:nvPr/>
        </p:nvSpPr>
        <p:spPr>
          <a:xfrm>
            <a:off x="7731392" y="0"/>
            <a:ext cx="4471820" cy="6858000"/>
          </a:xfrm>
          <a:prstGeom prst="rect">
            <a:avLst/>
          </a:prstGeom>
          <a:solidFill>
            <a:schemeClr val="lt2">
              <a:alpha val="3529"/>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73" name="Google Shape;1173;p55"/>
          <p:cNvSpPr/>
          <p:nvPr/>
        </p:nvSpPr>
        <p:spPr>
          <a:xfrm>
            <a:off x="3076" y="0"/>
            <a:ext cx="7763397" cy="6858000"/>
          </a:xfrm>
          <a:prstGeom prst="rect">
            <a:avLst/>
          </a:prstGeom>
          <a:gradFill>
            <a:gsLst>
              <a:gs pos="0">
                <a:srgbClr val="D2D9C8">
                  <a:alpha val="21960"/>
                </a:srgbClr>
              </a:gs>
              <a:gs pos="29000">
                <a:srgbClr val="D2D9C8">
                  <a:alpha val="21960"/>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74" name="Google Shape;1174;p55"/>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4E4F51"/>
              </a:buClr>
              <a:buSzPts val="1600"/>
              <a:buFont typeface="Arial"/>
              <a:buNone/>
            </a:pPr>
            <a:r>
              <a:rPr b="0" i="0" lang="en-GB" sz="1600" u="none" cap="none" strike="noStrike">
                <a:solidFill>
                  <a:srgbClr val="4E4F51"/>
                </a:solidFill>
                <a:latin typeface="Calibri"/>
                <a:ea typeface="Calibri"/>
                <a:cs typeface="Calibri"/>
                <a:sym typeface="Calibri"/>
              </a:rPr>
              <a:t>6. 100% Privacy</a:t>
            </a:r>
            <a:endParaRPr b="0" i="0" sz="1400" u="none" cap="none" strike="noStrike">
              <a:solidFill>
                <a:srgbClr val="000000"/>
              </a:solidFill>
              <a:latin typeface="Arial"/>
              <a:ea typeface="Arial"/>
              <a:cs typeface="Arial"/>
              <a:sym typeface="Arial"/>
            </a:endParaRPr>
          </a:p>
        </p:txBody>
      </p:sp>
      <p:sp>
        <p:nvSpPr>
          <p:cNvPr id="1175" name="Google Shape;1175;p55"/>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38656D"/>
              </a:buClr>
              <a:buSzPts val="2700"/>
              <a:buFont typeface="Arial"/>
              <a:buNone/>
            </a:pPr>
            <a:r>
              <a:rPr b="0" i="0" lang="en-GB" sz="2700" u="none" cap="none" strike="noStrike">
                <a:solidFill>
                  <a:srgbClr val="38656D"/>
                </a:solidFill>
                <a:latin typeface="Calibri"/>
                <a:ea typeface="Calibri"/>
                <a:cs typeface="Calibri"/>
                <a:sym typeface="Calibri"/>
              </a:rPr>
              <a:t>Privacy for</a:t>
            </a:r>
            <a:r>
              <a:rPr b="1" i="0" lang="en-GB" sz="2700" u="none" cap="none" strike="noStrike">
                <a:solidFill>
                  <a:srgbClr val="38656D"/>
                </a:solidFill>
                <a:latin typeface="Calibri"/>
                <a:ea typeface="Calibri"/>
                <a:cs typeface="Calibri"/>
                <a:sym typeface="Calibri"/>
              </a:rPr>
              <a:t> r</a:t>
            </a:r>
            <a:r>
              <a:rPr b="1" i="0" lang="en-GB" sz="2700" u="none" cap="none" strike="noStrike">
                <a:solidFill>
                  <a:schemeClr val="accent1"/>
                </a:solidFill>
                <a:latin typeface="Calibri"/>
                <a:ea typeface="Calibri"/>
                <a:cs typeface="Calibri"/>
                <a:sym typeface="Calibri"/>
              </a:rPr>
              <a:t>esidents</a:t>
            </a:r>
            <a:endParaRPr b="0" i="0" sz="1400" u="none" cap="none" strike="noStrike">
              <a:solidFill>
                <a:srgbClr val="000000"/>
              </a:solidFill>
              <a:latin typeface="Arial"/>
              <a:ea typeface="Arial"/>
              <a:cs typeface="Arial"/>
              <a:sym typeface="Arial"/>
            </a:endParaRPr>
          </a:p>
        </p:txBody>
      </p:sp>
      <p:sp>
        <p:nvSpPr>
          <p:cNvPr id="1176" name="Google Shape;1176;p55"/>
          <p:cNvSpPr txBox="1"/>
          <p:nvPr/>
        </p:nvSpPr>
        <p:spPr>
          <a:xfrm>
            <a:off x="1039412" y="2147196"/>
            <a:ext cx="5344500" cy="929700"/>
          </a:xfrm>
          <a:prstGeom prst="rect">
            <a:avLst/>
          </a:prstGeom>
          <a:noFill/>
          <a:ln>
            <a:noFill/>
          </a:ln>
        </p:spPr>
        <p:txBody>
          <a:bodyPr anchorCtr="0" anchor="t" bIns="0" lIns="0" spcFirstLastPara="1" rIns="0" wrap="square" tIns="0">
            <a:spAutoFit/>
          </a:bodyPr>
          <a:lstStyle/>
          <a:p>
            <a:pPr indent="0" lvl="0" marL="0" marR="0" rtl="0" algn="l">
              <a:lnSpc>
                <a:spcPct val="160000"/>
              </a:lnSpc>
              <a:spcBef>
                <a:spcPts val="0"/>
              </a:spcBef>
              <a:spcAft>
                <a:spcPts val="0"/>
              </a:spcAft>
              <a:buClr>
                <a:srgbClr val="4E4F51"/>
              </a:buClr>
              <a:buSzPts val="1400"/>
              <a:buFont typeface="Arial"/>
              <a:buNone/>
            </a:pPr>
            <a:r>
              <a:rPr b="1" i="0" lang="en-GB" sz="1400" u="none" cap="none" strike="noStrike">
                <a:solidFill>
                  <a:srgbClr val="4E4F51"/>
                </a:solidFill>
                <a:latin typeface="Calibri"/>
                <a:ea typeface="Calibri"/>
                <a:cs typeface="Calibri"/>
                <a:sym typeface="Calibri"/>
              </a:rPr>
              <a:t>Protecting of Nobi data is key: </a:t>
            </a:r>
            <a:endParaRPr b="0" i="0" sz="1400" u="none" cap="none" strike="noStrike">
              <a:solidFill>
                <a:srgbClr val="000000"/>
              </a:solidFill>
              <a:latin typeface="Arial"/>
              <a:ea typeface="Arial"/>
              <a:cs typeface="Arial"/>
              <a:sym typeface="Arial"/>
            </a:endParaRPr>
          </a:p>
          <a:p>
            <a:pPr indent="-171450" lvl="0" marL="171450" marR="0" rtl="0" algn="l">
              <a:lnSpc>
                <a:spcPct val="100000"/>
              </a:lnSpc>
              <a:spcBef>
                <a:spcPts val="0"/>
              </a:spcBef>
              <a:spcAft>
                <a:spcPts val="0"/>
              </a:spcAft>
              <a:buClr>
                <a:srgbClr val="EF9C2C"/>
              </a:buClr>
              <a:buSzPts val="1400"/>
              <a:buFont typeface="Noto Sans Symbols"/>
              <a:buChar char="▪"/>
            </a:pPr>
            <a:r>
              <a:rPr b="0" i="0" lang="en-GB" sz="1400" u="none" cap="none" strike="noStrike">
                <a:solidFill>
                  <a:srgbClr val="4E4F51"/>
                </a:solidFill>
                <a:latin typeface="Calibri"/>
                <a:ea typeface="Calibri"/>
                <a:cs typeface="Calibri"/>
                <a:sym typeface="Calibri"/>
              </a:rPr>
              <a:t>Images can only be viewed. </a:t>
            </a:r>
            <a:endParaRPr b="0" i="0" sz="1400" u="none" cap="none" strike="noStrike">
              <a:solidFill>
                <a:srgbClr val="000000"/>
              </a:solidFill>
              <a:latin typeface="Arial"/>
              <a:ea typeface="Arial"/>
              <a:cs typeface="Arial"/>
              <a:sym typeface="Arial"/>
            </a:endParaRPr>
          </a:p>
          <a:p>
            <a:pPr indent="-171450" lvl="0" marL="171450" marR="0" rtl="0" algn="l">
              <a:lnSpc>
                <a:spcPct val="100000"/>
              </a:lnSpc>
              <a:spcBef>
                <a:spcPts val="1200"/>
              </a:spcBef>
              <a:spcAft>
                <a:spcPts val="0"/>
              </a:spcAft>
              <a:buClr>
                <a:srgbClr val="EF9C2C"/>
              </a:buClr>
              <a:buSzPts val="1400"/>
              <a:buFont typeface="Noto Sans Symbols"/>
              <a:buChar char="▪"/>
            </a:pPr>
            <a:r>
              <a:rPr b="0" i="0" lang="en-GB" sz="1400" u="none" cap="none" strike="noStrike">
                <a:solidFill>
                  <a:srgbClr val="4E4F51"/>
                </a:solidFill>
                <a:latin typeface="Calibri"/>
                <a:ea typeface="Calibri"/>
                <a:cs typeface="Calibri"/>
                <a:sym typeface="Calibri"/>
              </a:rPr>
              <a:t>Images will be automatically deleted 14 days after the fall.</a:t>
            </a:r>
            <a:endParaRPr b="0" i="0" sz="1400" u="none" cap="none" strike="noStrike">
              <a:solidFill>
                <a:srgbClr val="000000"/>
              </a:solidFill>
              <a:latin typeface="Arial"/>
              <a:ea typeface="Arial"/>
              <a:cs typeface="Arial"/>
              <a:sym typeface="Arial"/>
            </a:endParaRPr>
          </a:p>
        </p:txBody>
      </p:sp>
      <p:sp>
        <p:nvSpPr>
          <p:cNvPr id="1177" name="Google Shape;1177;p55"/>
          <p:cNvSpPr txBox="1"/>
          <p:nvPr/>
        </p:nvSpPr>
        <p:spPr>
          <a:xfrm>
            <a:off x="781047" y="1605168"/>
            <a:ext cx="5444520" cy="331181"/>
          </a:xfrm>
          <a:prstGeom prst="rect">
            <a:avLst/>
          </a:prstGeom>
          <a:noFill/>
          <a:ln>
            <a:noFill/>
          </a:ln>
        </p:spPr>
        <p:txBody>
          <a:bodyPr anchorCtr="0" anchor="t" bIns="0" lIns="0" spcFirstLastPara="1" rIns="0" wrap="square" tIns="0">
            <a:spAutoFit/>
          </a:bodyPr>
          <a:lstStyle/>
          <a:p>
            <a:pPr indent="-261938" lvl="0" marL="274638" marR="0" rtl="0" algn="l">
              <a:lnSpc>
                <a:spcPct val="150000"/>
              </a:lnSpc>
              <a:spcBef>
                <a:spcPts val="0"/>
              </a:spcBef>
              <a:spcAft>
                <a:spcPts val="0"/>
              </a:spcAft>
              <a:buClr>
                <a:srgbClr val="EF9C2C"/>
              </a:buClr>
              <a:buSzPts val="1600"/>
              <a:buFont typeface="Calibri"/>
              <a:buAutoNum type="arabicPeriod" startAt="4"/>
            </a:pPr>
            <a:r>
              <a:rPr b="0" i="0" lang="en-GB" sz="1600" u="none" cap="none" strike="noStrike">
                <a:solidFill>
                  <a:srgbClr val="38656D"/>
                </a:solidFill>
                <a:latin typeface="Calibri"/>
                <a:ea typeface="Calibri"/>
                <a:cs typeface="Calibri"/>
                <a:sym typeface="Calibri"/>
              </a:rPr>
              <a:t>Automatic deletion of fall images </a:t>
            </a:r>
            <a:endParaRPr b="0" i="0" sz="1400" u="none" cap="none" strike="noStrike">
              <a:solidFill>
                <a:srgbClr val="000000"/>
              </a:solidFill>
              <a:latin typeface="Arial"/>
              <a:ea typeface="Arial"/>
              <a:cs typeface="Arial"/>
              <a:sym typeface="Arial"/>
            </a:endParaRPr>
          </a:p>
        </p:txBody>
      </p:sp>
      <p:sp>
        <p:nvSpPr>
          <p:cNvPr id="1178" name="Google Shape;1178;p55"/>
          <p:cNvSpPr/>
          <p:nvPr/>
        </p:nvSpPr>
        <p:spPr>
          <a:xfrm>
            <a:off x="-28930" y="5589240"/>
            <a:ext cx="12220930" cy="858159"/>
          </a:xfrm>
          <a:custGeom>
            <a:rect b="b" l="l" r="r" t="t"/>
            <a:pathLst>
              <a:path extrusionOk="0" h="862032" w="6363280">
                <a:moveTo>
                  <a:pt x="0" y="0"/>
                </a:moveTo>
                <a:cubicBezTo>
                  <a:pt x="3622445" y="2032571"/>
                  <a:pt x="3363909" y="-230329"/>
                  <a:pt x="6363280" y="240377"/>
                </a:cubicBezTo>
              </a:path>
            </a:pathLst>
          </a:custGeom>
          <a:noFill/>
          <a:ln cap="flat" cmpd="sng" w="15875">
            <a:solidFill>
              <a:srgbClr val="F2F2F2">
                <a:alpha val="66274"/>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2" name="Shape 1182"/>
        <p:cNvGrpSpPr/>
        <p:nvPr/>
      </p:nvGrpSpPr>
      <p:grpSpPr>
        <a:xfrm>
          <a:off x="0" y="0"/>
          <a:ext cx="0" cy="0"/>
          <a:chOff x="0" y="0"/>
          <a:chExt cx="0" cy="0"/>
        </a:xfrm>
      </p:grpSpPr>
      <p:sp>
        <p:nvSpPr>
          <p:cNvPr id="1183" name="Google Shape;1183;p56"/>
          <p:cNvSpPr/>
          <p:nvPr/>
        </p:nvSpPr>
        <p:spPr>
          <a:xfrm>
            <a:off x="3076" y="0"/>
            <a:ext cx="7968093" cy="6858000"/>
          </a:xfrm>
          <a:prstGeom prst="rect">
            <a:avLst/>
          </a:prstGeom>
          <a:gradFill>
            <a:gsLst>
              <a:gs pos="0">
                <a:srgbClr val="D2D9C8">
                  <a:alpha val="21960"/>
                </a:srgbClr>
              </a:gs>
              <a:gs pos="29000">
                <a:srgbClr val="D2D9C8">
                  <a:alpha val="21960"/>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184" name="Google Shape;1184;p56"/>
          <p:cNvPicPr preferRelativeResize="0"/>
          <p:nvPr/>
        </p:nvPicPr>
        <p:blipFill rotWithShape="1">
          <a:blip r:embed="rId3">
            <a:alphaModFix/>
          </a:blip>
          <a:srcRect b="0" l="0" r="0" t="0"/>
          <a:stretch/>
        </p:blipFill>
        <p:spPr>
          <a:xfrm>
            <a:off x="7801743" y="-1"/>
            <a:ext cx="4397483" cy="6858000"/>
          </a:xfrm>
          <a:prstGeom prst="roundRect">
            <a:avLst>
              <a:gd fmla="val 0" name="adj"/>
            </a:avLst>
          </a:prstGeom>
          <a:noFill/>
          <a:ln>
            <a:noFill/>
          </a:ln>
        </p:spPr>
      </p:pic>
      <p:sp>
        <p:nvSpPr>
          <p:cNvPr id="1185" name="Google Shape;1185;p56"/>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4E4F51"/>
              </a:buClr>
              <a:buSzPts val="1600"/>
              <a:buFont typeface="Arial"/>
              <a:buNone/>
            </a:pPr>
            <a:r>
              <a:rPr b="0" i="0" lang="en-GB" sz="1600" u="none" cap="none" strike="noStrike">
                <a:solidFill>
                  <a:srgbClr val="4E4F51"/>
                </a:solidFill>
                <a:latin typeface="Calibri"/>
                <a:ea typeface="Calibri"/>
                <a:cs typeface="Calibri"/>
                <a:sym typeface="Calibri"/>
              </a:rPr>
              <a:t>6. 100% Privacy</a:t>
            </a:r>
            <a:endParaRPr b="0" i="0" sz="1400" u="none" cap="none" strike="noStrike">
              <a:solidFill>
                <a:srgbClr val="000000"/>
              </a:solidFill>
              <a:latin typeface="Arial"/>
              <a:ea typeface="Arial"/>
              <a:cs typeface="Arial"/>
              <a:sym typeface="Arial"/>
            </a:endParaRPr>
          </a:p>
        </p:txBody>
      </p:sp>
      <p:sp>
        <p:nvSpPr>
          <p:cNvPr id="1186" name="Google Shape;1186;p56"/>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Arial"/>
              <a:buNone/>
            </a:pPr>
            <a:r>
              <a:rPr b="0" i="0" lang="en-GB" sz="2700" u="none" cap="none" strike="noStrike">
                <a:solidFill>
                  <a:schemeClr val="accent1"/>
                </a:solidFill>
                <a:latin typeface="Calibri"/>
                <a:ea typeface="Calibri"/>
                <a:cs typeface="Calibri"/>
                <a:sym typeface="Calibri"/>
              </a:rPr>
              <a:t>Privacy for </a:t>
            </a:r>
            <a:r>
              <a:rPr b="1" i="0" lang="en-GB" sz="2700" u="none" cap="none" strike="noStrike">
                <a:solidFill>
                  <a:schemeClr val="accent1"/>
                </a:solidFill>
                <a:latin typeface="Calibri"/>
                <a:ea typeface="Calibri"/>
                <a:cs typeface="Calibri"/>
                <a:sym typeface="Calibri"/>
              </a:rPr>
              <a:t>(care) staff</a:t>
            </a:r>
            <a:endParaRPr b="0" i="0" sz="1400" u="none" cap="none" strike="noStrike">
              <a:solidFill>
                <a:srgbClr val="000000"/>
              </a:solidFill>
              <a:latin typeface="Arial"/>
              <a:ea typeface="Arial"/>
              <a:cs typeface="Arial"/>
              <a:sym typeface="Arial"/>
            </a:endParaRPr>
          </a:p>
        </p:txBody>
      </p:sp>
      <p:sp>
        <p:nvSpPr>
          <p:cNvPr id="1187" name="Google Shape;1187;p56"/>
          <p:cNvSpPr/>
          <p:nvPr/>
        </p:nvSpPr>
        <p:spPr>
          <a:xfrm>
            <a:off x="-28930" y="4672003"/>
            <a:ext cx="12220930" cy="1639400"/>
          </a:xfrm>
          <a:custGeom>
            <a:rect b="b" l="l" r="r" t="t"/>
            <a:pathLst>
              <a:path extrusionOk="0" h="862032" w="6363280">
                <a:moveTo>
                  <a:pt x="0" y="0"/>
                </a:moveTo>
                <a:cubicBezTo>
                  <a:pt x="3622445" y="2032571"/>
                  <a:pt x="3363909" y="-230329"/>
                  <a:pt x="6363280" y="240377"/>
                </a:cubicBezTo>
              </a:path>
            </a:pathLst>
          </a:custGeom>
          <a:noFill/>
          <a:ln cap="flat" cmpd="sng" w="15875">
            <a:solidFill>
              <a:srgbClr val="F2F2F2">
                <a:alpha val="66274"/>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88" name="Google Shape;1188;p56"/>
          <p:cNvSpPr txBox="1"/>
          <p:nvPr/>
        </p:nvSpPr>
        <p:spPr>
          <a:xfrm>
            <a:off x="776993" y="2366071"/>
            <a:ext cx="4886959" cy="1410001"/>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Clr>
                <a:srgbClr val="4E4F51"/>
              </a:buClr>
              <a:buSzPts val="1400"/>
              <a:buFont typeface="Arial"/>
              <a:buNone/>
            </a:pPr>
            <a:r>
              <a:rPr b="0" i="0" lang="en-GB" sz="1400" u="none" cap="none" strike="noStrike">
                <a:solidFill>
                  <a:srgbClr val="4E4F51"/>
                </a:solidFill>
                <a:latin typeface="Calibri"/>
                <a:ea typeface="Calibri"/>
                <a:cs typeface="Calibri"/>
                <a:sym typeface="Calibri"/>
              </a:rPr>
              <a:t>Nobi’s smart lights are designed to assist caregivers in their day-to-day job and support them in providing the best care possible. </a:t>
            </a:r>
            <a:endParaRPr b="0" i="0" sz="1400" u="none" cap="none" strike="noStrike">
              <a:solidFill>
                <a:srgbClr val="000000"/>
              </a:solidFill>
              <a:latin typeface="Arial"/>
              <a:ea typeface="Arial"/>
              <a:cs typeface="Arial"/>
              <a:sym typeface="Arial"/>
            </a:endParaRPr>
          </a:p>
          <a:p>
            <a:pPr indent="0" lvl="0" marL="0" marR="0" rtl="0" algn="l">
              <a:lnSpc>
                <a:spcPct val="110000"/>
              </a:lnSpc>
              <a:spcBef>
                <a:spcPts val="0"/>
              </a:spcBef>
              <a:spcAft>
                <a:spcPts val="0"/>
              </a:spcAft>
              <a:buClr>
                <a:srgbClr val="000000"/>
              </a:buClr>
              <a:buSzPts val="1400"/>
              <a:buFont typeface="Arial"/>
              <a:buNone/>
            </a:pPr>
            <a:r>
              <a:t/>
            </a:r>
            <a:endParaRPr b="0" i="0" sz="1400" u="none" cap="none" strike="noStrike">
              <a:solidFill>
                <a:srgbClr val="4E4F51"/>
              </a:solidFill>
              <a:latin typeface="Calibri"/>
              <a:ea typeface="Calibri"/>
              <a:cs typeface="Calibri"/>
              <a:sym typeface="Calibri"/>
            </a:endParaRPr>
          </a:p>
          <a:p>
            <a:pPr indent="0" lvl="0" marL="0" marR="0" rtl="0" algn="l">
              <a:lnSpc>
                <a:spcPct val="110000"/>
              </a:lnSpc>
              <a:spcBef>
                <a:spcPts val="0"/>
              </a:spcBef>
              <a:spcAft>
                <a:spcPts val="0"/>
              </a:spcAft>
              <a:buClr>
                <a:srgbClr val="4E4F51"/>
              </a:buClr>
              <a:buSzPts val="1400"/>
              <a:buFont typeface="Arial"/>
              <a:buNone/>
            </a:pPr>
            <a:r>
              <a:rPr b="0" i="0" lang="en-GB" sz="1400" u="none" cap="none" strike="noStrike">
                <a:solidFill>
                  <a:srgbClr val="4E4F51"/>
                </a:solidFill>
                <a:latin typeface="Calibri"/>
                <a:ea typeface="Calibri"/>
                <a:cs typeface="Calibri"/>
                <a:sym typeface="Calibri"/>
              </a:rPr>
              <a:t>We know very well how hard our caregivers work to give residents the best care possible. Therefore, Nobi does not concern itself with monitoring the actions and behaviors of caregivers. </a:t>
            </a:r>
            <a:endParaRPr b="0" i="0" sz="1400" u="none" cap="none" strike="noStrike">
              <a:solidFill>
                <a:srgbClr val="000000"/>
              </a:solidFill>
              <a:latin typeface="Arial"/>
              <a:ea typeface="Arial"/>
              <a:cs typeface="Arial"/>
              <a:sym typeface="Arial"/>
            </a:endParaRPr>
          </a:p>
        </p:txBody>
      </p:sp>
      <p:sp>
        <p:nvSpPr>
          <p:cNvPr id="1189" name="Google Shape;1189;p56"/>
          <p:cNvSpPr txBox="1"/>
          <p:nvPr/>
        </p:nvSpPr>
        <p:spPr>
          <a:xfrm>
            <a:off x="781047" y="1605168"/>
            <a:ext cx="5444520" cy="553998"/>
          </a:xfrm>
          <a:prstGeom prst="rect">
            <a:avLst/>
          </a:prstGeom>
          <a:noFill/>
          <a:ln>
            <a:noFill/>
          </a:ln>
        </p:spPr>
        <p:txBody>
          <a:bodyPr anchorCtr="0" anchor="t" bIns="0" lIns="0" spcFirstLastPara="1" rIns="0" wrap="square" tIns="0">
            <a:spAutoFit/>
          </a:bodyPr>
          <a:lstStyle/>
          <a:p>
            <a:pPr indent="0" lvl="0" marL="12700" marR="0" rtl="0" algn="l">
              <a:lnSpc>
                <a:spcPct val="100000"/>
              </a:lnSpc>
              <a:spcBef>
                <a:spcPts val="0"/>
              </a:spcBef>
              <a:spcAft>
                <a:spcPts val="0"/>
              </a:spcAft>
              <a:buClr>
                <a:srgbClr val="EF9C2C"/>
              </a:buClr>
              <a:buSzPts val="1800"/>
              <a:buFont typeface="Arial"/>
              <a:buNone/>
            </a:pPr>
            <a:r>
              <a:rPr b="0" i="0" lang="en-GB" sz="1800" u="none" cap="none" strike="noStrike">
                <a:solidFill>
                  <a:srgbClr val="38656D"/>
                </a:solidFill>
                <a:latin typeface="Calibri"/>
                <a:ea typeface="Calibri"/>
                <a:cs typeface="Calibri"/>
                <a:sym typeface="Calibri"/>
              </a:rPr>
              <a:t>Nobi is there to support you.</a:t>
            </a:r>
            <a:br>
              <a:rPr b="0" i="0" lang="en-GB" sz="1800" u="none" cap="none" strike="noStrike">
                <a:solidFill>
                  <a:srgbClr val="38656D"/>
                </a:solidFill>
                <a:latin typeface="Calibri"/>
                <a:ea typeface="Calibri"/>
                <a:cs typeface="Calibri"/>
                <a:sym typeface="Calibri"/>
              </a:rPr>
            </a:br>
            <a:r>
              <a:rPr b="0" i="0" lang="en-GB" sz="1800" u="none" cap="none" strike="noStrike">
                <a:solidFill>
                  <a:srgbClr val="38656D"/>
                </a:solidFill>
                <a:latin typeface="Calibri"/>
                <a:ea typeface="Calibri"/>
                <a:cs typeface="Calibri"/>
                <a:sym typeface="Calibri"/>
              </a:rPr>
              <a:t>Not to monitor you</a:t>
            </a:r>
            <a:endParaRPr b="0" i="0" sz="1400" u="none" cap="none" strike="noStrike">
              <a:solidFill>
                <a:srgbClr val="000000"/>
              </a:solidFill>
              <a:latin typeface="Arial"/>
              <a:ea typeface="Arial"/>
              <a:cs typeface="Arial"/>
              <a:sym typeface="Arial"/>
            </a:endParaRPr>
          </a:p>
        </p:txBody>
      </p:sp>
      <p:pic>
        <p:nvPicPr>
          <p:cNvPr id="1190" name="Google Shape;1190;p56"/>
          <p:cNvPicPr preferRelativeResize="0"/>
          <p:nvPr/>
        </p:nvPicPr>
        <p:blipFill rotWithShape="1">
          <a:blip r:embed="rId4">
            <a:alphaModFix/>
          </a:blip>
          <a:srcRect b="0" l="0" r="0" t="0"/>
          <a:stretch/>
        </p:blipFill>
        <p:spPr>
          <a:xfrm>
            <a:off x="720615" y="4342126"/>
            <a:ext cx="553998" cy="553998"/>
          </a:xfrm>
          <a:prstGeom prst="rect">
            <a:avLst/>
          </a:prstGeom>
          <a:noFill/>
          <a:ln>
            <a:noFill/>
          </a:ln>
        </p:spPr>
      </p:pic>
      <p:sp>
        <p:nvSpPr>
          <p:cNvPr id="1191" name="Google Shape;1191;p56"/>
          <p:cNvSpPr txBox="1"/>
          <p:nvPr/>
        </p:nvSpPr>
        <p:spPr>
          <a:xfrm>
            <a:off x="1398659" y="4330696"/>
            <a:ext cx="5253900" cy="79410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Clr>
                <a:srgbClr val="4E4F51"/>
              </a:buClr>
              <a:buSzPts val="1200"/>
              <a:buFont typeface="Arial"/>
              <a:buNone/>
            </a:pPr>
            <a:r>
              <a:rPr b="1" i="0" lang="en-GB" sz="1200" u="none" cap="none" strike="noStrike">
                <a:solidFill>
                  <a:srgbClr val="4E4F51"/>
                </a:solidFill>
                <a:latin typeface="Calibri"/>
                <a:ea typeface="Calibri"/>
                <a:cs typeface="Calibri"/>
                <a:sym typeface="Calibri"/>
              </a:rPr>
              <a:t>By only supporting the abstract visualization (stick figure), the Live View does not show if the person in the room is a resident or caregiver.  Nor does it track how long someone has been in the room. </a:t>
            </a:r>
            <a:br>
              <a:rPr b="1" i="0" lang="en-GB" sz="1200" u="none" cap="none" strike="noStrike">
                <a:solidFill>
                  <a:srgbClr val="4E4F51"/>
                </a:solidFill>
                <a:latin typeface="Calibri"/>
                <a:ea typeface="Calibri"/>
                <a:cs typeface="Calibri"/>
                <a:sym typeface="Calibri"/>
              </a:rPr>
            </a:br>
            <a:endParaRPr b="0" i="0" sz="1200" u="none" cap="none" strike="noStrike">
              <a:solidFill>
                <a:srgbClr val="4E4F5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pic>
        <p:nvPicPr>
          <p:cNvPr id="279" name="Google Shape;279;g2e2e6547ac3_0_27"/>
          <p:cNvPicPr preferRelativeResize="0"/>
          <p:nvPr/>
        </p:nvPicPr>
        <p:blipFill rotWithShape="1">
          <a:blip r:embed="rId3">
            <a:alphaModFix/>
          </a:blip>
          <a:srcRect b="0" l="0" r="25909" t="0"/>
          <a:stretch/>
        </p:blipFill>
        <p:spPr>
          <a:xfrm>
            <a:off x="7110748" y="0"/>
            <a:ext cx="5081252" cy="6857999"/>
          </a:xfrm>
          <a:prstGeom prst="rect">
            <a:avLst/>
          </a:prstGeom>
          <a:noFill/>
          <a:ln>
            <a:noFill/>
          </a:ln>
        </p:spPr>
      </p:pic>
      <p:sp>
        <p:nvSpPr>
          <p:cNvPr id="280" name="Google Shape;280;g2e2e6547ac3_0_27"/>
          <p:cNvSpPr/>
          <p:nvPr/>
        </p:nvSpPr>
        <p:spPr>
          <a:xfrm>
            <a:off x="-1" y="0"/>
            <a:ext cx="7752300"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81" name="Google Shape;281;g2e2e6547ac3_0_27"/>
          <p:cNvSpPr/>
          <p:nvPr/>
        </p:nvSpPr>
        <p:spPr>
          <a:xfrm>
            <a:off x="-28930" y="5025433"/>
            <a:ext cx="7763202" cy="1051679"/>
          </a:xfrm>
          <a:custGeom>
            <a:rect b="b" l="l" r="r" t="t"/>
            <a:pathLst>
              <a:path extrusionOk="0" h="862032" w="6363280">
                <a:moveTo>
                  <a:pt x="0" y="0"/>
                </a:moveTo>
                <a:cubicBezTo>
                  <a:pt x="3622445" y="2032571"/>
                  <a:pt x="3363909" y="-230329"/>
                  <a:pt x="6363280" y="240377"/>
                </a:cubicBezTo>
              </a:path>
            </a:pathLst>
          </a:custGeom>
          <a:noFill/>
          <a:ln cap="flat" cmpd="sng" w="15875">
            <a:solidFill>
              <a:srgbClr val="F2F2F2">
                <a:alpha val="65490"/>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82" name="Google Shape;282;g2e2e6547ac3_0_27"/>
          <p:cNvSpPr txBox="1"/>
          <p:nvPr/>
        </p:nvSpPr>
        <p:spPr>
          <a:xfrm>
            <a:off x="2821923" y="781050"/>
            <a:ext cx="3166800" cy="484800"/>
          </a:xfrm>
          <a:prstGeom prst="rect">
            <a:avLst/>
          </a:prstGeom>
          <a:noFill/>
          <a:ln>
            <a:noFill/>
          </a:ln>
        </p:spPr>
        <p:txBody>
          <a:bodyPr anchorCtr="0" anchor="ctr" bIns="0" lIns="0" spcFirstLastPara="1" rIns="0" wrap="square" tIns="0">
            <a:spAutoFit/>
          </a:bodyPr>
          <a:lstStyle/>
          <a:p>
            <a:pPr indent="0" lvl="0" marL="0" marR="0" rtl="0" algn="l">
              <a:lnSpc>
                <a:spcPct val="90000"/>
              </a:lnSpc>
              <a:spcBef>
                <a:spcPts val="0"/>
              </a:spcBef>
              <a:spcAft>
                <a:spcPts val="0"/>
              </a:spcAft>
              <a:buClr>
                <a:srgbClr val="000000"/>
              </a:buClr>
              <a:buSzPts val="3600"/>
              <a:buFont typeface="Arial"/>
              <a:buNone/>
            </a:pPr>
            <a:r>
              <a:rPr b="0" i="0" lang="en-GB" sz="3500" u="none" cap="none" strike="noStrike">
                <a:solidFill>
                  <a:schemeClr val="accent1"/>
                </a:solidFill>
                <a:latin typeface="Calibri"/>
                <a:ea typeface="Calibri"/>
                <a:cs typeface="Calibri"/>
                <a:sym typeface="Calibri"/>
              </a:rPr>
              <a:t>What is Nobita?</a:t>
            </a:r>
            <a:endParaRPr b="0" i="0" sz="1300" u="none" cap="none" strike="noStrike">
              <a:solidFill>
                <a:srgbClr val="000000"/>
              </a:solidFill>
              <a:latin typeface="Arial"/>
              <a:ea typeface="Arial"/>
              <a:cs typeface="Arial"/>
              <a:sym typeface="Arial"/>
            </a:endParaRPr>
          </a:p>
        </p:txBody>
      </p:sp>
      <p:sp>
        <p:nvSpPr>
          <p:cNvPr id="283" name="Google Shape;283;g2e2e6547ac3_0_27"/>
          <p:cNvSpPr/>
          <p:nvPr/>
        </p:nvSpPr>
        <p:spPr>
          <a:xfrm>
            <a:off x="7752184" y="0"/>
            <a:ext cx="176100" cy="6858000"/>
          </a:xfrm>
          <a:prstGeom prst="rect">
            <a:avLst/>
          </a:prstGeom>
          <a:gradFill>
            <a:gsLst>
              <a:gs pos="0">
                <a:srgbClr val="272728">
                  <a:alpha val="21960"/>
                </a:srgbClr>
              </a:gs>
              <a:gs pos="83000">
                <a:srgbClr val="272728">
                  <a:alpha val="0"/>
                </a:srgbClr>
              </a:gs>
              <a:gs pos="100000">
                <a:srgbClr val="272728">
                  <a:alpha val="0"/>
                </a:srgbClr>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84" name="Google Shape;284;g2e2e6547ac3_0_27"/>
          <p:cNvSpPr/>
          <p:nvPr/>
        </p:nvSpPr>
        <p:spPr>
          <a:xfrm>
            <a:off x="1999283" y="756289"/>
            <a:ext cx="514200" cy="514200"/>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85" name="Google Shape;285;g2e2e6547ac3_0_27"/>
          <p:cNvSpPr txBox="1"/>
          <p:nvPr/>
        </p:nvSpPr>
        <p:spPr>
          <a:xfrm>
            <a:off x="2175404" y="847163"/>
            <a:ext cx="162000" cy="3324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2400"/>
              <a:buFont typeface="Arial"/>
              <a:buNone/>
            </a:pPr>
            <a:r>
              <a:rPr b="1" i="0" lang="en-GB" sz="2400" u="none" cap="none" strike="noStrike">
                <a:solidFill>
                  <a:schemeClr val="lt1"/>
                </a:solidFill>
                <a:latin typeface="Calibri"/>
                <a:ea typeface="Calibri"/>
                <a:cs typeface="Calibri"/>
                <a:sym typeface="Calibri"/>
              </a:rPr>
              <a:t>1</a:t>
            </a:r>
            <a:endParaRPr b="0" i="0" sz="1400" u="none" cap="none" strike="noStrike">
              <a:solidFill>
                <a:srgbClr val="000000"/>
              </a:solidFill>
              <a:latin typeface="Arial"/>
              <a:ea typeface="Arial"/>
              <a:cs typeface="Arial"/>
              <a:sym typeface="Arial"/>
            </a:endParaRPr>
          </a:p>
        </p:txBody>
      </p:sp>
      <p:sp>
        <p:nvSpPr>
          <p:cNvPr id="286" name="Google Shape;286;g2e2e6547ac3_0_27"/>
          <p:cNvSpPr txBox="1"/>
          <p:nvPr/>
        </p:nvSpPr>
        <p:spPr>
          <a:xfrm>
            <a:off x="1344658" y="2052422"/>
            <a:ext cx="5549700" cy="1828193"/>
          </a:xfrm>
          <a:prstGeom prst="rect">
            <a:avLst/>
          </a:prstGeom>
          <a:noFill/>
          <a:ln>
            <a:noFill/>
          </a:ln>
        </p:spPr>
        <p:txBody>
          <a:bodyPr anchorCtr="0" anchor="t" bIns="0" lIns="0" spcFirstLastPara="1" rIns="0" wrap="square" tIns="0">
            <a:spAutoFit/>
          </a:bodyPr>
          <a:lstStyle/>
          <a:p>
            <a:pPr indent="0" lvl="0" marL="12700" marR="0" rtl="0" algn="l">
              <a:lnSpc>
                <a:spcPct val="110000"/>
              </a:lnSpc>
              <a:spcBef>
                <a:spcPts val="0"/>
              </a:spcBef>
              <a:spcAft>
                <a:spcPts val="0"/>
              </a:spcAft>
              <a:buClr>
                <a:srgbClr val="000000"/>
              </a:buClr>
              <a:buSzPts val="1800"/>
              <a:buFont typeface="Arial"/>
              <a:buNone/>
            </a:pPr>
            <a:r>
              <a:rPr b="0" i="0" lang="en-GB" sz="1800" u="none" cap="none" strike="noStrike">
                <a:solidFill>
                  <a:schemeClr val="accent1"/>
                </a:solidFill>
                <a:latin typeface="Calibri"/>
                <a:ea typeface="Calibri"/>
                <a:cs typeface="Calibri"/>
                <a:sym typeface="Calibri"/>
              </a:rPr>
              <a:t>Nobita is the little sister of Nobi. This bathroom light is - just like the Nobi light - equipped with optical sensors that take images of </a:t>
            </a:r>
            <a:r>
              <a:rPr b="0" i="0" lang="en-GB" sz="18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5"/>
                  </a:ext>
                </a:extLst>
              </a:rPr>
              <a:t>the room</a:t>
            </a:r>
            <a:r>
              <a:rPr b="0" i="0" lang="en-GB" sz="13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6"/>
                  </a:ext>
                </a:extLst>
              </a:rPr>
              <a:t>*</a:t>
            </a:r>
            <a:r>
              <a:rPr b="0" i="0" lang="en-GB" sz="18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7"/>
                  </a:ext>
                </a:extLst>
              </a:rPr>
              <a:t> </a:t>
            </a:r>
            <a:r>
              <a:rPr b="0" i="0" lang="en-GB" sz="1800" u="none" cap="none" strike="noStrike">
                <a:solidFill>
                  <a:schemeClr val="accent1"/>
                </a:solidFill>
                <a:latin typeface="Calibri"/>
                <a:ea typeface="Calibri"/>
                <a:cs typeface="Calibri"/>
                <a:sym typeface="Calibri"/>
              </a:rPr>
              <a:t>every second </a:t>
            </a:r>
            <a:br>
              <a:rPr b="0" i="0" lang="en-GB" sz="1800" u="none" cap="none" strike="noStrike">
                <a:solidFill>
                  <a:schemeClr val="accent1"/>
                </a:solidFill>
                <a:latin typeface="Calibri"/>
                <a:ea typeface="Calibri"/>
                <a:cs typeface="Calibri"/>
                <a:sym typeface="Calibri"/>
              </a:rPr>
            </a:br>
            <a:r>
              <a:rPr b="0" i="0" lang="en-GB" sz="1800" u="none" cap="none" strike="noStrike">
                <a:solidFill>
                  <a:schemeClr val="accent1"/>
                </a:solidFill>
                <a:latin typeface="Calibri"/>
                <a:ea typeface="Calibri"/>
                <a:cs typeface="Calibri"/>
                <a:sym typeface="Calibri"/>
              </a:rPr>
              <a:t>and </a:t>
            </a:r>
            <a:r>
              <a:rPr b="0" i="0" lang="en-GB" sz="18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8"/>
                  </a:ext>
                </a:extLst>
              </a:rPr>
              <a:t>analyzes the anonymized images</a:t>
            </a:r>
            <a:r>
              <a:rPr b="0" i="0" lang="en-GB" sz="1800" u="none" cap="none" strike="noStrike">
                <a:solidFill>
                  <a:schemeClr val="accent1"/>
                </a:solidFill>
                <a:latin typeface="Calibri"/>
                <a:ea typeface="Calibri"/>
                <a:cs typeface="Calibri"/>
                <a:sym typeface="Calibri"/>
              </a:rPr>
              <a:t> (stick figures) on its internal processor, day and night, even when the light is switched off.</a:t>
            </a:r>
            <a:endParaRPr b="0" i="0" sz="1400" u="none" cap="none" strike="noStrike">
              <a:solidFill>
                <a:srgbClr val="000000"/>
              </a:solidFill>
              <a:latin typeface="Arial"/>
              <a:ea typeface="Arial"/>
              <a:cs typeface="Arial"/>
              <a:sym typeface="Arial"/>
            </a:endParaRPr>
          </a:p>
        </p:txBody>
      </p:sp>
      <p:sp>
        <p:nvSpPr>
          <p:cNvPr id="287" name="Google Shape;287;g2e2e6547ac3_0_27"/>
          <p:cNvSpPr txBox="1"/>
          <p:nvPr/>
        </p:nvSpPr>
        <p:spPr>
          <a:xfrm>
            <a:off x="1344658" y="4250683"/>
            <a:ext cx="5444400" cy="1185300"/>
          </a:xfrm>
          <a:prstGeom prst="rect">
            <a:avLst/>
          </a:prstGeom>
          <a:noFill/>
          <a:ln>
            <a:noFill/>
          </a:ln>
        </p:spPr>
        <p:txBody>
          <a:bodyPr anchorCtr="0" anchor="t" bIns="0" lIns="0" spcFirstLastPara="1" rIns="0" wrap="square" tIns="0">
            <a:spAutoFit/>
          </a:bodyPr>
          <a:lstStyle/>
          <a:p>
            <a:pPr indent="-165100" lvl="0" marL="177800" marR="0" rtl="0" algn="l">
              <a:lnSpc>
                <a:spcPct val="150000"/>
              </a:lnSpc>
              <a:spcBef>
                <a:spcPts val="0"/>
              </a:spcBef>
              <a:spcAft>
                <a:spcPts val="0"/>
              </a:spcAft>
              <a:buClr>
                <a:srgbClr val="000000"/>
              </a:buClr>
              <a:buSzPts val="1400"/>
              <a:buFont typeface="Arial"/>
              <a:buNone/>
            </a:pPr>
            <a:r>
              <a:rPr b="1" i="0" lang="en-GB" sz="1400" u="none" cap="none" strike="noStrike">
                <a:solidFill>
                  <a:schemeClr val="accent1"/>
                </a:solidFill>
                <a:latin typeface="Calibri"/>
                <a:ea typeface="Calibri"/>
                <a:cs typeface="Calibri"/>
                <a:sym typeface="Calibri"/>
              </a:rPr>
              <a:t>This one simple action enables all its features</a:t>
            </a:r>
            <a:r>
              <a:rPr b="0" i="0" lang="en-GB" sz="1400" u="none" cap="none" strike="noStrike">
                <a:solidFill>
                  <a:schemeClr val="accent1"/>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a:p>
            <a:pPr indent="-165100" lvl="0" marL="177800" marR="0" rtl="0" algn="l">
              <a:lnSpc>
                <a:spcPct val="150000"/>
              </a:lnSpc>
              <a:spcBef>
                <a:spcPts val="0"/>
              </a:spcBef>
              <a:spcAft>
                <a:spcPts val="0"/>
              </a:spcAft>
              <a:buClr>
                <a:schemeClr val="accent2"/>
              </a:buClr>
              <a:buSzPts val="1400"/>
              <a:buFont typeface="Noto Sans Symbols"/>
              <a:buChar char="▪"/>
            </a:pPr>
            <a:r>
              <a:rPr b="0" i="0" lang="en-GB" sz="1400" u="none" cap="none" strike="noStrike">
                <a:solidFill>
                  <a:schemeClr val="accent1"/>
                </a:solidFill>
                <a:latin typeface="Calibri"/>
                <a:ea typeface="Calibri"/>
                <a:cs typeface="Calibri"/>
                <a:sym typeface="Calibri"/>
              </a:rPr>
              <a:t>Fall Detection</a:t>
            </a:r>
            <a:endParaRPr b="0" i="0" sz="1400" u="none" cap="none" strike="noStrike">
              <a:solidFill>
                <a:srgbClr val="000000"/>
              </a:solidFill>
              <a:latin typeface="Arial"/>
              <a:ea typeface="Arial"/>
              <a:cs typeface="Arial"/>
              <a:sym typeface="Arial"/>
            </a:endParaRPr>
          </a:p>
          <a:p>
            <a:pPr indent="-165100" lvl="0" marL="177800" marR="0" rtl="0" algn="l">
              <a:lnSpc>
                <a:spcPct val="150000"/>
              </a:lnSpc>
              <a:spcBef>
                <a:spcPts val="0"/>
              </a:spcBef>
              <a:spcAft>
                <a:spcPts val="0"/>
              </a:spcAft>
              <a:buClr>
                <a:schemeClr val="accent2"/>
              </a:buClr>
              <a:buSzPts val="1400"/>
              <a:buFont typeface="Noto Sans Symbols"/>
              <a:buChar char="▪"/>
            </a:pPr>
            <a:r>
              <a:rPr b="0" i="0" lang="en-GB" sz="1400" u="none" cap="none" strike="noStrike">
                <a:solidFill>
                  <a:schemeClr val="accent1"/>
                </a:solidFill>
                <a:latin typeface="Calibri"/>
                <a:ea typeface="Calibri"/>
                <a:cs typeface="Calibri"/>
                <a:sym typeface="Calibri"/>
              </a:rPr>
              <a:t>Fall Prevention</a:t>
            </a:r>
            <a:endParaRPr b="0" i="0" sz="1400" u="none" cap="none" strike="noStrike">
              <a:solidFill>
                <a:srgbClr val="000000"/>
              </a:solidFill>
              <a:latin typeface="Arial"/>
              <a:ea typeface="Arial"/>
              <a:cs typeface="Arial"/>
              <a:sym typeface="Arial"/>
            </a:endParaRPr>
          </a:p>
          <a:p>
            <a:pPr indent="-165100" lvl="0" marL="177800" marR="0" rtl="0" algn="l">
              <a:lnSpc>
                <a:spcPct val="150000"/>
              </a:lnSpc>
              <a:spcBef>
                <a:spcPts val="0"/>
              </a:spcBef>
              <a:spcAft>
                <a:spcPts val="0"/>
              </a:spcAft>
              <a:buClr>
                <a:schemeClr val="accent2"/>
              </a:buClr>
              <a:buSzPts val="1400"/>
              <a:buFont typeface="Noto Sans Symbols"/>
              <a:buChar char="▪"/>
            </a:pPr>
            <a:r>
              <a:rPr b="0" i="0" lang="en-GB" sz="1400" u="none" cap="none" strike="noStrike">
                <a:solidFill>
                  <a:schemeClr val="accent1"/>
                </a:solidFill>
                <a:latin typeface="Calibri"/>
                <a:ea typeface="Calibri"/>
                <a:cs typeface="Calibri"/>
                <a:sym typeface="Calibri"/>
              </a:rPr>
              <a:t>Smart Care</a:t>
            </a:r>
            <a:endParaRPr b="0" i="0" sz="1400" u="none" cap="none" strike="noStrike">
              <a:solidFill>
                <a:srgbClr val="000000"/>
              </a:solidFill>
              <a:latin typeface="Arial"/>
              <a:ea typeface="Arial"/>
              <a:cs typeface="Arial"/>
              <a:sym typeface="Arial"/>
            </a:endParaRPr>
          </a:p>
        </p:txBody>
      </p:sp>
      <p:sp>
        <p:nvSpPr>
          <p:cNvPr id="288" name="Google Shape;288;g2e2e6547ac3_0_27"/>
          <p:cNvSpPr txBox="1"/>
          <p:nvPr/>
        </p:nvSpPr>
        <p:spPr>
          <a:xfrm>
            <a:off x="5039618" y="5662612"/>
            <a:ext cx="2231100" cy="123000"/>
          </a:xfrm>
          <a:prstGeom prst="rect">
            <a:avLst/>
          </a:prstGeom>
          <a:noFill/>
          <a:ln>
            <a:noFill/>
          </a:ln>
        </p:spPr>
        <p:txBody>
          <a:bodyPr anchorCtr="0" anchor="t" bIns="0" lIns="0" spcFirstLastPara="1" rIns="0" wrap="square" tIns="0">
            <a:spAutoFit/>
          </a:bodyPr>
          <a:lstStyle/>
          <a:p>
            <a:pPr indent="0" lvl="0" marL="12700" marR="0" rtl="0" algn="ctr">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Calibri"/>
                <a:ea typeface="Calibri"/>
                <a:cs typeface="Calibri"/>
                <a:sym typeface="Calibri"/>
              </a:rPr>
              <a:t>no filming, privacy proof</a:t>
            </a:r>
            <a:endParaRPr b="0" i="0" sz="1400" u="none" cap="none" strike="noStrike">
              <a:solidFill>
                <a:srgbClr val="000000"/>
              </a:solidFill>
              <a:latin typeface="Arial"/>
              <a:ea typeface="Arial"/>
              <a:cs typeface="Arial"/>
              <a:sym typeface="Arial"/>
            </a:endParaRPr>
          </a:p>
        </p:txBody>
      </p:sp>
      <p:pic>
        <p:nvPicPr>
          <p:cNvPr id="289" name="Google Shape;289;g2e2e6547ac3_0_27"/>
          <p:cNvPicPr preferRelativeResize="0"/>
          <p:nvPr/>
        </p:nvPicPr>
        <p:blipFill rotWithShape="1">
          <a:blip r:embed="rId4">
            <a:alphaModFix/>
          </a:blip>
          <a:srcRect b="0" l="0" r="0" t="0"/>
          <a:stretch/>
        </p:blipFill>
        <p:spPr>
          <a:xfrm>
            <a:off x="5415915" y="4100908"/>
            <a:ext cx="1478400" cy="1512300"/>
          </a:xfrm>
          <a:prstGeom prst="roundRect">
            <a:avLst>
              <a:gd fmla="val 7104" name="adj"/>
            </a:avLst>
          </a:prstGeom>
          <a:noFill/>
          <a:ln>
            <a:noFill/>
          </a:ln>
        </p:spPr>
      </p:pic>
      <p:cxnSp>
        <p:nvCxnSpPr>
          <p:cNvPr id="290" name="Google Shape;290;g2e2e6547ac3_0_27"/>
          <p:cNvCxnSpPr/>
          <p:nvPr/>
        </p:nvCxnSpPr>
        <p:spPr>
          <a:xfrm>
            <a:off x="3215680" y="1628800"/>
            <a:ext cx="1440300" cy="0"/>
          </a:xfrm>
          <a:prstGeom prst="straightConnector1">
            <a:avLst/>
          </a:prstGeom>
          <a:noFill/>
          <a:ln cap="flat" cmpd="sng" w="19050">
            <a:solidFill>
              <a:schemeClr val="accent1"/>
            </a:solidFill>
            <a:prstDash val="solid"/>
            <a:miter lim="800000"/>
            <a:headEnd len="sm" w="sm" type="none"/>
            <a:tailEnd len="sm" w="sm" type="none"/>
          </a:ln>
        </p:spPr>
      </p:cxnSp>
      <p:sp>
        <p:nvSpPr>
          <p:cNvPr id="291" name="Google Shape;291;g2e2e6547ac3_0_27"/>
          <p:cNvSpPr/>
          <p:nvPr/>
        </p:nvSpPr>
        <p:spPr>
          <a:xfrm>
            <a:off x="9949683" y="1349598"/>
            <a:ext cx="111300" cy="1113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cxnSp>
        <p:nvCxnSpPr>
          <p:cNvPr id="292" name="Google Shape;292;g2e2e6547ac3_0_27"/>
          <p:cNvCxnSpPr>
            <a:stCxn id="293" idx="0"/>
            <a:endCxn id="291" idx="4"/>
          </p:cNvCxnSpPr>
          <p:nvPr/>
        </p:nvCxnSpPr>
        <p:spPr>
          <a:xfrm flipH="1" rot="10800000">
            <a:off x="9856781" y="1461000"/>
            <a:ext cx="148500" cy="918300"/>
          </a:xfrm>
          <a:prstGeom prst="straightConnector1">
            <a:avLst/>
          </a:prstGeom>
          <a:noFill/>
          <a:ln cap="flat" cmpd="sng" w="19050">
            <a:solidFill>
              <a:schemeClr val="lt1"/>
            </a:solidFill>
            <a:prstDash val="solid"/>
            <a:miter lim="800000"/>
            <a:headEnd len="sm" w="sm" type="none"/>
            <a:tailEnd len="sm" w="sm" type="none"/>
          </a:ln>
        </p:spPr>
      </p:cxnSp>
      <p:sp>
        <p:nvSpPr>
          <p:cNvPr id="293" name="Google Shape;293;g2e2e6547ac3_0_27"/>
          <p:cNvSpPr/>
          <p:nvPr/>
        </p:nvSpPr>
        <p:spPr>
          <a:xfrm>
            <a:off x="9149324" y="2379300"/>
            <a:ext cx="1414913" cy="581700"/>
          </a:xfrm>
          <a:prstGeom prst="roundRect">
            <a:avLst>
              <a:gd fmla="val 13173" name="adj"/>
            </a:avLst>
          </a:prstGeom>
          <a:solidFill>
            <a:schemeClr val="lt1"/>
          </a:solidFill>
          <a:ln>
            <a:noFill/>
          </a:ln>
        </p:spPr>
        <p:txBody>
          <a:bodyPr anchorCtr="0" anchor="ctr" bIns="91425" lIns="91425" spcFirstLastPara="1" rIns="91425" wrap="square" tIns="91425">
            <a:noAutofit/>
          </a:bodyPr>
          <a:lstStyle/>
          <a:p>
            <a:pPr indent="0" lvl="0" marL="12700" marR="0" rtl="0" algn="ctr">
              <a:lnSpc>
                <a:spcPct val="110000"/>
              </a:lnSpc>
              <a:spcBef>
                <a:spcPts val="0"/>
              </a:spcBef>
              <a:spcAft>
                <a:spcPts val="0"/>
              </a:spcAft>
              <a:buClr>
                <a:srgbClr val="000000"/>
              </a:buClr>
              <a:buSzPts val="1800"/>
              <a:buFont typeface="Arial"/>
              <a:buNone/>
            </a:pPr>
            <a:r>
              <a:rPr b="1" i="0" lang="en-GB" sz="1400" u="none" cap="none" strike="noStrike">
                <a:solidFill>
                  <a:srgbClr val="ACB89E"/>
                </a:solidFill>
                <a:latin typeface="Calibri"/>
                <a:ea typeface="Calibri"/>
                <a:cs typeface="Calibri"/>
                <a:sym typeface="Calibri"/>
              </a:rPr>
              <a:t>Nobita</a:t>
            </a:r>
            <a:endParaRPr b="1" i="0" sz="1400" u="none" cap="none" strike="noStrike">
              <a:solidFill>
                <a:srgbClr val="ACB89E"/>
              </a:solidFill>
              <a:latin typeface="Calibri"/>
              <a:ea typeface="Calibri"/>
              <a:cs typeface="Calibri"/>
              <a:sym typeface="Calibri"/>
            </a:endParaRPr>
          </a:p>
          <a:p>
            <a:pPr indent="0" lvl="0" marL="12700" marR="0" rtl="0" algn="ctr">
              <a:lnSpc>
                <a:spcPct val="110000"/>
              </a:lnSpc>
              <a:spcBef>
                <a:spcPts val="0"/>
              </a:spcBef>
              <a:spcAft>
                <a:spcPts val="0"/>
              </a:spcAft>
              <a:buClr>
                <a:srgbClr val="000000"/>
              </a:buClr>
              <a:buSzPts val="1800"/>
              <a:buFont typeface="Arial"/>
              <a:buNone/>
            </a:pPr>
            <a:r>
              <a:rPr b="0" i="0" lang="en-GB" sz="1400" u="none" cap="none" strike="noStrike">
                <a:solidFill>
                  <a:srgbClr val="ACB89E"/>
                </a:solidFill>
                <a:latin typeface="Calibri"/>
                <a:ea typeface="Calibri"/>
                <a:cs typeface="Calibri"/>
                <a:sym typeface="Calibri"/>
              </a:rPr>
              <a:t>13 ft diameter</a:t>
            </a:r>
            <a:endParaRPr b="0" i="0" sz="1000" u="none" cap="none" strike="noStrike">
              <a:solidFill>
                <a:srgbClr val="ACB89E"/>
              </a:solidFill>
              <a:latin typeface="Arial"/>
              <a:ea typeface="Arial"/>
              <a:cs typeface="Arial"/>
              <a:sym typeface="Arial"/>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5" name="Shape 1195"/>
        <p:cNvGrpSpPr/>
        <p:nvPr/>
      </p:nvGrpSpPr>
      <p:grpSpPr>
        <a:xfrm>
          <a:off x="0" y="0"/>
          <a:ext cx="0" cy="0"/>
          <a:chOff x="0" y="0"/>
          <a:chExt cx="0" cy="0"/>
        </a:xfrm>
      </p:grpSpPr>
      <p:sp>
        <p:nvSpPr>
          <p:cNvPr id="1196" name="Google Shape;1196;p57"/>
          <p:cNvSpPr/>
          <p:nvPr/>
        </p:nvSpPr>
        <p:spPr>
          <a:xfrm>
            <a:off x="3076" y="0"/>
            <a:ext cx="9405291" cy="6858000"/>
          </a:xfrm>
          <a:prstGeom prst="rect">
            <a:avLst/>
          </a:prstGeom>
          <a:gradFill>
            <a:gsLst>
              <a:gs pos="0">
                <a:srgbClr val="D2D9C8">
                  <a:alpha val="21960"/>
                </a:srgbClr>
              </a:gs>
              <a:gs pos="29000">
                <a:srgbClr val="D2D9C8">
                  <a:alpha val="21960"/>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97" name="Google Shape;1197;p57"/>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4E4F51"/>
              </a:buClr>
              <a:buSzPts val="1600"/>
              <a:buFont typeface="Arial"/>
              <a:buNone/>
            </a:pPr>
            <a:r>
              <a:rPr b="0" i="0" lang="en-GB" sz="1600" u="none" cap="none" strike="noStrike">
                <a:solidFill>
                  <a:srgbClr val="4E4F51"/>
                </a:solidFill>
                <a:latin typeface="Calibri"/>
                <a:ea typeface="Calibri"/>
                <a:cs typeface="Calibri"/>
                <a:sym typeface="Calibri"/>
              </a:rPr>
              <a:t>6. 100% Privacy</a:t>
            </a:r>
            <a:endParaRPr b="0" i="0" sz="1400" u="none" cap="none" strike="noStrike">
              <a:solidFill>
                <a:srgbClr val="000000"/>
              </a:solidFill>
              <a:latin typeface="Arial"/>
              <a:ea typeface="Arial"/>
              <a:cs typeface="Arial"/>
              <a:sym typeface="Arial"/>
            </a:endParaRPr>
          </a:p>
        </p:txBody>
      </p:sp>
      <p:sp>
        <p:nvSpPr>
          <p:cNvPr id="1198" name="Google Shape;1198;p57"/>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38656D"/>
              </a:buClr>
              <a:buSzPts val="2700"/>
              <a:buFont typeface="Arial"/>
              <a:buNone/>
            </a:pPr>
            <a:r>
              <a:rPr b="0" i="0" lang="en-GB" sz="2700" u="none" cap="none" strike="noStrike">
                <a:solidFill>
                  <a:srgbClr val="38656D"/>
                </a:solidFill>
                <a:latin typeface="Calibri"/>
                <a:ea typeface="Calibri"/>
                <a:cs typeface="Calibri"/>
                <a:sym typeface="Calibri"/>
              </a:rPr>
              <a:t>Unlocking Nobi’s Smart Features with Consent</a:t>
            </a:r>
            <a:endParaRPr b="0" i="0" sz="2700" u="none" cap="none" strike="noStrike">
              <a:solidFill>
                <a:srgbClr val="FFFFFF"/>
              </a:solidFill>
              <a:latin typeface="Calibri"/>
              <a:ea typeface="Calibri"/>
              <a:cs typeface="Calibri"/>
              <a:sym typeface="Calibri"/>
            </a:endParaRPr>
          </a:p>
        </p:txBody>
      </p:sp>
      <p:sp>
        <p:nvSpPr>
          <p:cNvPr id="1199" name="Google Shape;1199;p57"/>
          <p:cNvSpPr/>
          <p:nvPr/>
        </p:nvSpPr>
        <p:spPr>
          <a:xfrm>
            <a:off x="-28930" y="4672003"/>
            <a:ext cx="12214734" cy="1639400"/>
          </a:xfrm>
          <a:custGeom>
            <a:rect b="b" l="l" r="r" t="t"/>
            <a:pathLst>
              <a:path extrusionOk="0" h="862032" w="6363280">
                <a:moveTo>
                  <a:pt x="0" y="0"/>
                </a:moveTo>
                <a:cubicBezTo>
                  <a:pt x="3622445" y="2032571"/>
                  <a:pt x="3363909" y="-230329"/>
                  <a:pt x="6363280" y="240377"/>
                </a:cubicBezTo>
              </a:path>
            </a:pathLst>
          </a:custGeom>
          <a:noFill/>
          <a:ln cap="flat" cmpd="sng" w="15875">
            <a:solidFill>
              <a:srgbClr val="F2F2F2">
                <a:alpha val="66274"/>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00" name="Google Shape;1200;p57"/>
          <p:cNvSpPr txBox="1"/>
          <p:nvPr/>
        </p:nvSpPr>
        <p:spPr>
          <a:xfrm>
            <a:off x="1072065" y="1737953"/>
            <a:ext cx="4886959" cy="3305905"/>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Clr>
                <a:srgbClr val="4E4F51"/>
              </a:buClr>
              <a:buSzPts val="1400"/>
              <a:buFont typeface="Arial"/>
              <a:buNone/>
            </a:pPr>
            <a:r>
              <a:rPr b="1" i="0" lang="en-GB" sz="1400" u="none" cap="none" strike="noStrike">
                <a:solidFill>
                  <a:srgbClr val="4E4F51"/>
                </a:solidFill>
                <a:latin typeface="Calibri"/>
                <a:ea typeface="Calibri"/>
                <a:cs typeface="Calibri"/>
                <a:sym typeface="Calibri"/>
              </a:rPr>
              <a:t>Informed Consent Comes First</a:t>
            </a:r>
            <a:br>
              <a:rPr b="0" i="0" lang="en-GB" sz="1400" u="none" cap="none" strike="noStrike">
                <a:solidFill>
                  <a:srgbClr val="4E4F51"/>
                </a:solidFill>
                <a:latin typeface="Calibri"/>
                <a:ea typeface="Calibri"/>
                <a:cs typeface="Calibri"/>
                <a:sym typeface="Calibri"/>
              </a:rPr>
            </a:br>
            <a:r>
              <a:rPr b="0" i="0" lang="en-GB" sz="1400" u="none" cap="none" strike="noStrike">
                <a:solidFill>
                  <a:srgbClr val="4E4F51"/>
                </a:solidFill>
                <a:latin typeface="Calibri"/>
                <a:ea typeface="Calibri"/>
                <a:cs typeface="Calibri"/>
                <a:sym typeface="Calibri"/>
              </a:rPr>
              <a:t>Care communities that want to activate the smart features of Nobi’s light are legally obliged to have received a signed informed consent from the resident (or their trusted representative). </a:t>
            </a:r>
            <a:endParaRPr b="0" i="0" sz="1400" u="none" cap="none" strike="noStrike">
              <a:solidFill>
                <a:srgbClr val="000000"/>
              </a:solidFill>
              <a:latin typeface="Arial"/>
              <a:ea typeface="Arial"/>
              <a:cs typeface="Arial"/>
              <a:sym typeface="Arial"/>
            </a:endParaRPr>
          </a:p>
          <a:p>
            <a:pPr indent="0" lvl="0" marL="0" marR="0" rtl="0" algn="l">
              <a:lnSpc>
                <a:spcPct val="110000"/>
              </a:lnSpc>
              <a:spcBef>
                <a:spcPts val="0"/>
              </a:spcBef>
              <a:spcAft>
                <a:spcPts val="0"/>
              </a:spcAft>
              <a:buClr>
                <a:srgbClr val="000000"/>
              </a:buClr>
              <a:buSzPts val="1400"/>
              <a:buFont typeface="Arial"/>
              <a:buNone/>
            </a:pPr>
            <a:r>
              <a:t/>
            </a:r>
            <a:endParaRPr b="0" i="0" sz="1400" u="none" cap="none" strike="noStrike">
              <a:solidFill>
                <a:srgbClr val="4E4F51"/>
              </a:solidFill>
              <a:latin typeface="Calibri"/>
              <a:ea typeface="Calibri"/>
              <a:cs typeface="Calibri"/>
              <a:sym typeface="Calibri"/>
            </a:endParaRPr>
          </a:p>
          <a:p>
            <a:pPr indent="0" lvl="0" marL="0" marR="0" rtl="0" algn="l">
              <a:lnSpc>
                <a:spcPct val="110000"/>
              </a:lnSpc>
              <a:spcBef>
                <a:spcPts val="0"/>
              </a:spcBef>
              <a:spcAft>
                <a:spcPts val="0"/>
              </a:spcAft>
              <a:buClr>
                <a:srgbClr val="4E4F51"/>
              </a:buClr>
              <a:buSzPts val="1400"/>
              <a:buFont typeface="Arial"/>
              <a:buNone/>
            </a:pPr>
            <a:r>
              <a:rPr b="1" i="0" lang="en-GB" sz="1400" u="none" cap="none" strike="noStrike">
                <a:solidFill>
                  <a:srgbClr val="4E4F51"/>
                </a:solidFill>
                <a:latin typeface="Calibri"/>
                <a:ea typeface="Calibri"/>
                <a:cs typeface="Calibri"/>
                <a:sym typeface="Calibri"/>
              </a:rPr>
              <a:t>What is an informed consent? </a:t>
            </a:r>
            <a:endParaRPr b="0" i="0" sz="1400" u="none" cap="none" strike="noStrike">
              <a:solidFill>
                <a:srgbClr val="4E4F51"/>
              </a:solidFill>
              <a:latin typeface="Calibri"/>
              <a:ea typeface="Calibri"/>
              <a:cs typeface="Calibri"/>
              <a:sym typeface="Calibri"/>
            </a:endParaRPr>
          </a:p>
          <a:p>
            <a:pPr indent="0" lvl="0" marL="0" marR="0" rtl="0" algn="l">
              <a:lnSpc>
                <a:spcPct val="110000"/>
              </a:lnSpc>
              <a:spcBef>
                <a:spcPts val="0"/>
              </a:spcBef>
              <a:spcAft>
                <a:spcPts val="0"/>
              </a:spcAft>
              <a:buClr>
                <a:srgbClr val="4E4F51"/>
              </a:buClr>
              <a:buSzPts val="1400"/>
              <a:buFont typeface="Arial"/>
              <a:buNone/>
            </a:pPr>
            <a:r>
              <a:rPr b="0" i="0" lang="en-GB" sz="1400" u="none" cap="none" strike="noStrike">
                <a:solidFill>
                  <a:srgbClr val="4E4F51"/>
                </a:solidFill>
                <a:latin typeface="Calibri"/>
                <a:ea typeface="Calibri"/>
                <a:cs typeface="Calibri"/>
                <a:sym typeface="Calibri"/>
              </a:rPr>
              <a:t>An Informed Consent is a person’s agreement that Nobi’s smart features will be activated after fully understanding what this involves</a:t>
            </a:r>
            <a:endParaRPr b="0" i="0" sz="1400" u="none" cap="none" strike="noStrike">
              <a:solidFill>
                <a:srgbClr val="000000"/>
              </a:solidFill>
              <a:latin typeface="Arial"/>
              <a:ea typeface="Arial"/>
              <a:cs typeface="Arial"/>
              <a:sym typeface="Arial"/>
            </a:endParaRPr>
          </a:p>
          <a:p>
            <a:pPr indent="0" lvl="0" marL="0" marR="0" rtl="0" algn="l">
              <a:lnSpc>
                <a:spcPct val="110000"/>
              </a:lnSpc>
              <a:spcBef>
                <a:spcPts val="0"/>
              </a:spcBef>
              <a:spcAft>
                <a:spcPts val="0"/>
              </a:spcAft>
              <a:buClr>
                <a:srgbClr val="000000"/>
              </a:buClr>
              <a:buSzPts val="1400"/>
              <a:buFont typeface="Arial"/>
              <a:buNone/>
            </a:pPr>
            <a:r>
              <a:t/>
            </a:r>
            <a:endParaRPr b="0" i="0" sz="1400" u="none" cap="none" strike="noStrike">
              <a:solidFill>
                <a:srgbClr val="4E4F51"/>
              </a:solidFill>
              <a:latin typeface="Calibri"/>
              <a:ea typeface="Calibri"/>
              <a:cs typeface="Calibri"/>
              <a:sym typeface="Calibri"/>
            </a:endParaRPr>
          </a:p>
          <a:p>
            <a:pPr indent="0" lvl="0" marL="0" marR="0" rtl="0" algn="l">
              <a:lnSpc>
                <a:spcPct val="110000"/>
              </a:lnSpc>
              <a:spcBef>
                <a:spcPts val="0"/>
              </a:spcBef>
              <a:spcAft>
                <a:spcPts val="0"/>
              </a:spcAft>
              <a:buClr>
                <a:srgbClr val="4E4F51"/>
              </a:buClr>
              <a:buSzPts val="1400"/>
              <a:buFont typeface="Arial"/>
              <a:buNone/>
            </a:pPr>
            <a:r>
              <a:rPr b="1" i="0" lang="en-GB" sz="1400" u="none" cap="none" strike="noStrike">
                <a:solidFill>
                  <a:srgbClr val="4E4F51"/>
                </a:solidFill>
                <a:latin typeface="Calibri"/>
                <a:ea typeface="Calibri"/>
                <a:cs typeface="Calibri"/>
                <a:sym typeface="Calibri"/>
              </a:rPr>
              <a:t>Template For You </a:t>
            </a:r>
            <a:br>
              <a:rPr b="0" i="0" lang="en-GB" sz="1400" u="none" cap="none" strike="noStrike">
                <a:solidFill>
                  <a:srgbClr val="4E4F51"/>
                </a:solidFill>
                <a:latin typeface="Calibri"/>
                <a:ea typeface="Calibri"/>
                <a:cs typeface="Calibri"/>
                <a:sym typeface="Calibri"/>
              </a:rPr>
            </a:br>
            <a:r>
              <a:rPr b="0" i="0" lang="en-GB" sz="1400" u="none" cap="none" strike="noStrike">
                <a:solidFill>
                  <a:srgbClr val="4E4F51"/>
                </a:solidFill>
                <a:latin typeface="Calibri"/>
                <a:ea typeface="Calibri"/>
                <a:cs typeface="Calibri"/>
                <a:sym typeface="Calibri"/>
              </a:rPr>
              <a:t>For your support, Nobi provides a template consent document to illustrate the process. If you already have your own consent document , don’t hesitate to keep on using that, including the needed Nobi-input. </a:t>
            </a:r>
            <a:endParaRPr b="0" i="0" sz="1400" u="none" cap="none" strike="noStrike">
              <a:solidFill>
                <a:srgbClr val="000000"/>
              </a:solidFill>
              <a:latin typeface="Arial"/>
              <a:ea typeface="Arial"/>
              <a:cs typeface="Arial"/>
              <a:sym typeface="Arial"/>
            </a:endParaRPr>
          </a:p>
        </p:txBody>
      </p:sp>
      <p:sp>
        <p:nvSpPr>
          <p:cNvPr id="1201" name="Google Shape;1201;p57"/>
          <p:cNvSpPr/>
          <p:nvPr/>
        </p:nvSpPr>
        <p:spPr>
          <a:xfrm>
            <a:off x="9408367" y="1660"/>
            <a:ext cx="2800015" cy="6858000"/>
          </a:xfrm>
          <a:prstGeom prst="rect">
            <a:avLst/>
          </a:prstGeom>
          <a:solidFill>
            <a:schemeClr val="lt2">
              <a:alpha val="69019"/>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02" name="Google Shape;1202;p57"/>
          <p:cNvSpPr/>
          <p:nvPr/>
        </p:nvSpPr>
        <p:spPr>
          <a:xfrm>
            <a:off x="7397262" y="1762455"/>
            <a:ext cx="3956678" cy="5093886"/>
          </a:xfrm>
          <a:prstGeom prst="rect">
            <a:avLst/>
          </a:prstGeom>
          <a:solidFill>
            <a:schemeClr val="lt1"/>
          </a:solidFill>
          <a:ln>
            <a:noFill/>
          </a:ln>
          <a:effectLst>
            <a:outerShdw blurRad="50800" rotWithShape="0" algn="l" dist="38100">
              <a:srgbClr val="000000">
                <a:alpha val="2352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pic>
        <p:nvPicPr>
          <p:cNvPr id="1203" name="Google Shape;1203;p57"/>
          <p:cNvPicPr preferRelativeResize="0"/>
          <p:nvPr/>
        </p:nvPicPr>
        <p:blipFill rotWithShape="1">
          <a:blip r:embed="rId3">
            <a:alphaModFix/>
          </a:blip>
          <a:srcRect b="0" l="0" r="0" t="0"/>
          <a:stretch/>
        </p:blipFill>
        <p:spPr>
          <a:xfrm>
            <a:off x="7486242" y="2049553"/>
            <a:ext cx="3800352" cy="2999534"/>
          </a:xfrm>
          <a:prstGeom prst="rect">
            <a:avLst/>
          </a:prstGeom>
          <a:noFill/>
          <a:ln>
            <a:noFill/>
          </a:ln>
        </p:spPr>
      </p:pic>
      <p:sp>
        <p:nvSpPr>
          <p:cNvPr id="1204" name="Google Shape;1204;p57"/>
          <p:cNvSpPr/>
          <p:nvPr/>
        </p:nvSpPr>
        <p:spPr>
          <a:xfrm>
            <a:off x="7479742" y="4723884"/>
            <a:ext cx="3800352" cy="480455"/>
          </a:xfrm>
          <a:prstGeom prst="rect">
            <a:avLst/>
          </a:prstGeom>
          <a:gradFill>
            <a:gsLst>
              <a:gs pos="0">
                <a:srgbClr val="FFFFFF">
                  <a:alpha val="0"/>
                </a:srgbClr>
              </a:gs>
              <a:gs pos="22000">
                <a:srgbClr val="FFFFFF">
                  <a:alpha val="0"/>
                </a:srgbClr>
              </a:gs>
              <a:gs pos="70000">
                <a:schemeClr val="lt1"/>
              </a:gs>
              <a:gs pos="100000">
                <a:schemeClr val="lt1"/>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nvGrpSpPr>
          <p:cNvPr id="1205" name="Google Shape;1205;p57"/>
          <p:cNvGrpSpPr/>
          <p:nvPr/>
        </p:nvGrpSpPr>
        <p:grpSpPr>
          <a:xfrm>
            <a:off x="7707836" y="5273780"/>
            <a:ext cx="132159" cy="156120"/>
            <a:chOff x="7203013" y="5351231"/>
            <a:chExt cx="341649" cy="403590"/>
          </a:xfrm>
        </p:grpSpPr>
        <p:sp>
          <p:nvSpPr>
            <p:cNvPr id="1206" name="Google Shape;1206;p57"/>
            <p:cNvSpPr/>
            <p:nvPr/>
          </p:nvSpPr>
          <p:spPr>
            <a:xfrm>
              <a:off x="7229821" y="5351231"/>
              <a:ext cx="288032" cy="297493"/>
            </a:xfrm>
            <a:prstGeom prst="downArrow">
              <a:avLst>
                <a:gd fmla="val 50000" name="adj1"/>
                <a:gd fmla="val 50000" name="adj2"/>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07" name="Google Shape;1207;p57"/>
            <p:cNvSpPr/>
            <p:nvPr/>
          </p:nvSpPr>
          <p:spPr>
            <a:xfrm flipH="1" rot="10800000">
              <a:off x="7203013" y="5709102"/>
              <a:ext cx="341649" cy="45719"/>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sp>
        <p:nvSpPr>
          <p:cNvPr id="1208" name="Google Shape;1208;p57"/>
          <p:cNvSpPr/>
          <p:nvPr/>
        </p:nvSpPr>
        <p:spPr>
          <a:xfrm>
            <a:off x="838060" y="1807536"/>
            <a:ext cx="82517" cy="82517"/>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09" name="Google Shape;1209;p57"/>
          <p:cNvSpPr/>
          <p:nvPr/>
        </p:nvSpPr>
        <p:spPr>
          <a:xfrm>
            <a:off x="838060" y="2975691"/>
            <a:ext cx="82517" cy="82517"/>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10" name="Google Shape;1210;p57"/>
          <p:cNvSpPr/>
          <p:nvPr/>
        </p:nvSpPr>
        <p:spPr>
          <a:xfrm>
            <a:off x="838060" y="4141768"/>
            <a:ext cx="82500" cy="825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4" name="Shape 1214"/>
        <p:cNvGrpSpPr/>
        <p:nvPr/>
      </p:nvGrpSpPr>
      <p:grpSpPr>
        <a:xfrm>
          <a:off x="0" y="0"/>
          <a:ext cx="0" cy="0"/>
          <a:chOff x="0" y="0"/>
          <a:chExt cx="0" cy="0"/>
        </a:xfrm>
      </p:grpSpPr>
      <p:sp>
        <p:nvSpPr>
          <p:cNvPr id="1215" name="Google Shape;1215;p58"/>
          <p:cNvSpPr/>
          <p:nvPr/>
        </p:nvSpPr>
        <p:spPr>
          <a:xfrm>
            <a:off x="0" y="1735714"/>
            <a:ext cx="12192000" cy="3710808"/>
          </a:xfrm>
          <a:prstGeom prst="rect">
            <a:avLst/>
          </a:prstGeom>
          <a:solidFill>
            <a:schemeClr val="lt2">
              <a:alpha val="4313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800"/>
              <a:buFont typeface="Arial"/>
              <a:buNone/>
            </a:pPr>
            <a:r>
              <a:rPr b="0" i="0" lang="en-GB" sz="1800" u="none" cap="none" strike="noStrike">
                <a:solidFill>
                  <a:srgbClr val="FFFFFF"/>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p:txBody>
      </p:sp>
      <p:pic>
        <p:nvPicPr>
          <p:cNvPr id="1216" name="Google Shape;1216;p58"/>
          <p:cNvPicPr preferRelativeResize="0"/>
          <p:nvPr/>
        </p:nvPicPr>
        <p:blipFill rotWithShape="1">
          <a:blip r:embed="rId3">
            <a:alphaModFix/>
          </a:blip>
          <a:srcRect b="0" l="0" r="25850" t="0"/>
          <a:stretch/>
        </p:blipFill>
        <p:spPr>
          <a:xfrm>
            <a:off x="10123985" y="152406"/>
            <a:ext cx="2068015" cy="1368612"/>
          </a:xfrm>
          <a:prstGeom prst="rect">
            <a:avLst/>
          </a:prstGeom>
          <a:noFill/>
          <a:ln>
            <a:noFill/>
          </a:ln>
        </p:spPr>
      </p:pic>
      <p:sp>
        <p:nvSpPr>
          <p:cNvPr id="1217" name="Google Shape;1217;p58"/>
          <p:cNvSpPr/>
          <p:nvPr/>
        </p:nvSpPr>
        <p:spPr>
          <a:xfrm>
            <a:off x="8641569" y="289685"/>
            <a:ext cx="3550431" cy="1465658"/>
          </a:xfrm>
          <a:custGeom>
            <a:rect b="b" l="l" r="r" t="t"/>
            <a:pathLst>
              <a:path extrusionOk="0" h="2057405" w="11733991">
                <a:moveTo>
                  <a:pt x="0" y="2057405"/>
                </a:moveTo>
                <a:cubicBezTo>
                  <a:pt x="5953184" y="-2980158"/>
                  <a:pt x="7425221" y="2979117"/>
                  <a:pt x="11733991" y="1717072"/>
                </a:cubicBezTo>
              </a:path>
            </a:pathLst>
          </a:custGeom>
          <a:no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18" name="Google Shape;1218;p58"/>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4E4F51"/>
              </a:buClr>
              <a:buSzPts val="1600"/>
              <a:buFont typeface="Arial"/>
              <a:buNone/>
            </a:pPr>
            <a:r>
              <a:rPr b="0" i="0" lang="en-GB" sz="1600" u="none" cap="none" strike="noStrike">
                <a:solidFill>
                  <a:srgbClr val="4E4F51"/>
                </a:solidFill>
                <a:latin typeface="Calibri"/>
                <a:ea typeface="Calibri"/>
                <a:cs typeface="Calibri"/>
                <a:sym typeface="Calibri"/>
              </a:rPr>
              <a:t>6. 100% Privacy</a:t>
            </a:r>
            <a:endParaRPr b="0" i="0" sz="1400" u="none" cap="none" strike="noStrike">
              <a:solidFill>
                <a:srgbClr val="000000"/>
              </a:solidFill>
              <a:latin typeface="Arial"/>
              <a:ea typeface="Arial"/>
              <a:cs typeface="Arial"/>
              <a:sym typeface="Arial"/>
            </a:endParaRPr>
          </a:p>
        </p:txBody>
      </p:sp>
      <p:sp>
        <p:nvSpPr>
          <p:cNvPr id="1219" name="Google Shape;1219;p58"/>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38656D"/>
              </a:buClr>
              <a:buSzPts val="2700"/>
              <a:buFont typeface="Arial"/>
              <a:buNone/>
            </a:pPr>
            <a:r>
              <a:rPr b="0" i="0" lang="en-GB" sz="2700" u="none" cap="none" strike="noStrike">
                <a:solidFill>
                  <a:srgbClr val="38656D"/>
                </a:solidFill>
                <a:latin typeface="Calibri"/>
                <a:ea typeface="Calibri"/>
                <a:cs typeface="Calibri"/>
                <a:sym typeface="Calibri"/>
              </a:rPr>
              <a:t>How to Activate the Smart Features of Nobi’s Lamps?</a:t>
            </a:r>
            <a:endParaRPr b="0" i="0" sz="2700" u="none" cap="none" strike="noStrike">
              <a:solidFill>
                <a:srgbClr val="FFFFFF"/>
              </a:solidFill>
              <a:latin typeface="Calibri"/>
              <a:ea typeface="Calibri"/>
              <a:cs typeface="Calibri"/>
              <a:sym typeface="Calibri"/>
            </a:endParaRPr>
          </a:p>
        </p:txBody>
      </p:sp>
      <p:sp>
        <p:nvSpPr>
          <p:cNvPr id="1220" name="Google Shape;1220;p58"/>
          <p:cNvSpPr txBox="1"/>
          <p:nvPr/>
        </p:nvSpPr>
        <p:spPr>
          <a:xfrm>
            <a:off x="899370" y="2664753"/>
            <a:ext cx="2799157" cy="430887"/>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38656D"/>
              </a:buClr>
              <a:buSzPts val="1400"/>
              <a:buFont typeface="Arial"/>
              <a:buNone/>
            </a:pPr>
            <a:r>
              <a:rPr b="1" i="0" lang="en-GB" sz="1400" u="none" cap="none" strike="noStrike">
                <a:solidFill>
                  <a:srgbClr val="38656D"/>
                </a:solidFill>
                <a:latin typeface="Calibri"/>
                <a:ea typeface="Calibri"/>
                <a:cs typeface="Calibri"/>
                <a:sym typeface="Calibri"/>
              </a:rPr>
              <a:t>Inform your resident </a:t>
            </a:r>
            <a:br>
              <a:rPr b="1" i="0" lang="en-GB" sz="1400" u="none" cap="none" strike="noStrike">
                <a:solidFill>
                  <a:srgbClr val="38656D"/>
                </a:solidFill>
                <a:latin typeface="Calibri"/>
                <a:ea typeface="Calibri"/>
                <a:cs typeface="Calibri"/>
                <a:sym typeface="Calibri"/>
              </a:rPr>
            </a:br>
            <a:r>
              <a:rPr b="1" i="0" lang="en-GB" sz="1400" u="none" cap="none" strike="noStrike">
                <a:solidFill>
                  <a:srgbClr val="38656D"/>
                </a:solidFill>
                <a:latin typeface="Calibri"/>
                <a:ea typeface="Calibri"/>
                <a:cs typeface="Calibri"/>
                <a:sym typeface="Calibri"/>
              </a:rPr>
              <a:t>about Nobi’s smart features</a:t>
            </a:r>
            <a:endParaRPr b="0" i="0" sz="1400" u="none" cap="none" strike="noStrike">
              <a:solidFill>
                <a:srgbClr val="38656D"/>
              </a:solidFill>
              <a:latin typeface="Calibri"/>
              <a:ea typeface="Calibri"/>
              <a:cs typeface="Calibri"/>
              <a:sym typeface="Calibri"/>
            </a:endParaRPr>
          </a:p>
        </p:txBody>
      </p:sp>
      <p:sp>
        <p:nvSpPr>
          <p:cNvPr id="1221" name="Google Shape;1221;p58"/>
          <p:cNvSpPr txBox="1"/>
          <p:nvPr/>
        </p:nvSpPr>
        <p:spPr>
          <a:xfrm>
            <a:off x="2906217" y="5896780"/>
            <a:ext cx="6379567" cy="438582"/>
          </a:xfrm>
          <a:prstGeom prst="rect">
            <a:avLst/>
          </a:prstGeom>
          <a:noFill/>
          <a:ln>
            <a:noFill/>
          </a:ln>
        </p:spPr>
        <p:txBody>
          <a:bodyPr anchorCtr="0" anchor="t" bIns="0" lIns="0" spcFirstLastPara="1" rIns="0" wrap="square" tIns="0">
            <a:spAutoFit/>
          </a:bodyPr>
          <a:lstStyle/>
          <a:p>
            <a:pPr indent="0" lvl="0" marL="0" marR="0" rtl="0" algn="ctr">
              <a:lnSpc>
                <a:spcPct val="95000"/>
              </a:lnSpc>
              <a:spcBef>
                <a:spcPts val="0"/>
              </a:spcBef>
              <a:spcAft>
                <a:spcPts val="0"/>
              </a:spcAft>
              <a:buClr>
                <a:srgbClr val="38656D"/>
              </a:buClr>
              <a:buSzPts val="1500"/>
              <a:buFont typeface="Arial"/>
              <a:buNone/>
            </a:pPr>
            <a:r>
              <a:rPr b="1" i="0" lang="en-GB" sz="1500" u="none" cap="none" strike="noStrike">
                <a:solidFill>
                  <a:srgbClr val="38656D"/>
                </a:solidFill>
                <a:latin typeface="Calibri"/>
                <a:ea typeface="Calibri"/>
                <a:cs typeface="Calibri"/>
                <a:sym typeface="Calibri"/>
              </a:rPr>
              <a:t>In the next configuration training, we will provide you with all the information you need to set up Nobi, tailored to each of your residents.</a:t>
            </a:r>
            <a:endParaRPr b="0" i="0" sz="1400" u="none" cap="none" strike="noStrike">
              <a:solidFill>
                <a:srgbClr val="000000"/>
              </a:solidFill>
              <a:latin typeface="Arial"/>
              <a:ea typeface="Arial"/>
              <a:cs typeface="Arial"/>
              <a:sym typeface="Arial"/>
            </a:endParaRPr>
          </a:p>
        </p:txBody>
      </p:sp>
      <p:sp>
        <p:nvSpPr>
          <p:cNvPr id="1222" name="Google Shape;1222;p58"/>
          <p:cNvSpPr txBox="1"/>
          <p:nvPr/>
        </p:nvSpPr>
        <p:spPr>
          <a:xfrm>
            <a:off x="899370" y="2147462"/>
            <a:ext cx="2799157" cy="413639"/>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Clr>
                <a:srgbClr val="38656D"/>
              </a:buClr>
              <a:buSzPts val="2400"/>
              <a:buFont typeface="Arial"/>
              <a:buNone/>
            </a:pPr>
            <a:r>
              <a:rPr b="1" i="0" lang="en-GB" sz="2400" u="none" cap="none" strike="noStrike">
                <a:solidFill>
                  <a:srgbClr val="38656D"/>
                </a:solidFill>
                <a:latin typeface="Calibri"/>
                <a:ea typeface="Calibri"/>
                <a:cs typeface="Calibri"/>
                <a:sym typeface="Calibri"/>
              </a:rPr>
              <a:t>Step 1</a:t>
            </a:r>
            <a:endParaRPr b="0" i="0" sz="2400" u="none" cap="none" strike="noStrike">
              <a:solidFill>
                <a:srgbClr val="4E4F51"/>
              </a:solidFill>
              <a:latin typeface="Calibri"/>
              <a:ea typeface="Calibri"/>
              <a:cs typeface="Calibri"/>
              <a:sym typeface="Calibri"/>
            </a:endParaRPr>
          </a:p>
        </p:txBody>
      </p:sp>
      <p:sp>
        <p:nvSpPr>
          <p:cNvPr id="1223" name="Google Shape;1223;p58"/>
          <p:cNvSpPr txBox="1"/>
          <p:nvPr/>
        </p:nvSpPr>
        <p:spPr>
          <a:xfrm>
            <a:off x="1004656" y="3285862"/>
            <a:ext cx="2541721" cy="744819"/>
          </a:xfrm>
          <a:prstGeom prst="rect">
            <a:avLst/>
          </a:prstGeom>
          <a:noFill/>
          <a:ln>
            <a:noFill/>
          </a:ln>
        </p:spPr>
        <p:txBody>
          <a:bodyPr anchorCtr="0" anchor="t" bIns="0" lIns="0" spcFirstLastPara="1" rIns="0" wrap="square" tIns="0">
            <a:spAutoFit/>
          </a:bodyPr>
          <a:lstStyle/>
          <a:p>
            <a:pPr indent="0" lvl="0" marL="0" marR="0" rtl="0" algn="ctr">
              <a:lnSpc>
                <a:spcPct val="110000"/>
              </a:lnSpc>
              <a:spcBef>
                <a:spcPts val="0"/>
              </a:spcBef>
              <a:spcAft>
                <a:spcPts val="0"/>
              </a:spcAft>
              <a:buClr>
                <a:srgbClr val="4E4F51"/>
              </a:buClr>
              <a:buSzPts val="1100"/>
              <a:buFont typeface="Arial"/>
              <a:buNone/>
            </a:pPr>
            <a:r>
              <a:rPr b="0" i="0" lang="en-GB" sz="1100" u="none" cap="none" strike="noStrike">
                <a:solidFill>
                  <a:srgbClr val="4E4F51"/>
                </a:solidFill>
                <a:latin typeface="Calibri"/>
                <a:ea typeface="Calibri"/>
                <a:cs typeface="Calibri"/>
                <a:sym typeface="Calibri"/>
              </a:rPr>
              <a:t>Feel free to use the information from this presentation, the Informed Consent Template, and the information pamphlets for caregivers and residents &amp; their families. </a:t>
            </a:r>
            <a:endParaRPr b="0" i="0" sz="1400" u="none" cap="none" strike="noStrike">
              <a:solidFill>
                <a:srgbClr val="000000"/>
              </a:solidFill>
              <a:latin typeface="Arial"/>
              <a:ea typeface="Arial"/>
              <a:cs typeface="Arial"/>
              <a:sym typeface="Arial"/>
            </a:endParaRPr>
          </a:p>
        </p:txBody>
      </p:sp>
      <p:sp>
        <p:nvSpPr>
          <p:cNvPr id="1224" name="Google Shape;1224;p58"/>
          <p:cNvSpPr txBox="1"/>
          <p:nvPr/>
        </p:nvSpPr>
        <p:spPr>
          <a:xfrm>
            <a:off x="4696422" y="2664753"/>
            <a:ext cx="2799157" cy="430887"/>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38656D"/>
              </a:buClr>
              <a:buSzPts val="1400"/>
              <a:buFont typeface="Arial"/>
              <a:buNone/>
            </a:pPr>
            <a:r>
              <a:rPr b="1" i="0" lang="en-GB" sz="1400" u="none" cap="none" strike="noStrike">
                <a:solidFill>
                  <a:srgbClr val="38656D"/>
                </a:solidFill>
                <a:latin typeface="Calibri"/>
                <a:ea typeface="Calibri"/>
                <a:cs typeface="Calibri"/>
                <a:sym typeface="Calibri"/>
              </a:rPr>
              <a:t>Receive your resident’s signed </a:t>
            </a:r>
            <a:br>
              <a:rPr b="1" i="0" lang="en-GB" sz="1400" u="none" cap="none" strike="noStrike">
                <a:solidFill>
                  <a:srgbClr val="38656D"/>
                </a:solidFill>
                <a:latin typeface="Calibri"/>
                <a:ea typeface="Calibri"/>
                <a:cs typeface="Calibri"/>
                <a:sym typeface="Calibri"/>
              </a:rPr>
            </a:br>
            <a:r>
              <a:rPr b="1" i="0" lang="en-GB" sz="1400" u="none" cap="none" strike="noStrike">
                <a:solidFill>
                  <a:srgbClr val="38656D"/>
                </a:solidFill>
                <a:latin typeface="Calibri"/>
                <a:ea typeface="Calibri"/>
                <a:cs typeface="Calibri"/>
                <a:sym typeface="Calibri"/>
              </a:rPr>
              <a:t>Informed Consent Document</a:t>
            </a:r>
            <a:endParaRPr b="0" i="0" sz="1400" u="none" cap="none" strike="noStrike">
              <a:solidFill>
                <a:srgbClr val="38656D"/>
              </a:solidFill>
              <a:latin typeface="Calibri"/>
              <a:ea typeface="Calibri"/>
              <a:cs typeface="Calibri"/>
              <a:sym typeface="Calibri"/>
            </a:endParaRPr>
          </a:p>
        </p:txBody>
      </p:sp>
      <p:sp>
        <p:nvSpPr>
          <p:cNvPr id="1225" name="Google Shape;1225;p58"/>
          <p:cNvSpPr txBox="1"/>
          <p:nvPr/>
        </p:nvSpPr>
        <p:spPr>
          <a:xfrm>
            <a:off x="4696422" y="2147462"/>
            <a:ext cx="2799157" cy="413639"/>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Clr>
                <a:srgbClr val="38656D"/>
              </a:buClr>
              <a:buSzPts val="2400"/>
              <a:buFont typeface="Arial"/>
              <a:buNone/>
            </a:pPr>
            <a:r>
              <a:rPr b="1" i="0" lang="en-GB" sz="2400" u="none" cap="none" strike="noStrike">
                <a:solidFill>
                  <a:srgbClr val="38656D"/>
                </a:solidFill>
                <a:latin typeface="Calibri"/>
                <a:ea typeface="Calibri"/>
                <a:cs typeface="Calibri"/>
                <a:sym typeface="Calibri"/>
              </a:rPr>
              <a:t>Step 2</a:t>
            </a:r>
            <a:endParaRPr b="0" i="0" sz="2400" u="none" cap="none" strike="noStrike">
              <a:solidFill>
                <a:srgbClr val="4E4F51"/>
              </a:solidFill>
              <a:latin typeface="Calibri"/>
              <a:ea typeface="Calibri"/>
              <a:cs typeface="Calibri"/>
              <a:sym typeface="Calibri"/>
            </a:endParaRPr>
          </a:p>
        </p:txBody>
      </p:sp>
      <p:sp>
        <p:nvSpPr>
          <p:cNvPr id="1226" name="Google Shape;1226;p58"/>
          <p:cNvSpPr txBox="1"/>
          <p:nvPr/>
        </p:nvSpPr>
        <p:spPr>
          <a:xfrm>
            <a:off x="4825140" y="3285862"/>
            <a:ext cx="2541721" cy="735522"/>
          </a:xfrm>
          <a:prstGeom prst="rect">
            <a:avLst/>
          </a:prstGeom>
          <a:noFill/>
          <a:ln>
            <a:noFill/>
          </a:ln>
        </p:spPr>
        <p:txBody>
          <a:bodyPr anchorCtr="0" anchor="t" bIns="0" lIns="0" spcFirstLastPara="1" rIns="0" wrap="square" tIns="0">
            <a:spAutoFit/>
          </a:bodyPr>
          <a:lstStyle/>
          <a:p>
            <a:pPr indent="0" lvl="0" marL="0" marR="0" rtl="0" algn="ctr">
              <a:lnSpc>
                <a:spcPct val="110000"/>
              </a:lnSpc>
              <a:spcBef>
                <a:spcPts val="0"/>
              </a:spcBef>
              <a:spcAft>
                <a:spcPts val="0"/>
              </a:spcAft>
              <a:buClr>
                <a:srgbClr val="4E4F51"/>
              </a:buClr>
              <a:buSzPts val="1100"/>
              <a:buFont typeface="Arial"/>
              <a:buNone/>
            </a:pPr>
            <a:r>
              <a:rPr b="0" i="0" lang="en-GB" sz="1100" u="none" cap="none" strike="noStrike">
                <a:solidFill>
                  <a:srgbClr val="4E4F51"/>
                </a:solidFill>
                <a:latin typeface="Calibri"/>
                <a:ea typeface="Calibri"/>
                <a:cs typeface="Calibri"/>
                <a:sym typeface="Calibri"/>
              </a:rPr>
              <a:t>In this Informed Consent Document, residents specify the type of image display they approve (none, anonymous stick figures, or full body images).</a:t>
            </a:r>
            <a:endParaRPr b="0" i="0" sz="1400" u="none" cap="none" strike="noStrike">
              <a:solidFill>
                <a:srgbClr val="000000"/>
              </a:solidFill>
              <a:latin typeface="Arial"/>
              <a:ea typeface="Arial"/>
              <a:cs typeface="Arial"/>
              <a:sym typeface="Arial"/>
            </a:endParaRPr>
          </a:p>
        </p:txBody>
      </p:sp>
      <p:sp>
        <p:nvSpPr>
          <p:cNvPr id="1227" name="Google Shape;1227;p58"/>
          <p:cNvSpPr txBox="1"/>
          <p:nvPr/>
        </p:nvSpPr>
        <p:spPr>
          <a:xfrm>
            <a:off x="8376242" y="2664753"/>
            <a:ext cx="2799157" cy="430887"/>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38656D"/>
              </a:buClr>
              <a:buSzPts val="1400"/>
              <a:buFont typeface="Arial"/>
              <a:buNone/>
            </a:pPr>
            <a:r>
              <a:rPr b="1" i="0" lang="en-GB" sz="1400" u="none" cap="none" strike="noStrike">
                <a:solidFill>
                  <a:srgbClr val="38656D"/>
                </a:solidFill>
                <a:latin typeface="Calibri"/>
                <a:ea typeface="Calibri"/>
                <a:cs typeface="Calibri"/>
                <a:sym typeface="Calibri"/>
              </a:rPr>
              <a:t>Activate your resident’s </a:t>
            </a:r>
            <a:br>
              <a:rPr b="1" i="0" lang="en-GB" sz="1400" u="none" cap="none" strike="noStrike">
                <a:solidFill>
                  <a:srgbClr val="38656D"/>
                </a:solidFill>
                <a:latin typeface="Calibri"/>
                <a:ea typeface="Calibri"/>
                <a:cs typeface="Calibri"/>
                <a:sym typeface="Calibri"/>
              </a:rPr>
            </a:br>
            <a:r>
              <a:rPr b="1" i="0" lang="en-GB" sz="1400" u="none" cap="none" strike="noStrike">
                <a:solidFill>
                  <a:srgbClr val="38656D"/>
                </a:solidFill>
                <a:latin typeface="Calibri"/>
                <a:ea typeface="Calibri"/>
                <a:cs typeface="Calibri"/>
                <a:sym typeface="Calibri"/>
              </a:rPr>
              <a:t>smart lights</a:t>
            </a:r>
            <a:endParaRPr b="0" i="0" sz="1400" u="none" cap="none" strike="noStrike">
              <a:solidFill>
                <a:srgbClr val="38656D"/>
              </a:solidFill>
              <a:latin typeface="Calibri"/>
              <a:ea typeface="Calibri"/>
              <a:cs typeface="Calibri"/>
              <a:sym typeface="Calibri"/>
            </a:endParaRPr>
          </a:p>
        </p:txBody>
      </p:sp>
      <p:sp>
        <p:nvSpPr>
          <p:cNvPr id="1228" name="Google Shape;1228;p58"/>
          <p:cNvSpPr txBox="1"/>
          <p:nvPr/>
        </p:nvSpPr>
        <p:spPr>
          <a:xfrm>
            <a:off x="8376242" y="2147462"/>
            <a:ext cx="2799157" cy="413639"/>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Clr>
                <a:srgbClr val="38656D"/>
              </a:buClr>
              <a:buSzPts val="2400"/>
              <a:buFont typeface="Arial"/>
              <a:buNone/>
            </a:pPr>
            <a:r>
              <a:rPr b="1" i="0" lang="en-GB" sz="2400" u="none" cap="none" strike="noStrike">
                <a:solidFill>
                  <a:srgbClr val="38656D"/>
                </a:solidFill>
                <a:latin typeface="Calibri"/>
                <a:ea typeface="Calibri"/>
                <a:cs typeface="Calibri"/>
                <a:sym typeface="Calibri"/>
              </a:rPr>
              <a:t>Step 3</a:t>
            </a:r>
            <a:endParaRPr b="0" i="0" sz="2400" u="none" cap="none" strike="noStrike">
              <a:solidFill>
                <a:srgbClr val="4E4F51"/>
              </a:solidFill>
              <a:latin typeface="Calibri"/>
              <a:ea typeface="Calibri"/>
              <a:cs typeface="Calibri"/>
              <a:sym typeface="Calibri"/>
            </a:endParaRPr>
          </a:p>
        </p:txBody>
      </p:sp>
      <p:sp>
        <p:nvSpPr>
          <p:cNvPr id="1229" name="Google Shape;1229;p58"/>
          <p:cNvSpPr txBox="1"/>
          <p:nvPr/>
        </p:nvSpPr>
        <p:spPr>
          <a:xfrm>
            <a:off x="8481528" y="3285862"/>
            <a:ext cx="2541600" cy="1286700"/>
          </a:xfrm>
          <a:prstGeom prst="rect">
            <a:avLst/>
          </a:prstGeom>
          <a:noFill/>
          <a:ln>
            <a:noFill/>
          </a:ln>
        </p:spPr>
        <p:txBody>
          <a:bodyPr anchorCtr="0" anchor="t" bIns="0" lIns="0" spcFirstLastPara="1" rIns="0" wrap="square" tIns="0">
            <a:spAutoFit/>
          </a:bodyPr>
          <a:lstStyle/>
          <a:p>
            <a:pPr indent="0" lvl="0" marL="0" marR="0" rtl="0" algn="ctr">
              <a:lnSpc>
                <a:spcPct val="110000"/>
              </a:lnSpc>
              <a:spcBef>
                <a:spcPts val="0"/>
              </a:spcBef>
              <a:spcAft>
                <a:spcPts val="0"/>
              </a:spcAft>
              <a:buClr>
                <a:srgbClr val="4E4F51"/>
              </a:buClr>
              <a:buSzPts val="1100"/>
              <a:buFont typeface="Arial"/>
              <a:buNone/>
            </a:pPr>
            <a:r>
              <a:rPr b="0" i="0" lang="en-GB" sz="1100" u="none" cap="none" strike="noStrike">
                <a:solidFill>
                  <a:srgbClr val="4E4F51"/>
                </a:solidFill>
                <a:latin typeface="Calibri"/>
                <a:ea typeface="Calibri"/>
                <a:cs typeface="Calibri"/>
                <a:sym typeface="Calibri"/>
              </a:rPr>
              <a:t>With a valid Informed Consent Document, you will be able to:</a:t>
            </a:r>
            <a:endParaRPr b="0" i="0" sz="1400" u="none" cap="none" strike="noStrike">
              <a:solidFill>
                <a:srgbClr val="000000"/>
              </a:solidFill>
              <a:latin typeface="Arial"/>
              <a:ea typeface="Arial"/>
              <a:cs typeface="Arial"/>
              <a:sym typeface="Arial"/>
            </a:endParaRPr>
          </a:p>
          <a:p>
            <a:pPr indent="0" lvl="0" marL="0" marR="0" rtl="0" algn="ctr">
              <a:lnSpc>
                <a:spcPct val="110000"/>
              </a:lnSpc>
              <a:spcBef>
                <a:spcPts val="0"/>
              </a:spcBef>
              <a:spcAft>
                <a:spcPts val="0"/>
              </a:spcAft>
              <a:buClr>
                <a:srgbClr val="000000"/>
              </a:buClr>
              <a:buSzPts val="1100"/>
              <a:buFont typeface="Arial"/>
              <a:buNone/>
            </a:pPr>
            <a:r>
              <a:t/>
            </a:r>
            <a:endParaRPr b="0" i="0" sz="1100" u="none" cap="none" strike="noStrike">
              <a:solidFill>
                <a:srgbClr val="4E4F51"/>
              </a:solidFill>
              <a:latin typeface="Calibri"/>
              <a:ea typeface="Calibri"/>
              <a:cs typeface="Calibri"/>
              <a:sym typeface="Calibri"/>
            </a:endParaRPr>
          </a:p>
          <a:p>
            <a:pPr indent="-298450" lvl="0" marL="457200" marR="0" rtl="0" algn="l">
              <a:lnSpc>
                <a:spcPct val="110000"/>
              </a:lnSpc>
              <a:spcBef>
                <a:spcPts val="0"/>
              </a:spcBef>
              <a:spcAft>
                <a:spcPts val="0"/>
              </a:spcAft>
              <a:buClr>
                <a:srgbClr val="4E4F51"/>
              </a:buClr>
              <a:buSzPts val="1100"/>
              <a:buFont typeface="Calibri"/>
              <a:buAutoNum type="arabicPeriod"/>
            </a:pPr>
            <a:r>
              <a:rPr b="0" i="0" lang="en-GB" sz="1100" u="none" cap="none" strike="noStrike">
                <a:solidFill>
                  <a:srgbClr val="4E4F51"/>
                </a:solidFill>
                <a:latin typeface="Calibri"/>
                <a:ea typeface="Calibri"/>
                <a:cs typeface="Calibri"/>
                <a:sym typeface="Calibri"/>
              </a:rPr>
              <a:t>Create a Nobi Resident in the system</a:t>
            </a:r>
            <a:endParaRPr b="0" i="0" sz="1400" u="none" cap="none" strike="noStrike">
              <a:solidFill>
                <a:srgbClr val="000000"/>
              </a:solidFill>
              <a:latin typeface="Arial"/>
              <a:ea typeface="Arial"/>
              <a:cs typeface="Arial"/>
              <a:sym typeface="Arial"/>
            </a:endParaRPr>
          </a:p>
          <a:p>
            <a:pPr indent="-298450" lvl="0" marL="457200" marR="0" rtl="0" algn="l">
              <a:lnSpc>
                <a:spcPct val="110000"/>
              </a:lnSpc>
              <a:spcBef>
                <a:spcPts val="0"/>
              </a:spcBef>
              <a:spcAft>
                <a:spcPts val="0"/>
              </a:spcAft>
              <a:buClr>
                <a:srgbClr val="4E4F51"/>
              </a:buClr>
              <a:buSzPts val="1100"/>
              <a:buFont typeface="Calibri"/>
              <a:buAutoNum type="arabicPeriod"/>
            </a:pPr>
            <a:r>
              <a:rPr b="0" i="0" lang="en-GB" sz="1100" u="none" cap="none" strike="noStrike">
                <a:solidFill>
                  <a:srgbClr val="4E4F51"/>
                </a:solidFill>
                <a:latin typeface="Calibri"/>
                <a:ea typeface="Calibri"/>
                <a:cs typeface="Calibri"/>
                <a:sym typeface="Calibri"/>
              </a:rPr>
              <a:t>Activate the smart features </a:t>
            </a:r>
            <a:br>
              <a:rPr b="0" i="0" lang="en-GB" sz="1100" u="none" cap="none" strike="noStrike">
                <a:solidFill>
                  <a:srgbClr val="4E4F51"/>
                </a:solidFill>
                <a:latin typeface="Calibri"/>
                <a:ea typeface="Calibri"/>
                <a:cs typeface="Calibri"/>
                <a:sym typeface="Calibri"/>
              </a:rPr>
            </a:br>
            <a:r>
              <a:rPr b="0" i="0" lang="en-GB" sz="1100" u="none" cap="none" strike="noStrike">
                <a:solidFill>
                  <a:srgbClr val="4E4F51"/>
                </a:solidFill>
                <a:latin typeface="Calibri"/>
                <a:ea typeface="Calibri"/>
                <a:cs typeface="Calibri"/>
                <a:sym typeface="Calibri"/>
              </a:rPr>
              <a:t>of your resident’s Nobi lights</a:t>
            </a:r>
            <a:br>
              <a:rPr b="0" i="0" lang="en-GB" sz="1100" u="none" cap="none" strike="noStrike">
                <a:solidFill>
                  <a:srgbClr val="4E4F51"/>
                </a:solidFill>
                <a:latin typeface="Calibri"/>
                <a:ea typeface="Calibri"/>
                <a:cs typeface="Calibri"/>
                <a:sym typeface="Calibri"/>
              </a:rPr>
            </a:br>
            <a:endParaRPr b="0" i="0" sz="1100" u="none" cap="none" strike="noStrike">
              <a:solidFill>
                <a:srgbClr val="4E4F51"/>
              </a:solidFill>
              <a:latin typeface="Calibri"/>
              <a:ea typeface="Calibri"/>
              <a:cs typeface="Calibri"/>
              <a:sym typeface="Calibri"/>
            </a:endParaRPr>
          </a:p>
        </p:txBody>
      </p:sp>
      <p:cxnSp>
        <p:nvCxnSpPr>
          <p:cNvPr id="1230" name="Google Shape;1230;p58"/>
          <p:cNvCxnSpPr/>
          <p:nvPr/>
        </p:nvCxnSpPr>
        <p:spPr>
          <a:xfrm>
            <a:off x="7942352" y="2341559"/>
            <a:ext cx="0" cy="2515091"/>
          </a:xfrm>
          <a:prstGeom prst="straightConnector1">
            <a:avLst/>
          </a:prstGeom>
          <a:noFill/>
          <a:ln cap="flat" cmpd="sng" w="12700">
            <a:solidFill>
              <a:schemeClr val="lt1">
                <a:alpha val="30588"/>
              </a:schemeClr>
            </a:solidFill>
            <a:prstDash val="solid"/>
            <a:miter lim="800000"/>
            <a:headEnd len="sm" w="sm" type="none"/>
            <a:tailEnd len="sm" w="sm" type="none"/>
          </a:ln>
        </p:spPr>
      </p:cxnSp>
      <p:cxnSp>
        <p:nvCxnSpPr>
          <p:cNvPr id="1231" name="Google Shape;1231;p58"/>
          <p:cNvCxnSpPr/>
          <p:nvPr/>
        </p:nvCxnSpPr>
        <p:spPr>
          <a:xfrm>
            <a:off x="4295800" y="2341559"/>
            <a:ext cx="0" cy="2515091"/>
          </a:xfrm>
          <a:prstGeom prst="straightConnector1">
            <a:avLst/>
          </a:prstGeom>
          <a:noFill/>
          <a:ln cap="flat" cmpd="sng" w="12700">
            <a:solidFill>
              <a:schemeClr val="lt1">
                <a:alpha val="30588"/>
              </a:schemeClr>
            </a:solidFill>
            <a:prstDash val="solid"/>
            <a:miter lim="800000"/>
            <a:headEnd len="sm" w="sm" type="none"/>
            <a:tailEnd len="sm" w="sm" type="none"/>
          </a:ln>
        </p:spPr>
      </p:cxnSp>
      <p:pic>
        <p:nvPicPr>
          <p:cNvPr id="1232" name="Google Shape;1232;p58"/>
          <p:cNvPicPr preferRelativeResize="0"/>
          <p:nvPr/>
        </p:nvPicPr>
        <p:blipFill rotWithShape="1">
          <a:blip r:embed="rId4">
            <a:alphaModFix/>
          </a:blip>
          <a:srcRect b="0" l="0" r="0" t="0"/>
          <a:stretch/>
        </p:blipFill>
        <p:spPr>
          <a:xfrm>
            <a:off x="4842978" y="4298373"/>
            <a:ext cx="603327" cy="603328"/>
          </a:xfrm>
          <a:prstGeom prst="rect">
            <a:avLst/>
          </a:prstGeom>
          <a:noFill/>
          <a:ln>
            <a:noFill/>
          </a:ln>
        </p:spPr>
      </p:pic>
      <p:pic>
        <p:nvPicPr>
          <p:cNvPr id="1233" name="Google Shape;1233;p58"/>
          <p:cNvPicPr preferRelativeResize="0"/>
          <p:nvPr/>
        </p:nvPicPr>
        <p:blipFill rotWithShape="1">
          <a:blip r:embed="rId5">
            <a:alphaModFix/>
          </a:blip>
          <a:srcRect b="0" l="0" r="0" t="0"/>
          <a:stretch/>
        </p:blipFill>
        <p:spPr>
          <a:xfrm>
            <a:off x="5818774" y="4298373"/>
            <a:ext cx="601568" cy="603328"/>
          </a:xfrm>
          <a:prstGeom prst="rect">
            <a:avLst/>
          </a:prstGeom>
          <a:noFill/>
          <a:ln>
            <a:noFill/>
          </a:ln>
        </p:spPr>
      </p:pic>
      <p:pic>
        <p:nvPicPr>
          <p:cNvPr id="1234" name="Google Shape;1234;p58"/>
          <p:cNvPicPr preferRelativeResize="0"/>
          <p:nvPr/>
        </p:nvPicPr>
        <p:blipFill rotWithShape="1">
          <a:blip r:embed="rId4">
            <a:alphaModFix/>
          </a:blip>
          <a:srcRect b="0" l="0" r="0" t="0"/>
          <a:stretch/>
        </p:blipFill>
        <p:spPr>
          <a:xfrm>
            <a:off x="6798086" y="4298373"/>
            <a:ext cx="603327" cy="603328"/>
          </a:xfrm>
          <a:prstGeom prst="rect">
            <a:avLst/>
          </a:prstGeom>
          <a:noFill/>
          <a:ln>
            <a:noFill/>
          </a:ln>
        </p:spPr>
      </p:pic>
      <p:sp>
        <p:nvSpPr>
          <p:cNvPr id="1235" name="Google Shape;1235;p58"/>
          <p:cNvSpPr txBox="1"/>
          <p:nvPr/>
        </p:nvSpPr>
        <p:spPr>
          <a:xfrm>
            <a:off x="4835212" y="4993291"/>
            <a:ext cx="611094" cy="118750"/>
          </a:xfrm>
          <a:prstGeom prst="rect">
            <a:avLst/>
          </a:prstGeom>
          <a:noFill/>
          <a:ln>
            <a:noFill/>
          </a:ln>
        </p:spPr>
        <p:txBody>
          <a:bodyPr anchorCtr="0" anchor="t" bIns="0" lIns="0" spcFirstLastPara="1" rIns="0" wrap="square" tIns="0">
            <a:spAutoFit/>
          </a:bodyPr>
          <a:lstStyle/>
          <a:p>
            <a:pPr indent="0" lvl="0" marL="0" marR="0" rtl="0" algn="ctr">
              <a:lnSpc>
                <a:spcPct val="85000"/>
              </a:lnSpc>
              <a:spcBef>
                <a:spcPts val="0"/>
              </a:spcBef>
              <a:spcAft>
                <a:spcPts val="0"/>
              </a:spcAft>
              <a:buClr>
                <a:srgbClr val="4E4F51"/>
              </a:buClr>
              <a:buSzPts val="900"/>
              <a:buFont typeface="Arial"/>
              <a:buNone/>
            </a:pPr>
            <a:r>
              <a:rPr b="0" i="0" lang="en-GB" sz="900" u="none" cap="none" strike="noStrike">
                <a:solidFill>
                  <a:srgbClr val="4E4F51"/>
                </a:solidFill>
                <a:latin typeface="Calibri"/>
                <a:ea typeface="Calibri"/>
                <a:cs typeface="Calibri"/>
                <a:sym typeface="Calibri"/>
              </a:rPr>
              <a:t>Full image</a:t>
            </a:r>
            <a:endParaRPr b="0" i="0" sz="1400" u="none" cap="none" strike="noStrike">
              <a:solidFill>
                <a:srgbClr val="000000"/>
              </a:solidFill>
              <a:latin typeface="Arial"/>
              <a:ea typeface="Arial"/>
              <a:cs typeface="Arial"/>
              <a:sym typeface="Arial"/>
            </a:endParaRPr>
          </a:p>
        </p:txBody>
      </p:sp>
      <p:sp>
        <p:nvSpPr>
          <p:cNvPr id="1236" name="Google Shape;1236;p58"/>
          <p:cNvSpPr txBox="1"/>
          <p:nvPr/>
        </p:nvSpPr>
        <p:spPr>
          <a:xfrm>
            <a:off x="5591572" y="4993291"/>
            <a:ext cx="1055972" cy="236475"/>
          </a:xfrm>
          <a:prstGeom prst="rect">
            <a:avLst/>
          </a:prstGeom>
          <a:noFill/>
          <a:ln>
            <a:noFill/>
          </a:ln>
        </p:spPr>
        <p:txBody>
          <a:bodyPr anchorCtr="0" anchor="t" bIns="0" lIns="0" spcFirstLastPara="1" rIns="0" wrap="square" tIns="0">
            <a:spAutoFit/>
          </a:bodyPr>
          <a:lstStyle/>
          <a:p>
            <a:pPr indent="0" lvl="0" marL="0" marR="0" rtl="0" algn="ctr">
              <a:lnSpc>
                <a:spcPct val="85000"/>
              </a:lnSpc>
              <a:spcBef>
                <a:spcPts val="0"/>
              </a:spcBef>
              <a:spcAft>
                <a:spcPts val="0"/>
              </a:spcAft>
              <a:buClr>
                <a:srgbClr val="4E4F51"/>
              </a:buClr>
              <a:buSzPts val="900"/>
              <a:buFont typeface="Arial"/>
              <a:buNone/>
            </a:pPr>
            <a:r>
              <a:rPr b="0" i="0" lang="en-GB" sz="900" u="none" cap="none" strike="noStrike">
                <a:solidFill>
                  <a:srgbClr val="4E4F51"/>
                </a:solidFill>
                <a:latin typeface="Calibri"/>
                <a:ea typeface="Calibri"/>
                <a:cs typeface="Calibri"/>
                <a:sym typeface="Calibri"/>
              </a:rPr>
              <a:t>Anonymized </a:t>
            </a:r>
            <a:br>
              <a:rPr b="0" i="0" lang="en-GB" sz="900" u="none" cap="none" strike="noStrike">
                <a:solidFill>
                  <a:srgbClr val="4E4F51"/>
                </a:solidFill>
                <a:latin typeface="Calibri"/>
                <a:ea typeface="Calibri"/>
                <a:cs typeface="Calibri"/>
                <a:sym typeface="Calibri"/>
              </a:rPr>
            </a:br>
            <a:r>
              <a:rPr b="0" i="0" lang="en-GB" sz="900" u="none" cap="none" strike="noStrike">
                <a:solidFill>
                  <a:srgbClr val="4E4F51"/>
                </a:solidFill>
                <a:latin typeface="Calibri"/>
                <a:ea typeface="Calibri"/>
                <a:cs typeface="Calibri"/>
                <a:sym typeface="Calibri"/>
              </a:rPr>
              <a:t>stick figure</a:t>
            </a:r>
            <a:endParaRPr b="0" i="0" sz="1400" u="none" cap="none" strike="noStrike">
              <a:solidFill>
                <a:srgbClr val="000000"/>
              </a:solidFill>
              <a:latin typeface="Arial"/>
              <a:ea typeface="Arial"/>
              <a:cs typeface="Arial"/>
              <a:sym typeface="Arial"/>
            </a:endParaRPr>
          </a:p>
        </p:txBody>
      </p:sp>
      <p:sp>
        <p:nvSpPr>
          <p:cNvPr id="1237" name="Google Shape;1237;p58"/>
          <p:cNvSpPr txBox="1"/>
          <p:nvPr/>
        </p:nvSpPr>
        <p:spPr>
          <a:xfrm>
            <a:off x="6804774" y="4993291"/>
            <a:ext cx="611094" cy="118750"/>
          </a:xfrm>
          <a:prstGeom prst="rect">
            <a:avLst/>
          </a:prstGeom>
          <a:noFill/>
          <a:ln>
            <a:noFill/>
          </a:ln>
        </p:spPr>
        <p:txBody>
          <a:bodyPr anchorCtr="0" anchor="t" bIns="0" lIns="0" spcFirstLastPara="1" rIns="0" wrap="square" tIns="0">
            <a:spAutoFit/>
          </a:bodyPr>
          <a:lstStyle/>
          <a:p>
            <a:pPr indent="0" lvl="0" marL="0" marR="0" rtl="0" algn="ctr">
              <a:lnSpc>
                <a:spcPct val="85000"/>
              </a:lnSpc>
              <a:spcBef>
                <a:spcPts val="0"/>
              </a:spcBef>
              <a:spcAft>
                <a:spcPts val="0"/>
              </a:spcAft>
              <a:buClr>
                <a:srgbClr val="4E4F51"/>
              </a:buClr>
              <a:buSzPts val="900"/>
              <a:buFont typeface="Arial"/>
              <a:buNone/>
            </a:pPr>
            <a:r>
              <a:rPr b="0" i="0" lang="en-GB" sz="900" u="none" cap="none" strike="noStrike">
                <a:solidFill>
                  <a:srgbClr val="4E4F51"/>
                </a:solidFill>
                <a:latin typeface="Calibri"/>
                <a:ea typeface="Calibri"/>
                <a:cs typeface="Calibri"/>
                <a:sym typeface="Calibri"/>
              </a:rPr>
              <a:t>No image </a:t>
            </a:r>
            <a:endParaRPr b="0" i="0" sz="1400" u="none" cap="none" strike="noStrike">
              <a:solidFill>
                <a:srgbClr val="000000"/>
              </a:solidFill>
              <a:latin typeface="Arial"/>
              <a:ea typeface="Arial"/>
              <a:cs typeface="Arial"/>
              <a:sym typeface="Arial"/>
            </a:endParaRPr>
          </a:p>
        </p:txBody>
      </p:sp>
      <p:pic>
        <p:nvPicPr>
          <p:cNvPr id="1238" name="Google Shape;1238;p58"/>
          <p:cNvPicPr preferRelativeResize="0"/>
          <p:nvPr/>
        </p:nvPicPr>
        <p:blipFill rotWithShape="1">
          <a:blip r:embed="rId6">
            <a:alphaModFix/>
          </a:blip>
          <a:srcRect b="0" l="0" r="0" t="0"/>
          <a:stretch/>
        </p:blipFill>
        <p:spPr>
          <a:xfrm>
            <a:off x="4834976" y="4293096"/>
            <a:ext cx="613881" cy="613881"/>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2" name="Shape 1242"/>
        <p:cNvGrpSpPr/>
        <p:nvPr/>
      </p:nvGrpSpPr>
      <p:grpSpPr>
        <a:xfrm>
          <a:off x="0" y="0"/>
          <a:ext cx="0" cy="0"/>
          <a:chOff x="0" y="0"/>
          <a:chExt cx="0" cy="0"/>
        </a:xfrm>
      </p:grpSpPr>
      <p:sp>
        <p:nvSpPr>
          <p:cNvPr id="1243" name="Google Shape;1243;p68"/>
          <p:cNvSpPr/>
          <p:nvPr/>
        </p:nvSpPr>
        <p:spPr>
          <a:xfrm>
            <a:off x="-1" y="0"/>
            <a:ext cx="12192000" cy="6858000"/>
          </a:xfrm>
          <a:prstGeom prst="rect">
            <a:avLst/>
          </a:prstGeom>
          <a:solidFill>
            <a:schemeClr val="lt2">
              <a:alpha val="8823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44" name="Google Shape;1244;p68"/>
          <p:cNvSpPr/>
          <p:nvPr/>
        </p:nvSpPr>
        <p:spPr>
          <a:xfrm>
            <a:off x="4385645" y="4388791"/>
            <a:ext cx="1612513" cy="2115390"/>
          </a:xfrm>
          <a:prstGeom prst="roundRect">
            <a:avLst>
              <a:gd fmla="val 8212"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45" name="Google Shape;1245;p68"/>
          <p:cNvSpPr/>
          <p:nvPr/>
        </p:nvSpPr>
        <p:spPr>
          <a:xfrm>
            <a:off x="5262323" y="1407239"/>
            <a:ext cx="1612513" cy="2115391"/>
          </a:xfrm>
          <a:prstGeom prst="roundRect">
            <a:avLst>
              <a:gd fmla="val 5726"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46" name="Google Shape;1246;p68"/>
          <p:cNvSpPr/>
          <p:nvPr/>
        </p:nvSpPr>
        <p:spPr>
          <a:xfrm>
            <a:off x="7804971" y="4388791"/>
            <a:ext cx="1612513" cy="2129303"/>
          </a:xfrm>
          <a:prstGeom prst="roundRect">
            <a:avLst>
              <a:gd fmla="val 6223"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47" name="Google Shape;1247;p68"/>
          <p:cNvSpPr/>
          <p:nvPr/>
        </p:nvSpPr>
        <p:spPr>
          <a:xfrm>
            <a:off x="6966800" y="1407239"/>
            <a:ext cx="1612513" cy="2115391"/>
          </a:xfrm>
          <a:prstGeom prst="roundRect">
            <a:avLst>
              <a:gd fmla="val 8710"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48" name="Google Shape;1248;p68"/>
          <p:cNvSpPr/>
          <p:nvPr/>
        </p:nvSpPr>
        <p:spPr>
          <a:xfrm>
            <a:off x="6095308" y="4388791"/>
            <a:ext cx="1612513" cy="2115391"/>
          </a:xfrm>
          <a:prstGeom prst="roundRect">
            <a:avLst>
              <a:gd fmla="val 7715"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49" name="Google Shape;1249;p68"/>
          <p:cNvSpPr/>
          <p:nvPr/>
        </p:nvSpPr>
        <p:spPr>
          <a:xfrm>
            <a:off x="148892" y="1407239"/>
            <a:ext cx="1612513" cy="2074653"/>
          </a:xfrm>
          <a:prstGeom prst="roundRect">
            <a:avLst>
              <a:gd fmla="val 5726"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50" name="Google Shape;1250;p68"/>
          <p:cNvSpPr/>
          <p:nvPr/>
        </p:nvSpPr>
        <p:spPr>
          <a:xfrm>
            <a:off x="1853369" y="1407239"/>
            <a:ext cx="1612513" cy="2112213"/>
          </a:xfrm>
          <a:prstGeom prst="roundRect">
            <a:avLst>
              <a:gd fmla="val 7218"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51" name="Google Shape;1251;p68"/>
          <p:cNvSpPr/>
          <p:nvPr/>
        </p:nvSpPr>
        <p:spPr>
          <a:xfrm>
            <a:off x="966319" y="4388791"/>
            <a:ext cx="1612513" cy="2115390"/>
          </a:xfrm>
          <a:prstGeom prst="roundRect">
            <a:avLst>
              <a:gd fmla="val 8212"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52" name="Google Shape;1252;p68"/>
          <p:cNvSpPr/>
          <p:nvPr/>
        </p:nvSpPr>
        <p:spPr>
          <a:xfrm>
            <a:off x="3557846" y="1407239"/>
            <a:ext cx="1612513" cy="2115390"/>
          </a:xfrm>
          <a:prstGeom prst="roundRect">
            <a:avLst>
              <a:gd fmla="val 5726"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53" name="Google Shape;1253;p68"/>
          <p:cNvSpPr/>
          <p:nvPr/>
        </p:nvSpPr>
        <p:spPr>
          <a:xfrm>
            <a:off x="9514633" y="4388791"/>
            <a:ext cx="1612513" cy="2159975"/>
          </a:xfrm>
          <a:prstGeom prst="roundRect">
            <a:avLst>
              <a:gd fmla="val 5228"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54" name="Google Shape;1254;p68"/>
          <p:cNvSpPr/>
          <p:nvPr/>
        </p:nvSpPr>
        <p:spPr>
          <a:xfrm>
            <a:off x="10375756" y="1407239"/>
            <a:ext cx="1612513" cy="2112218"/>
          </a:xfrm>
          <a:prstGeom prst="roundRect">
            <a:avLst>
              <a:gd fmla="val 5726"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55" name="Google Shape;1255;p68"/>
          <p:cNvSpPr/>
          <p:nvPr/>
        </p:nvSpPr>
        <p:spPr>
          <a:xfrm>
            <a:off x="8671277" y="1407239"/>
            <a:ext cx="1612513" cy="2115391"/>
          </a:xfrm>
          <a:prstGeom prst="roundRect">
            <a:avLst>
              <a:gd fmla="val 8710"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56" name="Google Shape;1256;p68"/>
          <p:cNvSpPr/>
          <p:nvPr/>
        </p:nvSpPr>
        <p:spPr>
          <a:xfrm>
            <a:off x="2675982" y="4388791"/>
            <a:ext cx="1612513" cy="2115390"/>
          </a:xfrm>
          <a:prstGeom prst="roundRect">
            <a:avLst>
              <a:gd fmla="val 8212" name="adj"/>
            </a:avLst>
          </a:prstGeom>
          <a:solidFill>
            <a:schemeClr val="lt1">
              <a:alpha val="20000"/>
            </a:schemeClr>
          </a:solidFill>
          <a:ln cap="flat" cmpd="sng" w="1905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pic>
        <p:nvPicPr>
          <p:cNvPr id="1257" name="Google Shape;1257;p68"/>
          <p:cNvPicPr preferRelativeResize="0"/>
          <p:nvPr/>
        </p:nvPicPr>
        <p:blipFill rotWithShape="1">
          <a:blip r:embed="rId3">
            <a:alphaModFix amt="50000"/>
          </a:blip>
          <a:srcRect b="0" l="0" r="15833" t="0"/>
          <a:stretch/>
        </p:blipFill>
        <p:spPr>
          <a:xfrm>
            <a:off x="10468612" y="217899"/>
            <a:ext cx="1723388" cy="1004792"/>
          </a:xfrm>
          <a:prstGeom prst="rect">
            <a:avLst/>
          </a:prstGeom>
          <a:noFill/>
          <a:ln>
            <a:noFill/>
          </a:ln>
        </p:spPr>
      </p:pic>
      <p:sp>
        <p:nvSpPr>
          <p:cNvPr id="1258" name="Google Shape;1258;p68"/>
          <p:cNvSpPr txBox="1"/>
          <p:nvPr/>
        </p:nvSpPr>
        <p:spPr>
          <a:xfrm>
            <a:off x="6983807" y="1539389"/>
            <a:ext cx="1590529" cy="341592"/>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900" u="none" cap="none" strike="noStrike">
                <a:solidFill>
                  <a:srgbClr val="2E4447"/>
                </a:solidFill>
                <a:latin typeface="Calibri"/>
                <a:ea typeface="Calibri"/>
                <a:cs typeface="Calibri"/>
                <a:sym typeface="Calibri"/>
              </a:rPr>
              <a:t>Fall detection </a:t>
            </a:r>
            <a:br>
              <a:rPr b="1" i="0" lang="en-GB" sz="900" u="none" cap="none" strike="noStrike">
                <a:solidFill>
                  <a:srgbClr val="2E4447"/>
                </a:solidFill>
                <a:latin typeface="Calibri"/>
                <a:ea typeface="Calibri"/>
                <a:cs typeface="Calibri"/>
                <a:sym typeface="Calibri"/>
              </a:rPr>
            </a:br>
            <a:r>
              <a:rPr b="1" i="0" lang="en-GB" sz="900" u="none" cap="none" strike="noStrike">
                <a:solidFill>
                  <a:srgbClr val="2E4447"/>
                </a:solidFill>
                <a:latin typeface="Calibri"/>
                <a:ea typeface="Calibri"/>
                <a:cs typeface="Calibri"/>
                <a:sym typeface="Calibri"/>
              </a:rPr>
              <a:t>training</a:t>
            </a:r>
            <a:endParaRPr b="1" i="0" sz="600" u="none" cap="none" strike="noStrike">
              <a:solidFill>
                <a:srgbClr val="2E4447"/>
              </a:solidFill>
              <a:latin typeface="Calibri"/>
              <a:ea typeface="Calibri"/>
              <a:cs typeface="Calibri"/>
              <a:sym typeface="Calibri"/>
            </a:endParaRPr>
          </a:p>
        </p:txBody>
      </p:sp>
      <p:sp>
        <p:nvSpPr>
          <p:cNvPr id="1259" name="Google Shape;1259;p68"/>
          <p:cNvSpPr txBox="1"/>
          <p:nvPr/>
        </p:nvSpPr>
        <p:spPr>
          <a:xfrm>
            <a:off x="6961825" y="1937246"/>
            <a:ext cx="1612512" cy="7755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The team learns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how to use Nobi’s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fall detection.</a:t>
            </a:r>
            <a:br>
              <a:rPr b="0" i="0" lang="en-GB" sz="800" u="none" cap="none" strike="noStrike">
                <a:solidFill>
                  <a:srgbClr val="2E4447"/>
                </a:solidFill>
                <a:latin typeface="Calibri"/>
                <a:ea typeface="Calibri"/>
                <a:cs typeface="Calibri"/>
                <a:sym typeface="Calibri"/>
              </a:rPr>
            </a:b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Operation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End-users,</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Care personnel</a:t>
            </a:r>
            <a:endParaRPr b="0" i="0" sz="1400" u="none" cap="none" strike="noStrike">
              <a:solidFill>
                <a:srgbClr val="000000"/>
              </a:solidFill>
              <a:latin typeface="Arial"/>
              <a:ea typeface="Arial"/>
              <a:cs typeface="Arial"/>
              <a:sym typeface="Arial"/>
            </a:endParaRPr>
          </a:p>
        </p:txBody>
      </p:sp>
      <p:sp>
        <p:nvSpPr>
          <p:cNvPr id="1260" name="Google Shape;1260;p68"/>
          <p:cNvSpPr/>
          <p:nvPr/>
        </p:nvSpPr>
        <p:spPr>
          <a:xfrm>
            <a:off x="10228271" y="3890099"/>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61" name="Google Shape;1261;p68"/>
          <p:cNvSpPr/>
          <p:nvPr/>
        </p:nvSpPr>
        <p:spPr>
          <a:xfrm>
            <a:off x="8521021" y="3890099"/>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62" name="Google Shape;1262;p68"/>
          <p:cNvSpPr/>
          <p:nvPr/>
        </p:nvSpPr>
        <p:spPr>
          <a:xfrm>
            <a:off x="5128741" y="3890100"/>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63" name="Google Shape;1263;p68"/>
          <p:cNvSpPr/>
          <p:nvPr/>
        </p:nvSpPr>
        <p:spPr>
          <a:xfrm>
            <a:off x="5973613" y="3890100"/>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64" name="Google Shape;1264;p68"/>
          <p:cNvSpPr txBox="1"/>
          <p:nvPr/>
        </p:nvSpPr>
        <p:spPr>
          <a:xfrm>
            <a:off x="6630614" y="3660845"/>
            <a:ext cx="493651"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8</a:t>
            </a:r>
            <a:endParaRPr b="0" i="0" sz="1000" u="none" cap="none" strike="noStrike">
              <a:solidFill>
                <a:schemeClr val="accent1"/>
              </a:solidFill>
              <a:latin typeface="Calibri"/>
              <a:ea typeface="Calibri"/>
              <a:cs typeface="Calibri"/>
              <a:sym typeface="Calibri"/>
            </a:endParaRPr>
          </a:p>
        </p:txBody>
      </p:sp>
      <p:sp>
        <p:nvSpPr>
          <p:cNvPr id="1265" name="Google Shape;1265;p68"/>
          <p:cNvSpPr/>
          <p:nvPr/>
        </p:nvSpPr>
        <p:spPr>
          <a:xfrm>
            <a:off x="6821199" y="3894887"/>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66" name="Google Shape;1266;p68"/>
          <p:cNvSpPr/>
          <p:nvPr/>
        </p:nvSpPr>
        <p:spPr>
          <a:xfrm>
            <a:off x="2571536" y="3897090"/>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67" name="Google Shape;1267;p68"/>
          <p:cNvSpPr/>
          <p:nvPr/>
        </p:nvSpPr>
        <p:spPr>
          <a:xfrm>
            <a:off x="1728323" y="3890855"/>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68" name="Google Shape;1268;p68"/>
          <p:cNvSpPr/>
          <p:nvPr/>
        </p:nvSpPr>
        <p:spPr>
          <a:xfrm>
            <a:off x="2152807"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69" name="Google Shape;1269;p68"/>
          <p:cNvSpPr/>
          <p:nvPr/>
        </p:nvSpPr>
        <p:spPr>
          <a:xfrm>
            <a:off x="2365049"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70" name="Google Shape;1270;p68"/>
          <p:cNvSpPr/>
          <p:nvPr/>
        </p:nvSpPr>
        <p:spPr>
          <a:xfrm>
            <a:off x="2789533"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71" name="Google Shape;1271;p68"/>
          <p:cNvSpPr/>
          <p:nvPr/>
        </p:nvSpPr>
        <p:spPr>
          <a:xfrm>
            <a:off x="3001775"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72" name="Google Shape;1272;p68"/>
          <p:cNvSpPr/>
          <p:nvPr/>
        </p:nvSpPr>
        <p:spPr>
          <a:xfrm>
            <a:off x="3214017"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73" name="Google Shape;1273;p68"/>
          <p:cNvSpPr/>
          <p:nvPr/>
        </p:nvSpPr>
        <p:spPr>
          <a:xfrm>
            <a:off x="1940565"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74" name="Google Shape;1274;p68"/>
          <p:cNvSpPr/>
          <p:nvPr/>
        </p:nvSpPr>
        <p:spPr>
          <a:xfrm>
            <a:off x="3638501"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75" name="Google Shape;1275;p68"/>
          <p:cNvSpPr/>
          <p:nvPr/>
        </p:nvSpPr>
        <p:spPr>
          <a:xfrm>
            <a:off x="3850743"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76" name="Google Shape;1276;p68"/>
          <p:cNvSpPr/>
          <p:nvPr/>
        </p:nvSpPr>
        <p:spPr>
          <a:xfrm>
            <a:off x="4062985"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77" name="Google Shape;1277;p68"/>
          <p:cNvSpPr/>
          <p:nvPr/>
        </p:nvSpPr>
        <p:spPr>
          <a:xfrm>
            <a:off x="5121886" y="3890099"/>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78" name="Google Shape;1278;p68"/>
          <p:cNvSpPr/>
          <p:nvPr/>
        </p:nvSpPr>
        <p:spPr>
          <a:xfrm>
            <a:off x="4487469"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79" name="Google Shape;1279;p68"/>
          <p:cNvSpPr/>
          <p:nvPr/>
        </p:nvSpPr>
        <p:spPr>
          <a:xfrm>
            <a:off x="4704259"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80" name="Google Shape;1280;p68"/>
          <p:cNvSpPr/>
          <p:nvPr/>
        </p:nvSpPr>
        <p:spPr>
          <a:xfrm>
            <a:off x="4916501"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81" name="Google Shape;1281;p68"/>
          <p:cNvSpPr/>
          <p:nvPr/>
        </p:nvSpPr>
        <p:spPr>
          <a:xfrm>
            <a:off x="5081265" y="4388791"/>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82" name="Google Shape;1282;p68"/>
          <p:cNvSpPr/>
          <p:nvPr/>
        </p:nvSpPr>
        <p:spPr>
          <a:xfrm>
            <a:off x="5340985"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83" name="Google Shape;1283;p68"/>
          <p:cNvSpPr/>
          <p:nvPr/>
        </p:nvSpPr>
        <p:spPr>
          <a:xfrm>
            <a:off x="5553227"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84" name="Google Shape;1284;p68"/>
          <p:cNvSpPr/>
          <p:nvPr/>
        </p:nvSpPr>
        <p:spPr>
          <a:xfrm>
            <a:off x="5765469"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85" name="Google Shape;1285;p68"/>
          <p:cNvSpPr/>
          <p:nvPr/>
        </p:nvSpPr>
        <p:spPr>
          <a:xfrm>
            <a:off x="5974192" y="3894886"/>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86" name="Google Shape;1286;p68"/>
          <p:cNvSpPr/>
          <p:nvPr/>
        </p:nvSpPr>
        <p:spPr>
          <a:xfrm>
            <a:off x="6189953"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87" name="Google Shape;1287;p68"/>
          <p:cNvSpPr/>
          <p:nvPr/>
        </p:nvSpPr>
        <p:spPr>
          <a:xfrm>
            <a:off x="6402195"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88" name="Google Shape;1288;p68"/>
          <p:cNvSpPr/>
          <p:nvPr/>
        </p:nvSpPr>
        <p:spPr>
          <a:xfrm>
            <a:off x="6614437"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89" name="Google Shape;1289;p68"/>
          <p:cNvSpPr/>
          <p:nvPr/>
        </p:nvSpPr>
        <p:spPr>
          <a:xfrm>
            <a:off x="6787542" y="4556306"/>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90" name="Google Shape;1290;p68"/>
          <p:cNvSpPr/>
          <p:nvPr/>
        </p:nvSpPr>
        <p:spPr>
          <a:xfrm>
            <a:off x="7038921"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91" name="Google Shape;1291;p68"/>
          <p:cNvSpPr/>
          <p:nvPr/>
        </p:nvSpPr>
        <p:spPr>
          <a:xfrm>
            <a:off x="7463405"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92" name="Google Shape;1292;p68"/>
          <p:cNvSpPr/>
          <p:nvPr/>
        </p:nvSpPr>
        <p:spPr>
          <a:xfrm>
            <a:off x="6817720" y="3887412"/>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93" name="Google Shape;1293;p68"/>
          <p:cNvSpPr/>
          <p:nvPr/>
        </p:nvSpPr>
        <p:spPr>
          <a:xfrm>
            <a:off x="7887889"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94" name="Google Shape;1294;p68"/>
          <p:cNvSpPr/>
          <p:nvPr/>
        </p:nvSpPr>
        <p:spPr>
          <a:xfrm>
            <a:off x="8100130"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95" name="Google Shape;1295;p68"/>
          <p:cNvSpPr/>
          <p:nvPr/>
        </p:nvSpPr>
        <p:spPr>
          <a:xfrm>
            <a:off x="8312372"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96" name="Google Shape;1296;p68"/>
          <p:cNvSpPr/>
          <p:nvPr/>
        </p:nvSpPr>
        <p:spPr>
          <a:xfrm>
            <a:off x="7251163"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97" name="Google Shape;1297;p68"/>
          <p:cNvSpPr/>
          <p:nvPr/>
        </p:nvSpPr>
        <p:spPr>
          <a:xfrm>
            <a:off x="8736856"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98" name="Google Shape;1298;p68"/>
          <p:cNvSpPr/>
          <p:nvPr/>
        </p:nvSpPr>
        <p:spPr>
          <a:xfrm>
            <a:off x="8949098"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99" name="Google Shape;1299;p68"/>
          <p:cNvSpPr/>
          <p:nvPr/>
        </p:nvSpPr>
        <p:spPr>
          <a:xfrm>
            <a:off x="9161340"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00" name="Google Shape;1300;p68"/>
          <p:cNvSpPr/>
          <p:nvPr/>
        </p:nvSpPr>
        <p:spPr>
          <a:xfrm>
            <a:off x="8521430" y="3894885"/>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01" name="Google Shape;1301;p68"/>
          <p:cNvSpPr/>
          <p:nvPr/>
        </p:nvSpPr>
        <p:spPr>
          <a:xfrm>
            <a:off x="9585824"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02" name="Google Shape;1302;p68"/>
          <p:cNvSpPr/>
          <p:nvPr/>
        </p:nvSpPr>
        <p:spPr>
          <a:xfrm>
            <a:off x="9798066"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03" name="Google Shape;1303;p68"/>
          <p:cNvSpPr/>
          <p:nvPr/>
        </p:nvSpPr>
        <p:spPr>
          <a:xfrm>
            <a:off x="10434796"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04" name="Google Shape;1304;p68"/>
          <p:cNvSpPr/>
          <p:nvPr/>
        </p:nvSpPr>
        <p:spPr>
          <a:xfrm>
            <a:off x="10647040"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cxnSp>
        <p:nvCxnSpPr>
          <p:cNvPr id="1305" name="Google Shape;1305;p68"/>
          <p:cNvCxnSpPr/>
          <p:nvPr/>
        </p:nvCxnSpPr>
        <p:spPr>
          <a:xfrm>
            <a:off x="2629815" y="3435880"/>
            <a:ext cx="0" cy="516864"/>
          </a:xfrm>
          <a:prstGeom prst="straightConnector1">
            <a:avLst/>
          </a:prstGeom>
          <a:noFill/>
          <a:ln cap="flat" cmpd="sng" w="19050">
            <a:solidFill>
              <a:schemeClr val="lt1"/>
            </a:solidFill>
            <a:prstDash val="solid"/>
            <a:miter lim="800000"/>
            <a:headEnd len="sm" w="sm" type="none"/>
            <a:tailEnd len="sm" w="sm" type="none"/>
          </a:ln>
        </p:spPr>
      </p:cxnSp>
      <p:sp>
        <p:nvSpPr>
          <p:cNvPr id="1306" name="Google Shape;1306;p68"/>
          <p:cNvSpPr/>
          <p:nvPr/>
        </p:nvSpPr>
        <p:spPr>
          <a:xfrm>
            <a:off x="10859283"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07" name="Google Shape;1307;p68"/>
          <p:cNvSpPr/>
          <p:nvPr/>
        </p:nvSpPr>
        <p:spPr>
          <a:xfrm>
            <a:off x="10224018" y="3892246"/>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08" name="Google Shape;1308;p68"/>
          <p:cNvSpPr/>
          <p:nvPr/>
        </p:nvSpPr>
        <p:spPr>
          <a:xfrm>
            <a:off x="11922789" y="3881292"/>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09" name="Google Shape;1309;p68"/>
          <p:cNvSpPr/>
          <p:nvPr/>
        </p:nvSpPr>
        <p:spPr>
          <a:xfrm>
            <a:off x="10010310"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10" name="Google Shape;1310;p68"/>
          <p:cNvSpPr/>
          <p:nvPr/>
        </p:nvSpPr>
        <p:spPr>
          <a:xfrm>
            <a:off x="11283770"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cxnSp>
        <p:nvCxnSpPr>
          <p:cNvPr id="1311" name="Google Shape;1311;p68"/>
          <p:cNvCxnSpPr/>
          <p:nvPr/>
        </p:nvCxnSpPr>
        <p:spPr>
          <a:xfrm>
            <a:off x="1773853" y="3953287"/>
            <a:ext cx="0" cy="506717"/>
          </a:xfrm>
          <a:prstGeom prst="straightConnector1">
            <a:avLst/>
          </a:prstGeom>
          <a:noFill/>
          <a:ln cap="flat" cmpd="sng" w="19050">
            <a:solidFill>
              <a:schemeClr val="lt1"/>
            </a:solidFill>
            <a:prstDash val="solid"/>
            <a:miter lim="800000"/>
            <a:headEnd len="sm" w="sm" type="none"/>
            <a:tailEnd len="sm" w="sm" type="none"/>
          </a:ln>
        </p:spPr>
      </p:cxnSp>
      <p:cxnSp>
        <p:nvCxnSpPr>
          <p:cNvPr id="1312" name="Google Shape;1312;p68"/>
          <p:cNvCxnSpPr/>
          <p:nvPr/>
        </p:nvCxnSpPr>
        <p:spPr>
          <a:xfrm>
            <a:off x="3476436" y="3945755"/>
            <a:ext cx="0" cy="575414"/>
          </a:xfrm>
          <a:prstGeom prst="straightConnector1">
            <a:avLst/>
          </a:prstGeom>
          <a:noFill/>
          <a:ln cap="flat" cmpd="sng" w="19050">
            <a:solidFill>
              <a:schemeClr val="lt1"/>
            </a:solidFill>
            <a:prstDash val="solid"/>
            <a:miter lim="800000"/>
            <a:headEnd len="sm" w="sm" type="none"/>
            <a:tailEnd len="sm" w="sm" type="none"/>
          </a:ln>
        </p:spPr>
      </p:cxnSp>
      <p:cxnSp>
        <p:nvCxnSpPr>
          <p:cNvPr id="1313" name="Google Shape;1313;p68"/>
          <p:cNvCxnSpPr/>
          <p:nvPr/>
        </p:nvCxnSpPr>
        <p:spPr>
          <a:xfrm>
            <a:off x="5177540" y="3945711"/>
            <a:ext cx="0" cy="516864"/>
          </a:xfrm>
          <a:prstGeom prst="straightConnector1">
            <a:avLst/>
          </a:prstGeom>
          <a:noFill/>
          <a:ln cap="flat" cmpd="sng" w="19050">
            <a:solidFill>
              <a:schemeClr val="lt1"/>
            </a:solidFill>
            <a:prstDash val="solid"/>
            <a:miter lim="800000"/>
            <a:headEnd len="sm" w="sm" type="none"/>
            <a:tailEnd len="sm" w="sm" type="none"/>
          </a:ln>
        </p:spPr>
      </p:cxnSp>
      <p:cxnSp>
        <p:nvCxnSpPr>
          <p:cNvPr id="1314" name="Google Shape;1314;p68"/>
          <p:cNvCxnSpPr/>
          <p:nvPr/>
        </p:nvCxnSpPr>
        <p:spPr>
          <a:xfrm>
            <a:off x="6029267" y="3436459"/>
            <a:ext cx="0" cy="506717"/>
          </a:xfrm>
          <a:prstGeom prst="straightConnector1">
            <a:avLst/>
          </a:prstGeom>
          <a:noFill/>
          <a:ln cap="flat" cmpd="sng" w="19050">
            <a:solidFill>
              <a:schemeClr val="lt1"/>
            </a:solidFill>
            <a:prstDash val="solid"/>
            <a:miter lim="800000"/>
            <a:headEnd len="sm" w="sm" type="none"/>
            <a:tailEnd len="sm" w="sm" type="none"/>
          </a:ln>
        </p:spPr>
      </p:cxnSp>
      <p:cxnSp>
        <p:nvCxnSpPr>
          <p:cNvPr id="1315" name="Google Shape;1315;p68"/>
          <p:cNvCxnSpPr/>
          <p:nvPr/>
        </p:nvCxnSpPr>
        <p:spPr>
          <a:xfrm>
            <a:off x="7726302" y="3429646"/>
            <a:ext cx="0" cy="516864"/>
          </a:xfrm>
          <a:prstGeom prst="straightConnector1">
            <a:avLst/>
          </a:prstGeom>
          <a:noFill/>
          <a:ln cap="flat" cmpd="sng" w="19050">
            <a:solidFill>
              <a:schemeClr val="lt1"/>
            </a:solidFill>
            <a:prstDash val="solid"/>
            <a:miter lim="800000"/>
            <a:headEnd len="sm" w="sm" type="none"/>
            <a:tailEnd len="sm" w="sm" type="none"/>
          </a:ln>
        </p:spPr>
      </p:cxnSp>
      <p:cxnSp>
        <p:nvCxnSpPr>
          <p:cNvPr id="1316" name="Google Shape;1316;p68"/>
          <p:cNvCxnSpPr/>
          <p:nvPr/>
        </p:nvCxnSpPr>
        <p:spPr>
          <a:xfrm>
            <a:off x="6872814" y="3945755"/>
            <a:ext cx="0" cy="506717"/>
          </a:xfrm>
          <a:prstGeom prst="straightConnector1">
            <a:avLst/>
          </a:prstGeom>
          <a:noFill/>
          <a:ln cap="flat" cmpd="sng" w="19050">
            <a:solidFill>
              <a:schemeClr val="lt1"/>
            </a:solidFill>
            <a:prstDash val="solid"/>
            <a:miter lim="800000"/>
            <a:headEnd len="sm" w="sm" type="none"/>
            <a:tailEnd len="sm" w="sm" type="none"/>
          </a:ln>
        </p:spPr>
      </p:cxnSp>
      <p:sp>
        <p:nvSpPr>
          <p:cNvPr id="1317" name="Google Shape;1317;p68"/>
          <p:cNvSpPr/>
          <p:nvPr/>
        </p:nvSpPr>
        <p:spPr>
          <a:xfrm>
            <a:off x="10042900" y="4158880"/>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cxnSp>
        <p:nvCxnSpPr>
          <p:cNvPr id="1318" name="Google Shape;1318;p68"/>
          <p:cNvCxnSpPr/>
          <p:nvPr/>
        </p:nvCxnSpPr>
        <p:spPr>
          <a:xfrm>
            <a:off x="8576675" y="3935243"/>
            <a:ext cx="0" cy="516864"/>
          </a:xfrm>
          <a:prstGeom prst="straightConnector1">
            <a:avLst/>
          </a:prstGeom>
          <a:noFill/>
          <a:ln cap="flat" cmpd="sng" w="19050">
            <a:solidFill>
              <a:schemeClr val="lt1"/>
            </a:solidFill>
            <a:prstDash val="solid"/>
            <a:miter lim="800000"/>
            <a:headEnd len="sm" w="sm" type="none"/>
            <a:tailEnd len="sm" w="sm" type="none"/>
          </a:ln>
        </p:spPr>
      </p:cxnSp>
      <p:cxnSp>
        <p:nvCxnSpPr>
          <p:cNvPr id="1319" name="Google Shape;1319;p68"/>
          <p:cNvCxnSpPr/>
          <p:nvPr/>
        </p:nvCxnSpPr>
        <p:spPr>
          <a:xfrm>
            <a:off x="9434115" y="3457174"/>
            <a:ext cx="0" cy="506717"/>
          </a:xfrm>
          <a:prstGeom prst="straightConnector1">
            <a:avLst/>
          </a:prstGeom>
          <a:noFill/>
          <a:ln cap="flat" cmpd="sng" w="19050">
            <a:solidFill>
              <a:schemeClr val="lt1"/>
            </a:solidFill>
            <a:prstDash val="solid"/>
            <a:miter lim="800000"/>
            <a:headEnd len="sm" w="sm" type="none"/>
            <a:tailEnd len="sm" w="sm" type="none"/>
          </a:ln>
        </p:spPr>
      </p:cxnSp>
      <p:cxnSp>
        <p:nvCxnSpPr>
          <p:cNvPr id="1320" name="Google Shape;1320;p68"/>
          <p:cNvCxnSpPr/>
          <p:nvPr/>
        </p:nvCxnSpPr>
        <p:spPr>
          <a:xfrm>
            <a:off x="11128477" y="3429646"/>
            <a:ext cx="0" cy="516864"/>
          </a:xfrm>
          <a:prstGeom prst="straightConnector1">
            <a:avLst/>
          </a:prstGeom>
          <a:noFill/>
          <a:ln cap="flat" cmpd="sng" w="19050">
            <a:solidFill>
              <a:schemeClr val="lt1"/>
            </a:solidFill>
            <a:prstDash val="solid"/>
            <a:miter lim="800000"/>
            <a:headEnd len="sm" w="sm" type="none"/>
            <a:tailEnd len="sm" w="sm" type="none"/>
          </a:ln>
        </p:spPr>
      </p:cxnSp>
      <p:cxnSp>
        <p:nvCxnSpPr>
          <p:cNvPr id="1321" name="Google Shape;1321;p68"/>
          <p:cNvCxnSpPr/>
          <p:nvPr/>
        </p:nvCxnSpPr>
        <p:spPr>
          <a:xfrm>
            <a:off x="10272736" y="3945755"/>
            <a:ext cx="0" cy="575414"/>
          </a:xfrm>
          <a:prstGeom prst="straightConnector1">
            <a:avLst/>
          </a:prstGeom>
          <a:noFill/>
          <a:ln cap="flat" cmpd="sng" w="19050">
            <a:solidFill>
              <a:schemeClr val="lt1"/>
            </a:solidFill>
            <a:prstDash val="solid"/>
            <a:miter lim="800000"/>
            <a:headEnd len="sm" w="sm" type="none"/>
            <a:tailEnd len="sm" w="sm" type="none"/>
          </a:ln>
        </p:spPr>
      </p:cxnSp>
      <p:sp>
        <p:nvSpPr>
          <p:cNvPr id="1322" name="Google Shape;1322;p68"/>
          <p:cNvSpPr/>
          <p:nvPr/>
        </p:nvSpPr>
        <p:spPr>
          <a:xfrm>
            <a:off x="1518625" y="4158881"/>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23" name="Google Shape;1323;p68"/>
          <p:cNvSpPr/>
          <p:nvPr/>
        </p:nvSpPr>
        <p:spPr>
          <a:xfrm>
            <a:off x="4902770" y="4158881"/>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24" name="Google Shape;1324;p68"/>
          <p:cNvSpPr/>
          <p:nvPr/>
        </p:nvSpPr>
        <p:spPr>
          <a:xfrm>
            <a:off x="7460833" y="3218574"/>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25" name="Google Shape;1325;p68"/>
          <p:cNvSpPr/>
          <p:nvPr/>
        </p:nvSpPr>
        <p:spPr>
          <a:xfrm>
            <a:off x="11510946" y="3669750"/>
            <a:ext cx="534393" cy="534393"/>
          </a:xfrm>
          <a:prstGeom prst="ellipse">
            <a:avLst/>
          </a:prstGeom>
          <a:solidFill>
            <a:srgbClr val="37928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26" name="Google Shape;1326;p68"/>
          <p:cNvSpPr/>
          <p:nvPr/>
        </p:nvSpPr>
        <p:spPr>
          <a:xfrm>
            <a:off x="3221413" y="4158881"/>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27" name="Google Shape;1327;p68"/>
          <p:cNvSpPr/>
          <p:nvPr/>
        </p:nvSpPr>
        <p:spPr>
          <a:xfrm>
            <a:off x="3424114" y="3890855"/>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28" name="Google Shape;1328;p68"/>
          <p:cNvSpPr/>
          <p:nvPr/>
        </p:nvSpPr>
        <p:spPr>
          <a:xfrm>
            <a:off x="6613578" y="4158881"/>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29" name="Google Shape;1329;p68"/>
          <p:cNvSpPr txBox="1"/>
          <p:nvPr/>
        </p:nvSpPr>
        <p:spPr>
          <a:xfrm>
            <a:off x="1540948" y="3663076"/>
            <a:ext cx="493651"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2</a:t>
            </a:r>
            <a:endParaRPr b="0" i="0" sz="1000" u="none" cap="none" strike="noStrike">
              <a:solidFill>
                <a:schemeClr val="accent1"/>
              </a:solidFill>
              <a:latin typeface="Calibri"/>
              <a:ea typeface="Calibri"/>
              <a:cs typeface="Calibri"/>
              <a:sym typeface="Calibri"/>
            </a:endParaRPr>
          </a:p>
        </p:txBody>
      </p:sp>
      <p:sp>
        <p:nvSpPr>
          <p:cNvPr id="1330" name="Google Shape;1330;p68"/>
          <p:cNvSpPr txBox="1"/>
          <p:nvPr/>
        </p:nvSpPr>
        <p:spPr>
          <a:xfrm>
            <a:off x="2471945" y="3997697"/>
            <a:ext cx="311019"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3</a:t>
            </a:r>
            <a:endParaRPr b="0" i="0" sz="1000" u="none" cap="none" strike="noStrike">
              <a:solidFill>
                <a:schemeClr val="accent1"/>
              </a:solidFill>
              <a:latin typeface="Calibri"/>
              <a:ea typeface="Calibri"/>
              <a:cs typeface="Calibri"/>
              <a:sym typeface="Calibri"/>
            </a:endParaRPr>
          </a:p>
        </p:txBody>
      </p:sp>
      <p:sp>
        <p:nvSpPr>
          <p:cNvPr id="1331" name="Google Shape;1331;p68"/>
          <p:cNvSpPr txBox="1"/>
          <p:nvPr/>
        </p:nvSpPr>
        <p:spPr>
          <a:xfrm>
            <a:off x="4178865" y="4011506"/>
            <a:ext cx="311019"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5</a:t>
            </a:r>
            <a:endParaRPr b="0" i="0" sz="1000" u="none" cap="none" strike="noStrike">
              <a:solidFill>
                <a:schemeClr val="accent1"/>
              </a:solidFill>
              <a:latin typeface="Calibri"/>
              <a:ea typeface="Calibri"/>
              <a:cs typeface="Calibri"/>
              <a:sym typeface="Calibri"/>
            </a:endParaRPr>
          </a:p>
        </p:txBody>
      </p:sp>
      <p:sp>
        <p:nvSpPr>
          <p:cNvPr id="1332" name="Google Shape;1332;p68"/>
          <p:cNvSpPr txBox="1"/>
          <p:nvPr/>
        </p:nvSpPr>
        <p:spPr>
          <a:xfrm>
            <a:off x="5882701" y="3997697"/>
            <a:ext cx="311019"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7</a:t>
            </a:r>
            <a:endParaRPr b="0" i="0" sz="1000" u="none" cap="none" strike="noStrike">
              <a:solidFill>
                <a:schemeClr val="accent1"/>
              </a:solidFill>
              <a:latin typeface="Calibri"/>
              <a:ea typeface="Calibri"/>
              <a:cs typeface="Calibri"/>
              <a:sym typeface="Calibri"/>
            </a:endParaRPr>
          </a:p>
        </p:txBody>
      </p:sp>
      <p:sp>
        <p:nvSpPr>
          <p:cNvPr id="1333" name="Google Shape;1333;p68"/>
          <p:cNvSpPr txBox="1"/>
          <p:nvPr/>
        </p:nvSpPr>
        <p:spPr>
          <a:xfrm>
            <a:off x="7582531" y="3992932"/>
            <a:ext cx="311019"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9</a:t>
            </a:r>
            <a:endParaRPr b="0" i="0" sz="1000" u="none" cap="none" strike="noStrike">
              <a:solidFill>
                <a:schemeClr val="accent1"/>
              </a:solidFill>
              <a:latin typeface="Calibri"/>
              <a:ea typeface="Calibri"/>
              <a:cs typeface="Calibri"/>
              <a:sym typeface="Calibri"/>
            </a:endParaRPr>
          </a:p>
        </p:txBody>
      </p:sp>
      <p:sp>
        <p:nvSpPr>
          <p:cNvPr id="1334" name="Google Shape;1334;p68"/>
          <p:cNvSpPr txBox="1"/>
          <p:nvPr/>
        </p:nvSpPr>
        <p:spPr>
          <a:xfrm>
            <a:off x="9179263" y="4011506"/>
            <a:ext cx="529507"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11</a:t>
            </a:r>
            <a:endParaRPr b="0" i="0" sz="1000" u="none" cap="none" strike="noStrike">
              <a:solidFill>
                <a:schemeClr val="accent1"/>
              </a:solidFill>
              <a:latin typeface="Calibri"/>
              <a:ea typeface="Calibri"/>
              <a:cs typeface="Calibri"/>
              <a:sym typeface="Calibri"/>
            </a:endParaRPr>
          </a:p>
        </p:txBody>
      </p:sp>
      <p:sp>
        <p:nvSpPr>
          <p:cNvPr id="1335" name="Google Shape;1335;p68"/>
          <p:cNvSpPr txBox="1"/>
          <p:nvPr/>
        </p:nvSpPr>
        <p:spPr>
          <a:xfrm>
            <a:off x="3239376" y="3663076"/>
            <a:ext cx="493651"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4</a:t>
            </a:r>
            <a:endParaRPr b="0" i="0" sz="1000" u="none" cap="none" strike="noStrike">
              <a:solidFill>
                <a:schemeClr val="accent1"/>
              </a:solidFill>
              <a:latin typeface="Calibri"/>
              <a:ea typeface="Calibri"/>
              <a:cs typeface="Calibri"/>
              <a:sym typeface="Calibri"/>
            </a:endParaRPr>
          </a:p>
        </p:txBody>
      </p:sp>
      <p:sp>
        <p:nvSpPr>
          <p:cNvPr id="1336" name="Google Shape;1336;p68"/>
          <p:cNvSpPr txBox="1"/>
          <p:nvPr/>
        </p:nvSpPr>
        <p:spPr>
          <a:xfrm>
            <a:off x="4934489" y="3660845"/>
            <a:ext cx="493651"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6</a:t>
            </a:r>
            <a:endParaRPr b="0" i="0" sz="1000" u="none" cap="none" strike="noStrike">
              <a:solidFill>
                <a:schemeClr val="accent1"/>
              </a:solidFill>
              <a:latin typeface="Calibri"/>
              <a:ea typeface="Calibri"/>
              <a:cs typeface="Calibri"/>
              <a:sym typeface="Calibri"/>
            </a:endParaRPr>
          </a:p>
        </p:txBody>
      </p:sp>
      <p:sp>
        <p:nvSpPr>
          <p:cNvPr id="1337" name="Google Shape;1337;p68"/>
          <p:cNvSpPr txBox="1"/>
          <p:nvPr/>
        </p:nvSpPr>
        <p:spPr>
          <a:xfrm>
            <a:off x="8324025" y="3660845"/>
            <a:ext cx="493651"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10</a:t>
            </a:r>
            <a:endParaRPr b="0" i="0" sz="1000" u="none" cap="none" strike="noStrike">
              <a:solidFill>
                <a:schemeClr val="accent1"/>
              </a:solidFill>
              <a:latin typeface="Calibri"/>
              <a:ea typeface="Calibri"/>
              <a:cs typeface="Calibri"/>
              <a:sym typeface="Calibri"/>
            </a:endParaRPr>
          </a:p>
        </p:txBody>
      </p:sp>
      <p:pic>
        <p:nvPicPr>
          <p:cNvPr id="1338" name="Google Shape;1338;p68"/>
          <p:cNvPicPr preferRelativeResize="0"/>
          <p:nvPr/>
        </p:nvPicPr>
        <p:blipFill rotWithShape="1">
          <a:blip r:embed="rId4">
            <a:alphaModFix/>
          </a:blip>
          <a:srcRect b="0" l="0" r="0" t="0"/>
          <a:stretch/>
        </p:blipFill>
        <p:spPr>
          <a:xfrm>
            <a:off x="11576725" y="3735529"/>
            <a:ext cx="402835" cy="402835"/>
          </a:xfrm>
          <a:prstGeom prst="rect">
            <a:avLst/>
          </a:prstGeom>
          <a:noFill/>
          <a:ln>
            <a:noFill/>
          </a:ln>
        </p:spPr>
      </p:pic>
      <p:sp>
        <p:nvSpPr>
          <p:cNvPr id="1339" name="Google Shape;1339;p68"/>
          <p:cNvSpPr txBox="1"/>
          <p:nvPr/>
        </p:nvSpPr>
        <p:spPr>
          <a:xfrm>
            <a:off x="10029887" y="3668961"/>
            <a:ext cx="493651"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12</a:t>
            </a:r>
            <a:endParaRPr b="0" i="0" sz="1000" u="none" cap="none" strike="noStrike">
              <a:solidFill>
                <a:schemeClr val="accent1"/>
              </a:solidFill>
              <a:latin typeface="Calibri"/>
              <a:ea typeface="Calibri"/>
              <a:cs typeface="Calibri"/>
              <a:sym typeface="Calibri"/>
            </a:endParaRPr>
          </a:p>
        </p:txBody>
      </p:sp>
      <p:sp>
        <p:nvSpPr>
          <p:cNvPr id="1340" name="Google Shape;1340;p68"/>
          <p:cNvSpPr/>
          <p:nvPr/>
        </p:nvSpPr>
        <p:spPr>
          <a:xfrm>
            <a:off x="876615" y="3892246"/>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cxnSp>
        <p:nvCxnSpPr>
          <p:cNvPr id="1341" name="Google Shape;1341;p68"/>
          <p:cNvCxnSpPr/>
          <p:nvPr/>
        </p:nvCxnSpPr>
        <p:spPr>
          <a:xfrm>
            <a:off x="928633" y="3377606"/>
            <a:ext cx="0" cy="570295"/>
          </a:xfrm>
          <a:prstGeom prst="straightConnector1">
            <a:avLst/>
          </a:prstGeom>
          <a:noFill/>
          <a:ln cap="flat" cmpd="sng" w="19050">
            <a:solidFill>
              <a:schemeClr val="lt1"/>
            </a:solidFill>
            <a:prstDash val="solid"/>
            <a:miter lim="800000"/>
            <a:headEnd len="sm" w="sm" type="none"/>
            <a:tailEnd len="sm" w="sm" type="none"/>
          </a:ln>
        </p:spPr>
      </p:cxnSp>
      <p:sp>
        <p:nvSpPr>
          <p:cNvPr id="1342" name="Google Shape;1342;p68"/>
          <p:cNvSpPr/>
          <p:nvPr/>
        </p:nvSpPr>
        <p:spPr>
          <a:xfrm>
            <a:off x="654289" y="3199093"/>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43" name="Google Shape;1343;p68"/>
          <p:cNvSpPr txBox="1"/>
          <p:nvPr/>
        </p:nvSpPr>
        <p:spPr>
          <a:xfrm>
            <a:off x="784350" y="3987218"/>
            <a:ext cx="311019"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1</a:t>
            </a:r>
            <a:endParaRPr b="0" i="0" sz="1000" u="none" cap="none" strike="noStrike">
              <a:solidFill>
                <a:schemeClr val="accent1"/>
              </a:solidFill>
              <a:latin typeface="Calibri"/>
              <a:ea typeface="Calibri"/>
              <a:cs typeface="Calibri"/>
              <a:sym typeface="Calibri"/>
            </a:endParaRPr>
          </a:p>
        </p:txBody>
      </p:sp>
      <p:sp>
        <p:nvSpPr>
          <p:cNvPr id="1344" name="Google Shape;1344;p68"/>
          <p:cNvSpPr/>
          <p:nvPr/>
        </p:nvSpPr>
        <p:spPr>
          <a:xfrm>
            <a:off x="3423567" y="3892423"/>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45" name="Google Shape;1345;p68"/>
          <p:cNvSpPr/>
          <p:nvPr/>
        </p:nvSpPr>
        <p:spPr>
          <a:xfrm>
            <a:off x="4280552" y="3887522"/>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pic>
        <p:nvPicPr>
          <p:cNvPr id="1346" name="Google Shape;1346;p68"/>
          <p:cNvPicPr preferRelativeResize="0"/>
          <p:nvPr/>
        </p:nvPicPr>
        <p:blipFill rotWithShape="1">
          <a:blip r:embed="rId5">
            <a:alphaModFix/>
          </a:blip>
          <a:srcRect b="0" l="0" r="0" t="0"/>
          <a:stretch/>
        </p:blipFill>
        <p:spPr>
          <a:xfrm>
            <a:off x="7555289" y="3314756"/>
            <a:ext cx="327593" cy="327593"/>
          </a:xfrm>
          <a:prstGeom prst="rect">
            <a:avLst/>
          </a:prstGeom>
          <a:noFill/>
          <a:ln>
            <a:noFill/>
          </a:ln>
        </p:spPr>
      </p:pic>
      <p:sp>
        <p:nvSpPr>
          <p:cNvPr id="1347" name="Google Shape;1347;p68"/>
          <p:cNvSpPr/>
          <p:nvPr/>
        </p:nvSpPr>
        <p:spPr>
          <a:xfrm>
            <a:off x="11069651" y="3893128"/>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48" name="Google Shape;1348;p68"/>
          <p:cNvSpPr/>
          <p:nvPr/>
        </p:nvSpPr>
        <p:spPr>
          <a:xfrm>
            <a:off x="7670648" y="3885643"/>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49" name="Google Shape;1349;p68"/>
          <p:cNvSpPr/>
          <p:nvPr/>
        </p:nvSpPr>
        <p:spPr>
          <a:xfrm>
            <a:off x="9378461" y="3893129"/>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50" name="Google Shape;1350;p68"/>
          <p:cNvSpPr/>
          <p:nvPr/>
        </p:nvSpPr>
        <p:spPr>
          <a:xfrm>
            <a:off x="2569183" y="3890099"/>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51" name="Google Shape;1351;p68"/>
          <p:cNvSpPr/>
          <p:nvPr/>
        </p:nvSpPr>
        <p:spPr>
          <a:xfrm>
            <a:off x="881629" y="3890099"/>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52" name="Google Shape;1352;p68"/>
          <p:cNvSpPr/>
          <p:nvPr/>
        </p:nvSpPr>
        <p:spPr>
          <a:xfrm>
            <a:off x="1306113" y="3890099"/>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53" name="Google Shape;1353;p68"/>
          <p:cNvSpPr/>
          <p:nvPr/>
        </p:nvSpPr>
        <p:spPr>
          <a:xfrm>
            <a:off x="1518355" y="3890099"/>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54" name="Google Shape;1354;p68"/>
          <p:cNvSpPr/>
          <p:nvPr/>
        </p:nvSpPr>
        <p:spPr>
          <a:xfrm>
            <a:off x="1093871" y="3890099"/>
            <a:ext cx="111309" cy="111309"/>
          </a:xfrm>
          <a:prstGeom prst="ellipse">
            <a:avLst/>
          </a:prstGeom>
          <a:solidFill>
            <a:srgbClr val="37928B">
              <a:alpha val="13725"/>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55" name="Google Shape;1355;p68"/>
          <p:cNvSpPr/>
          <p:nvPr/>
        </p:nvSpPr>
        <p:spPr>
          <a:xfrm>
            <a:off x="2366135" y="3231142"/>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56" name="Google Shape;1356;p68"/>
          <p:cNvSpPr/>
          <p:nvPr/>
        </p:nvSpPr>
        <p:spPr>
          <a:xfrm>
            <a:off x="7672929" y="3883633"/>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57" name="Google Shape;1357;p68"/>
          <p:cNvSpPr txBox="1"/>
          <p:nvPr/>
        </p:nvSpPr>
        <p:spPr>
          <a:xfrm>
            <a:off x="10881851" y="4008399"/>
            <a:ext cx="493651"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13</a:t>
            </a:r>
            <a:endParaRPr b="0" i="0" sz="1000" u="none" cap="none" strike="noStrike">
              <a:solidFill>
                <a:schemeClr val="accent1"/>
              </a:solidFill>
              <a:latin typeface="Calibri"/>
              <a:ea typeface="Calibri"/>
              <a:cs typeface="Calibri"/>
              <a:sym typeface="Calibri"/>
            </a:endParaRPr>
          </a:p>
        </p:txBody>
      </p:sp>
      <p:cxnSp>
        <p:nvCxnSpPr>
          <p:cNvPr id="1358" name="Google Shape;1358;p68"/>
          <p:cNvCxnSpPr/>
          <p:nvPr/>
        </p:nvCxnSpPr>
        <p:spPr>
          <a:xfrm>
            <a:off x="4334374" y="3436459"/>
            <a:ext cx="0" cy="506717"/>
          </a:xfrm>
          <a:prstGeom prst="straightConnector1">
            <a:avLst/>
          </a:prstGeom>
          <a:noFill/>
          <a:ln cap="flat" cmpd="sng" w="19050">
            <a:solidFill>
              <a:schemeClr val="lt1"/>
            </a:solidFill>
            <a:prstDash val="solid"/>
            <a:miter lim="800000"/>
            <a:headEnd len="sm" w="sm" type="none"/>
            <a:tailEnd len="sm" w="sm" type="none"/>
          </a:ln>
        </p:spPr>
      </p:cxnSp>
      <p:sp>
        <p:nvSpPr>
          <p:cNvPr id="1359" name="Google Shape;1359;p68"/>
          <p:cNvSpPr/>
          <p:nvPr/>
        </p:nvSpPr>
        <p:spPr>
          <a:xfrm>
            <a:off x="4276078" y="3883633"/>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60" name="Google Shape;1360;p68"/>
          <p:cNvSpPr/>
          <p:nvPr/>
        </p:nvSpPr>
        <p:spPr>
          <a:xfrm>
            <a:off x="4069455" y="3227434"/>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61" name="Google Shape;1361;p68"/>
          <p:cNvSpPr/>
          <p:nvPr/>
        </p:nvSpPr>
        <p:spPr>
          <a:xfrm>
            <a:off x="5775161" y="3228691"/>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62" name="Google Shape;1362;p68"/>
          <p:cNvSpPr/>
          <p:nvPr/>
        </p:nvSpPr>
        <p:spPr>
          <a:xfrm>
            <a:off x="8319284" y="4161499"/>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63" name="Google Shape;1363;p68"/>
          <p:cNvSpPr/>
          <p:nvPr/>
        </p:nvSpPr>
        <p:spPr>
          <a:xfrm>
            <a:off x="9376926" y="3889570"/>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64" name="Google Shape;1364;p68"/>
          <p:cNvSpPr/>
          <p:nvPr/>
        </p:nvSpPr>
        <p:spPr>
          <a:xfrm>
            <a:off x="11068426" y="3891591"/>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65" name="Google Shape;1365;p68"/>
          <p:cNvSpPr/>
          <p:nvPr/>
        </p:nvSpPr>
        <p:spPr>
          <a:xfrm>
            <a:off x="9172679" y="3219902"/>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66" name="Google Shape;1366;p68"/>
          <p:cNvSpPr/>
          <p:nvPr/>
        </p:nvSpPr>
        <p:spPr>
          <a:xfrm>
            <a:off x="10866868" y="3218573"/>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67" name="Google Shape;1367;p68"/>
          <p:cNvSpPr txBox="1"/>
          <p:nvPr/>
        </p:nvSpPr>
        <p:spPr>
          <a:xfrm>
            <a:off x="148892" y="1539389"/>
            <a:ext cx="1569857"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Welcome</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to Nobi</a:t>
            </a:r>
            <a:endParaRPr b="1" i="0" sz="1000" u="none" cap="none" strike="noStrike">
              <a:solidFill>
                <a:srgbClr val="2E4447"/>
              </a:solidFill>
              <a:latin typeface="Calibri"/>
              <a:ea typeface="Calibri"/>
              <a:cs typeface="Calibri"/>
              <a:sym typeface="Calibri"/>
            </a:endParaRPr>
          </a:p>
        </p:txBody>
      </p:sp>
      <p:sp>
        <p:nvSpPr>
          <p:cNvPr id="1368" name="Google Shape;1368;p68"/>
          <p:cNvSpPr txBox="1"/>
          <p:nvPr/>
        </p:nvSpPr>
        <p:spPr>
          <a:xfrm>
            <a:off x="148892" y="1937246"/>
            <a:ext cx="1602257" cy="7755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For a smooth implementation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process, we go over the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agreements made between</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 you and the Nobi salesperson. </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Buyer,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Operations Manager</a:t>
            </a:r>
            <a:endParaRPr b="0" i="0" sz="800" u="none" cap="none" strike="noStrike">
              <a:solidFill>
                <a:srgbClr val="2E4447"/>
              </a:solidFill>
              <a:latin typeface="Calibri"/>
              <a:ea typeface="Calibri"/>
              <a:cs typeface="Calibri"/>
              <a:sym typeface="Calibri"/>
            </a:endParaRPr>
          </a:p>
        </p:txBody>
      </p:sp>
      <p:pic>
        <p:nvPicPr>
          <p:cNvPr id="1369" name="Google Shape;1369;p68"/>
          <p:cNvPicPr preferRelativeResize="0"/>
          <p:nvPr/>
        </p:nvPicPr>
        <p:blipFill rotWithShape="1">
          <a:blip r:embed="rId6">
            <a:alphaModFix/>
          </a:blip>
          <a:srcRect b="0" l="0" r="0" t="0"/>
          <a:stretch/>
        </p:blipFill>
        <p:spPr>
          <a:xfrm>
            <a:off x="728487" y="3252409"/>
            <a:ext cx="407008" cy="407007"/>
          </a:xfrm>
          <a:prstGeom prst="rect">
            <a:avLst/>
          </a:prstGeom>
          <a:noFill/>
          <a:ln>
            <a:noFill/>
          </a:ln>
        </p:spPr>
      </p:pic>
      <p:sp>
        <p:nvSpPr>
          <p:cNvPr id="1370" name="Google Shape;1370;p68"/>
          <p:cNvSpPr txBox="1"/>
          <p:nvPr/>
        </p:nvSpPr>
        <p:spPr>
          <a:xfrm>
            <a:off x="1839631" y="1539389"/>
            <a:ext cx="1626247" cy="230792"/>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Shipping</a:t>
            </a:r>
            <a:endParaRPr b="1" i="0" sz="1000" u="none" cap="none" strike="noStrike">
              <a:solidFill>
                <a:srgbClr val="2E4447"/>
              </a:solidFill>
              <a:latin typeface="Calibri"/>
              <a:ea typeface="Calibri"/>
              <a:cs typeface="Calibri"/>
              <a:sym typeface="Calibri"/>
            </a:endParaRPr>
          </a:p>
        </p:txBody>
      </p:sp>
      <p:pic>
        <p:nvPicPr>
          <p:cNvPr id="1371" name="Google Shape;1371;p68"/>
          <p:cNvPicPr preferRelativeResize="0"/>
          <p:nvPr/>
        </p:nvPicPr>
        <p:blipFill rotWithShape="1">
          <a:blip r:embed="rId7">
            <a:alphaModFix/>
          </a:blip>
          <a:srcRect b="0" l="0" r="0" t="0"/>
          <a:stretch/>
        </p:blipFill>
        <p:spPr>
          <a:xfrm>
            <a:off x="3203991" y="4142045"/>
            <a:ext cx="563953" cy="563953"/>
          </a:xfrm>
          <a:prstGeom prst="rect">
            <a:avLst/>
          </a:prstGeom>
          <a:noFill/>
          <a:ln>
            <a:noFill/>
          </a:ln>
        </p:spPr>
      </p:pic>
      <p:sp>
        <p:nvSpPr>
          <p:cNvPr id="1372" name="Google Shape;1372;p68"/>
          <p:cNvSpPr txBox="1"/>
          <p:nvPr/>
        </p:nvSpPr>
        <p:spPr>
          <a:xfrm>
            <a:off x="1023862" y="4767836"/>
            <a:ext cx="1490028"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Site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walk</a:t>
            </a:r>
            <a:endParaRPr b="1" i="0" sz="1000" u="none" cap="none" strike="noStrike">
              <a:solidFill>
                <a:srgbClr val="2E4447"/>
              </a:solidFill>
              <a:latin typeface="Calibri"/>
              <a:ea typeface="Calibri"/>
              <a:cs typeface="Calibri"/>
              <a:sym typeface="Calibri"/>
            </a:endParaRPr>
          </a:p>
        </p:txBody>
      </p:sp>
      <p:sp>
        <p:nvSpPr>
          <p:cNvPr id="1373" name="Google Shape;1373;p68"/>
          <p:cNvSpPr txBox="1"/>
          <p:nvPr/>
        </p:nvSpPr>
        <p:spPr>
          <a:xfrm>
            <a:off x="932279" y="5167636"/>
            <a:ext cx="1639256" cy="8863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During a tour through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the building, we will review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together what is needed for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a smooth installation.</a:t>
            </a:r>
            <a:br>
              <a:rPr b="0" i="0" lang="en-GB" sz="800" u="none" cap="none" strike="noStrike">
                <a:solidFill>
                  <a:srgbClr val="2E4447"/>
                </a:solidFill>
                <a:latin typeface="Calibri"/>
                <a:ea typeface="Calibri"/>
                <a:cs typeface="Calibri"/>
                <a:sym typeface="Calibri"/>
              </a:rPr>
            </a:b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Technical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IT Manager,</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Operations Manager</a:t>
            </a:r>
            <a:endParaRPr b="0" i="0" sz="1400" u="none" cap="none" strike="noStrike">
              <a:solidFill>
                <a:srgbClr val="000000"/>
              </a:solidFill>
              <a:latin typeface="Arial"/>
              <a:ea typeface="Arial"/>
              <a:cs typeface="Arial"/>
              <a:sym typeface="Arial"/>
            </a:endParaRPr>
          </a:p>
        </p:txBody>
      </p:sp>
      <p:pic>
        <p:nvPicPr>
          <p:cNvPr id="1374" name="Google Shape;1374;p68"/>
          <p:cNvPicPr preferRelativeResize="0"/>
          <p:nvPr/>
        </p:nvPicPr>
        <p:blipFill rotWithShape="1">
          <a:blip r:embed="rId8">
            <a:alphaModFix/>
          </a:blip>
          <a:srcRect b="0" l="0" r="0" t="0"/>
          <a:stretch/>
        </p:blipFill>
        <p:spPr>
          <a:xfrm>
            <a:off x="1603068" y="4237624"/>
            <a:ext cx="339015" cy="339015"/>
          </a:xfrm>
          <a:prstGeom prst="rect">
            <a:avLst/>
          </a:prstGeom>
          <a:noFill/>
          <a:ln>
            <a:noFill/>
          </a:ln>
        </p:spPr>
      </p:pic>
      <p:sp>
        <p:nvSpPr>
          <p:cNvPr id="1375" name="Google Shape;1375;p68"/>
          <p:cNvSpPr txBox="1"/>
          <p:nvPr/>
        </p:nvSpPr>
        <p:spPr>
          <a:xfrm>
            <a:off x="3557846" y="1539389"/>
            <a:ext cx="1596477"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Prepare the</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installation</a:t>
            </a:r>
            <a:endParaRPr b="1" i="0" sz="1000" u="none" cap="none" strike="noStrike">
              <a:solidFill>
                <a:srgbClr val="2E4447"/>
              </a:solidFill>
              <a:latin typeface="Calibri"/>
              <a:ea typeface="Calibri"/>
              <a:cs typeface="Calibri"/>
              <a:sym typeface="Calibri"/>
            </a:endParaRPr>
          </a:p>
        </p:txBody>
      </p:sp>
      <p:sp>
        <p:nvSpPr>
          <p:cNvPr id="1376" name="Google Shape;1376;p68"/>
          <p:cNvSpPr txBox="1"/>
          <p:nvPr/>
        </p:nvSpPr>
        <p:spPr>
          <a:xfrm>
            <a:off x="3552871" y="1937246"/>
            <a:ext cx="1622464" cy="553998"/>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Nobi briefly summarizes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what it takes to smoothly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install the smart lights.</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Operations Manager</a:t>
            </a:r>
            <a:endParaRPr b="0" i="0" sz="1400" u="none" cap="none" strike="noStrike">
              <a:solidFill>
                <a:srgbClr val="000000"/>
              </a:solidFill>
              <a:latin typeface="Arial"/>
              <a:ea typeface="Arial"/>
              <a:cs typeface="Arial"/>
              <a:sym typeface="Arial"/>
            </a:endParaRPr>
          </a:p>
        </p:txBody>
      </p:sp>
      <p:pic>
        <p:nvPicPr>
          <p:cNvPr id="1377" name="Google Shape;1377;p68"/>
          <p:cNvPicPr preferRelativeResize="0"/>
          <p:nvPr/>
        </p:nvPicPr>
        <p:blipFill rotWithShape="1">
          <a:blip r:embed="rId9">
            <a:alphaModFix/>
          </a:blip>
          <a:srcRect b="0" l="0" r="0" t="0"/>
          <a:stretch/>
        </p:blipFill>
        <p:spPr>
          <a:xfrm>
            <a:off x="4162992" y="3316399"/>
            <a:ext cx="354772" cy="354772"/>
          </a:xfrm>
          <a:prstGeom prst="rect">
            <a:avLst/>
          </a:prstGeom>
          <a:noFill/>
          <a:ln>
            <a:noFill/>
          </a:ln>
        </p:spPr>
      </p:pic>
      <p:sp>
        <p:nvSpPr>
          <p:cNvPr id="1378" name="Google Shape;1378;p68"/>
          <p:cNvSpPr txBox="1"/>
          <p:nvPr/>
        </p:nvSpPr>
        <p:spPr>
          <a:xfrm>
            <a:off x="4431289" y="4767836"/>
            <a:ext cx="1542324"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Installation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Nobi lights</a:t>
            </a:r>
            <a:endParaRPr b="1" i="0" sz="1000" u="none" cap="none" strike="noStrike">
              <a:solidFill>
                <a:srgbClr val="2E4447"/>
              </a:solidFill>
              <a:latin typeface="Calibri"/>
              <a:ea typeface="Calibri"/>
              <a:cs typeface="Calibri"/>
              <a:sym typeface="Calibri"/>
            </a:endParaRPr>
          </a:p>
        </p:txBody>
      </p:sp>
      <p:pic>
        <p:nvPicPr>
          <p:cNvPr id="1379" name="Google Shape;1379;p68"/>
          <p:cNvPicPr preferRelativeResize="0"/>
          <p:nvPr/>
        </p:nvPicPr>
        <p:blipFill rotWithShape="1">
          <a:blip r:embed="rId10">
            <a:alphaModFix/>
          </a:blip>
          <a:srcRect b="0" l="0" r="0" t="0"/>
          <a:stretch/>
        </p:blipFill>
        <p:spPr>
          <a:xfrm>
            <a:off x="5015004" y="4287907"/>
            <a:ext cx="325175" cy="325175"/>
          </a:xfrm>
          <a:prstGeom prst="rect">
            <a:avLst/>
          </a:prstGeom>
          <a:noFill/>
          <a:ln>
            <a:noFill/>
          </a:ln>
        </p:spPr>
      </p:pic>
      <p:sp>
        <p:nvSpPr>
          <p:cNvPr id="1380" name="Google Shape;1380;p68"/>
          <p:cNvSpPr txBox="1"/>
          <p:nvPr/>
        </p:nvSpPr>
        <p:spPr>
          <a:xfrm>
            <a:off x="4397956" y="5167127"/>
            <a:ext cx="1612514" cy="111309"/>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Technical Manager</a:t>
            </a:r>
            <a:endParaRPr b="0" i="0" sz="800" u="none" cap="none" strike="noStrike">
              <a:solidFill>
                <a:srgbClr val="2E4447"/>
              </a:solidFill>
              <a:latin typeface="Calibri"/>
              <a:ea typeface="Calibri"/>
              <a:cs typeface="Calibri"/>
              <a:sym typeface="Calibri"/>
            </a:endParaRPr>
          </a:p>
        </p:txBody>
      </p:sp>
      <p:pic>
        <p:nvPicPr>
          <p:cNvPr id="1381" name="Google Shape;1381;p68"/>
          <p:cNvPicPr preferRelativeResize="0"/>
          <p:nvPr/>
        </p:nvPicPr>
        <p:blipFill rotWithShape="1">
          <a:blip r:embed="rId11">
            <a:alphaModFix/>
          </a:blip>
          <a:srcRect b="0" l="0" r="0" t="0"/>
          <a:stretch/>
        </p:blipFill>
        <p:spPr>
          <a:xfrm>
            <a:off x="10846353" y="3227434"/>
            <a:ext cx="572355" cy="572355"/>
          </a:xfrm>
          <a:prstGeom prst="rect">
            <a:avLst/>
          </a:prstGeom>
          <a:noFill/>
          <a:ln>
            <a:noFill/>
          </a:ln>
        </p:spPr>
      </p:pic>
      <p:pic>
        <p:nvPicPr>
          <p:cNvPr id="1382" name="Google Shape;1382;p68"/>
          <p:cNvPicPr preferRelativeResize="0"/>
          <p:nvPr/>
        </p:nvPicPr>
        <p:blipFill rotWithShape="1">
          <a:blip r:embed="rId12">
            <a:alphaModFix/>
          </a:blip>
          <a:srcRect b="0" l="0" r="0" t="0"/>
          <a:stretch/>
        </p:blipFill>
        <p:spPr>
          <a:xfrm>
            <a:off x="9224183" y="3269283"/>
            <a:ext cx="446433" cy="446433"/>
          </a:xfrm>
          <a:prstGeom prst="rect">
            <a:avLst/>
          </a:prstGeom>
          <a:noFill/>
          <a:ln>
            <a:noFill/>
          </a:ln>
        </p:spPr>
      </p:pic>
      <p:pic>
        <p:nvPicPr>
          <p:cNvPr id="1383" name="Google Shape;1383;p68"/>
          <p:cNvPicPr preferRelativeResize="0"/>
          <p:nvPr/>
        </p:nvPicPr>
        <p:blipFill rotWithShape="1">
          <a:blip r:embed="rId13">
            <a:alphaModFix/>
          </a:blip>
          <a:srcRect b="0" l="0" r="0" t="0"/>
          <a:stretch/>
        </p:blipFill>
        <p:spPr>
          <a:xfrm>
            <a:off x="8418791" y="4265737"/>
            <a:ext cx="335377" cy="335377"/>
          </a:xfrm>
          <a:prstGeom prst="rect">
            <a:avLst/>
          </a:prstGeom>
          <a:noFill/>
          <a:ln>
            <a:noFill/>
          </a:ln>
        </p:spPr>
      </p:pic>
      <p:pic>
        <p:nvPicPr>
          <p:cNvPr id="1384" name="Google Shape;1384;p68"/>
          <p:cNvPicPr preferRelativeResize="0"/>
          <p:nvPr/>
        </p:nvPicPr>
        <p:blipFill rotWithShape="1">
          <a:blip r:embed="rId14">
            <a:alphaModFix/>
          </a:blip>
          <a:srcRect b="0" l="0" r="0" t="0"/>
          <a:stretch/>
        </p:blipFill>
        <p:spPr>
          <a:xfrm>
            <a:off x="10106628" y="4267243"/>
            <a:ext cx="346087" cy="346087"/>
          </a:xfrm>
          <a:prstGeom prst="rect">
            <a:avLst/>
          </a:prstGeom>
          <a:noFill/>
          <a:ln>
            <a:noFill/>
          </a:ln>
        </p:spPr>
      </p:pic>
      <p:pic>
        <p:nvPicPr>
          <p:cNvPr id="1385" name="Google Shape;1385;p68"/>
          <p:cNvPicPr preferRelativeResize="0"/>
          <p:nvPr/>
        </p:nvPicPr>
        <p:blipFill rotWithShape="1">
          <a:blip r:embed="rId15">
            <a:alphaModFix/>
          </a:blip>
          <a:srcRect b="0" l="0" r="0" t="0"/>
          <a:stretch/>
        </p:blipFill>
        <p:spPr>
          <a:xfrm>
            <a:off x="6688570" y="4222464"/>
            <a:ext cx="359402" cy="359402"/>
          </a:xfrm>
          <a:prstGeom prst="rect">
            <a:avLst/>
          </a:prstGeom>
          <a:noFill/>
          <a:ln>
            <a:noFill/>
          </a:ln>
        </p:spPr>
      </p:pic>
      <p:sp>
        <p:nvSpPr>
          <p:cNvPr id="1386" name="Google Shape;1386;p68"/>
          <p:cNvSpPr txBox="1"/>
          <p:nvPr/>
        </p:nvSpPr>
        <p:spPr>
          <a:xfrm>
            <a:off x="6127800" y="4767836"/>
            <a:ext cx="1598502"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Prepare fall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detection training</a:t>
            </a:r>
            <a:endParaRPr b="1" i="0" sz="1000" u="none" cap="none" strike="noStrike">
              <a:solidFill>
                <a:srgbClr val="2E4447"/>
              </a:solidFill>
              <a:latin typeface="Calibri"/>
              <a:ea typeface="Calibri"/>
              <a:cs typeface="Calibri"/>
              <a:sym typeface="Calibri"/>
            </a:endParaRPr>
          </a:p>
        </p:txBody>
      </p:sp>
      <p:sp>
        <p:nvSpPr>
          <p:cNvPr id="1387" name="Google Shape;1387;p68"/>
          <p:cNvSpPr txBox="1"/>
          <p:nvPr/>
        </p:nvSpPr>
        <p:spPr>
          <a:xfrm>
            <a:off x="6109847" y="5167636"/>
            <a:ext cx="1612514" cy="6647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Together we will discuss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how to best tailor the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fall detection training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to your team. </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Operations Manager</a:t>
            </a:r>
            <a:endParaRPr b="0" i="0" sz="1400" u="none" cap="none" strike="noStrike">
              <a:solidFill>
                <a:srgbClr val="000000"/>
              </a:solidFill>
              <a:latin typeface="Arial"/>
              <a:ea typeface="Arial"/>
              <a:cs typeface="Arial"/>
              <a:sym typeface="Arial"/>
            </a:endParaRPr>
          </a:p>
        </p:txBody>
      </p:sp>
      <p:sp>
        <p:nvSpPr>
          <p:cNvPr id="1388" name="Google Shape;1388;p68"/>
          <p:cNvSpPr txBox="1"/>
          <p:nvPr/>
        </p:nvSpPr>
        <p:spPr>
          <a:xfrm>
            <a:off x="7841464" y="4767836"/>
            <a:ext cx="1576017"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Ready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for launch?</a:t>
            </a:r>
            <a:endParaRPr b="1" i="0" sz="1000" u="none" cap="none" strike="noStrike">
              <a:solidFill>
                <a:srgbClr val="2E4447"/>
              </a:solidFill>
              <a:latin typeface="Calibri"/>
              <a:ea typeface="Calibri"/>
              <a:cs typeface="Calibri"/>
              <a:sym typeface="Calibri"/>
            </a:endParaRPr>
          </a:p>
        </p:txBody>
      </p:sp>
      <p:sp>
        <p:nvSpPr>
          <p:cNvPr id="1389" name="Google Shape;1389;p68"/>
          <p:cNvSpPr txBox="1"/>
          <p:nvPr/>
        </p:nvSpPr>
        <p:spPr>
          <a:xfrm>
            <a:off x="7820265" y="5167636"/>
            <a:ext cx="1597220" cy="553998"/>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Together, we review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whether you are ready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for Nobi to go live.</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Operations Manager</a:t>
            </a:r>
            <a:endParaRPr b="0" i="0" sz="800" u="none" cap="none" strike="noStrike">
              <a:solidFill>
                <a:srgbClr val="2E4447"/>
              </a:solidFill>
              <a:latin typeface="Calibri"/>
              <a:ea typeface="Calibri"/>
              <a:cs typeface="Calibri"/>
              <a:sym typeface="Calibri"/>
            </a:endParaRPr>
          </a:p>
        </p:txBody>
      </p:sp>
      <p:sp>
        <p:nvSpPr>
          <p:cNvPr id="1390" name="Google Shape;1390;p68"/>
          <p:cNvSpPr txBox="1"/>
          <p:nvPr/>
        </p:nvSpPr>
        <p:spPr>
          <a:xfrm>
            <a:off x="8694860" y="1539389"/>
            <a:ext cx="1588925"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Nobi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goes live</a:t>
            </a:r>
            <a:endParaRPr b="1" i="0" sz="1000" u="none" cap="none" strike="noStrike">
              <a:solidFill>
                <a:srgbClr val="2E4447"/>
              </a:solidFill>
              <a:latin typeface="Calibri"/>
              <a:ea typeface="Calibri"/>
              <a:cs typeface="Calibri"/>
              <a:sym typeface="Calibri"/>
            </a:endParaRPr>
          </a:p>
        </p:txBody>
      </p:sp>
      <p:sp>
        <p:nvSpPr>
          <p:cNvPr id="1391" name="Google Shape;1391;p68"/>
          <p:cNvSpPr txBox="1"/>
          <p:nvPr/>
        </p:nvSpPr>
        <p:spPr>
          <a:xfrm>
            <a:off x="8671277" y="1937246"/>
            <a:ext cx="1612507" cy="8863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Congratulations!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Nobi's smart lights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are going in use today.</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p:txBody>
      </p:sp>
      <p:sp>
        <p:nvSpPr>
          <p:cNvPr id="1392" name="Google Shape;1392;p68"/>
          <p:cNvSpPr txBox="1"/>
          <p:nvPr/>
        </p:nvSpPr>
        <p:spPr>
          <a:xfrm>
            <a:off x="9565082" y="4767836"/>
            <a:ext cx="1562064" cy="230792"/>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Follow-up</a:t>
            </a:r>
            <a:endParaRPr b="1" i="0" sz="1000" u="none" cap="none" strike="noStrike">
              <a:solidFill>
                <a:srgbClr val="2E4447"/>
              </a:solidFill>
              <a:latin typeface="Calibri"/>
              <a:ea typeface="Calibri"/>
              <a:cs typeface="Calibri"/>
              <a:sym typeface="Calibri"/>
            </a:endParaRPr>
          </a:p>
        </p:txBody>
      </p:sp>
      <p:sp>
        <p:nvSpPr>
          <p:cNvPr id="1393" name="Google Shape;1393;p68"/>
          <p:cNvSpPr txBox="1"/>
          <p:nvPr/>
        </p:nvSpPr>
        <p:spPr>
          <a:xfrm>
            <a:off x="9512937" y="5167636"/>
            <a:ext cx="1624684" cy="6647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For the first two weeks,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we will keep a close eye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on your lights and make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adjustments as needed.</a:t>
            </a:r>
            <a:br>
              <a:rPr b="0" i="0" lang="en-GB" sz="800" u="none" cap="none" strike="noStrike">
                <a:solidFill>
                  <a:srgbClr val="2E4447"/>
                </a:solidFill>
                <a:latin typeface="Calibri"/>
                <a:ea typeface="Calibri"/>
                <a:cs typeface="Calibri"/>
                <a:sym typeface="Calibri"/>
              </a:rPr>
            </a:b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Operations Manager</a:t>
            </a:r>
            <a:endParaRPr b="0" i="0" sz="800" u="none" cap="none" strike="noStrike">
              <a:solidFill>
                <a:srgbClr val="2E4447"/>
              </a:solidFill>
              <a:latin typeface="Calibri"/>
              <a:ea typeface="Calibri"/>
              <a:cs typeface="Calibri"/>
              <a:sym typeface="Calibri"/>
            </a:endParaRPr>
          </a:p>
        </p:txBody>
      </p:sp>
      <p:sp>
        <p:nvSpPr>
          <p:cNvPr id="1394" name="Google Shape;1394;p68"/>
          <p:cNvSpPr txBox="1"/>
          <p:nvPr/>
        </p:nvSpPr>
        <p:spPr>
          <a:xfrm>
            <a:off x="10375752" y="1539389"/>
            <a:ext cx="1612513"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Smart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care training</a:t>
            </a:r>
            <a:endParaRPr b="1" i="0" sz="1000" u="none" cap="none" strike="noStrike">
              <a:solidFill>
                <a:srgbClr val="2E4447"/>
              </a:solidFill>
              <a:latin typeface="Calibri"/>
              <a:ea typeface="Calibri"/>
              <a:cs typeface="Calibri"/>
              <a:sym typeface="Calibri"/>
            </a:endParaRPr>
          </a:p>
        </p:txBody>
      </p:sp>
      <p:sp>
        <p:nvSpPr>
          <p:cNvPr id="1395" name="Google Shape;1395;p68"/>
          <p:cNvSpPr txBox="1"/>
          <p:nvPr/>
        </p:nvSpPr>
        <p:spPr>
          <a:xfrm>
            <a:off x="10343314" y="1937246"/>
            <a:ext cx="1653131" cy="8863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Now that you've mastered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fall detection, we'll introduce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you to our other features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for smart, future-proof care.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Think of fall prevention,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sleep analysis or night vigilance.</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Operations Manager</a:t>
            </a:r>
            <a:endParaRPr b="0" i="0" sz="800" u="none" cap="none" strike="noStrike">
              <a:solidFill>
                <a:srgbClr val="2E4447"/>
              </a:solidFill>
              <a:latin typeface="Calibri"/>
              <a:ea typeface="Calibri"/>
              <a:cs typeface="Calibri"/>
              <a:sym typeface="Calibri"/>
            </a:endParaRPr>
          </a:p>
        </p:txBody>
      </p:sp>
      <p:sp>
        <p:nvSpPr>
          <p:cNvPr id="1396" name="Google Shape;1396;p68"/>
          <p:cNvSpPr txBox="1"/>
          <p:nvPr/>
        </p:nvSpPr>
        <p:spPr>
          <a:xfrm>
            <a:off x="5267643" y="1539389"/>
            <a:ext cx="1593678"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Configuration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meeting</a:t>
            </a:r>
            <a:endParaRPr b="1" i="0" sz="1000" u="none" cap="none" strike="noStrike">
              <a:solidFill>
                <a:srgbClr val="2E4447"/>
              </a:solidFill>
              <a:latin typeface="Calibri"/>
              <a:ea typeface="Calibri"/>
              <a:cs typeface="Calibri"/>
              <a:sym typeface="Calibri"/>
            </a:endParaRPr>
          </a:p>
        </p:txBody>
      </p:sp>
      <p:sp>
        <p:nvSpPr>
          <p:cNvPr id="1397" name="Google Shape;1397;p68"/>
          <p:cNvSpPr txBox="1"/>
          <p:nvPr/>
        </p:nvSpPr>
        <p:spPr>
          <a:xfrm>
            <a:off x="5249327" y="1937246"/>
            <a:ext cx="1605000" cy="997196"/>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 Together we go over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the possibilities in configuring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the smart lights.</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Buyer,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Operations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Technical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IT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Optional third party</a:t>
            </a:r>
            <a:endParaRPr b="0" i="0" sz="800" u="none" cap="none" strike="noStrike">
              <a:solidFill>
                <a:srgbClr val="2E4447"/>
              </a:solidFill>
              <a:latin typeface="Calibri"/>
              <a:ea typeface="Calibri"/>
              <a:cs typeface="Calibri"/>
              <a:sym typeface="Calibri"/>
            </a:endParaRPr>
          </a:p>
        </p:txBody>
      </p:sp>
      <p:sp>
        <p:nvSpPr>
          <p:cNvPr id="1398" name="Google Shape;1398;p68"/>
          <p:cNvSpPr txBox="1"/>
          <p:nvPr/>
        </p:nvSpPr>
        <p:spPr>
          <a:xfrm>
            <a:off x="377153" y="512636"/>
            <a:ext cx="5924100" cy="452391"/>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1800"/>
              <a:buFont typeface="Arial"/>
              <a:buNone/>
            </a:pPr>
            <a:r>
              <a:rPr b="0" i="0" lang="en-GB" sz="2600" u="none" cap="none" strike="noStrike">
                <a:solidFill>
                  <a:srgbClr val="38656D"/>
                </a:solidFill>
                <a:latin typeface="Calibri"/>
                <a:ea typeface="Calibri"/>
                <a:cs typeface="Calibri"/>
                <a:sym typeface="Calibri"/>
              </a:rPr>
              <a:t>Nobi Installation Process</a:t>
            </a:r>
            <a:endParaRPr b="0" i="0" sz="1400" u="none" cap="none" strike="noStrike">
              <a:solidFill>
                <a:srgbClr val="000000"/>
              </a:solidFill>
              <a:latin typeface="Arial"/>
              <a:ea typeface="Arial"/>
              <a:cs typeface="Arial"/>
              <a:sym typeface="Arial"/>
            </a:endParaRPr>
          </a:p>
        </p:txBody>
      </p:sp>
      <p:pic>
        <p:nvPicPr>
          <p:cNvPr id="1399" name="Google Shape;1399;p68"/>
          <p:cNvPicPr preferRelativeResize="0"/>
          <p:nvPr/>
        </p:nvPicPr>
        <p:blipFill rotWithShape="1">
          <a:blip r:embed="rId16">
            <a:alphaModFix/>
          </a:blip>
          <a:srcRect b="0" l="0" r="0" t="0"/>
          <a:stretch/>
        </p:blipFill>
        <p:spPr>
          <a:xfrm>
            <a:off x="5838840" y="3286804"/>
            <a:ext cx="406096" cy="384367"/>
          </a:xfrm>
          <a:prstGeom prst="rect">
            <a:avLst/>
          </a:prstGeom>
          <a:noFill/>
          <a:ln>
            <a:noFill/>
          </a:ln>
        </p:spPr>
      </p:pic>
      <p:sp>
        <p:nvSpPr>
          <p:cNvPr id="1400" name="Google Shape;1400;p68"/>
          <p:cNvSpPr txBox="1"/>
          <p:nvPr/>
        </p:nvSpPr>
        <p:spPr>
          <a:xfrm>
            <a:off x="2675981" y="4767836"/>
            <a:ext cx="1612514"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Getting to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know Nobi</a:t>
            </a:r>
            <a:endParaRPr b="1" i="0" sz="1000" u="none" cap="none" strike="noStrike">
              <a:solidFill>
                <a:srgbClr val="2E4447"/>
              </a:solidFill>
              <a:latin typeface="Calibri"/>
              <a:ea typeface="Calibri"/>
              <a:cs typeface="Calibri"/>
              <a:sym typeface="Calibri"/>
            </a:endParaRPr>
          </a:p>
        </p:txBody>
      </p:sp>
      <p:sp>
        <p:nvSpPr>
          <p:cNvPr id="1401" name="Google Shape;1401;p68"/>
          <p:cNvSpPr txBox="1"/>
          <p:nvPr/>
        </p:nvSpPr>
        <p:spPr>
          <a:xfrm>
            <a:off x="2682845" y="5167636"/>
            <a:ext cx="1605648" cy="997196"/>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We introduce Nobi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and her features to your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entire project team.</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Buyer,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Operations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Technical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IT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Optional third party</a:t>
            </a:r>
            <a:endParaRPr b="0" i="0" sz="1400" u="none" cap="none" strike="noStrike">
              <a:solidFill>
                <a:srgbClr val="000000"/>
              </a:solidFill>
              <a:latin typeface="Arial"/>
              <a:ea typeface="Arial"/>
              <a:cs typeface="Arial"/>
              <a:sym typeface="Arial"/>
            </a:endParaRPr>
          </a:p>
        </p:txBody>
      </p:sp>
      <p:pic>
        <p:nvPicPr>
          <p:cNvPr id="1402" name="Google Shape;1402;p68"/>
          <p:cNvPicPr preferRelativeResize="0"/>
          <p:nvPr/>
        </p:nvPicPr>
        <p:blipFill rotWithShape="1">
          <a:blip r:embed="rId17">
            <a:alphaModFix/>
          </a:blip>
          <a:srcRect b="0" l="0" r="0" t="0"/>
          <a:stretch/>
        </p:blipFill>
        <p:spPr>
          <a:xfrm>
            <a:off x="2393591" y="3283503"/>
            <a:ext cx="451850" cy="451850"/>
          </a:xfrm>
          <a:prstGeom prst="rect">
            <a:avLst/>
          </a:prstGeom>
          <a:noFill/>
          <a:ln>
            <a:noFill/>
          </a:ln>
        </p:spPr>
      </p:pic>
      <p:sp>
        <p:nvSpPr>
          <p:cNvPr id="1403" name="Google Shape;1403;p68"/>
          <p:cNvSpPr txBox="1"/>
          <p:nvPr/>
        </p:nvSpPr>
        <p:spPr>
          <a:xfrm>
            <a:off x="153842" y="3030985"/>
            <a:ext cx="1602257" cy="110800"/>
          </a:xfrm>
          <a:prstGeom prst="rect">
            <a:avLst/>
          </a:prstGeom>
          <a:noFill/>
          <a:ln>
            <a:noFill/>
          </a:ln>
        </p:spPr>
        <p:txBody>
          <a:bodyPr anchorCtr="0" anchor="b"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Online, 0.5h</a:t>
            </a:r>
            <a:endParaRPr b="0" i="0" sz="1400" u="none" cap="none" strike="noStrike">
              <a:solidFill>
                <a:srgbClr val="000000"/>
              </a:solidFill>
              <a:latin typeface="Arial"/>
              <a:ea typeface="Arial"/>
              <a:cs typeface="Arial"/>
              <a:sym typeface="Arial"/>
            </a:endParaRPr>
          </a:p>
        </p:txBody>
      </p:sp>
      <p:sp>
        <p:nvSpPr>
          <p:cNvPr id="1404" name="Google Shape;1404;p68"/>
          <p:cNvSpPr txBox="1"/>
          <p:nvPr/>
        </p:nvSpPr>
        <p:spPr>
          <a:xfrm>
            <a:off x="3553203" y="3030985"/>
            <a:ext cx="1602257" cy="110800"/>
          </a:xfrm>
          <a:prstGeom prst="rect">
            <a:avLst/>
          </a:prstGeom>
          <a:noFill/>
          <a:ln>
            <a:noFill/>
          </a:ln>
        </p:spPr>
        <p:txBody>
          <a:bodyPr anchorCtr="0" anchor="b"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Online, 0.5h</a:t>
            </a:r>
            <a:endParaRPr b="0" i="0" sz="1400" u="none" cap="none" strike="noStrike">
              <a:solidFill>
                <a:srgbClr val="000000"/>
              </a:solidFill>
              <a:latin typeface="Arial"/>
              <a:ea typeface="Arial"/>
              <a:cs typeface="Arial"/>
              <a:sym typeface="Arial"/>
            </a:endParaRPr>
          </a:p>
        </p:txBody>
      </p:sp>
      <p:sp>
        <p:nvSpPr>
          <p:cNvPr id="1405" name="Google Shape;1405;p68"/>
          <p:cNvSpPr txBox="1"/>
          <p:nvPr/>
        </p:nvSpPr>
        <p:spPr>
          <a:xfrm>
            <a:off x="5267450" y="3030985"/>
            <a:ext cx="1602257" cy="110800"/>
          </a:xfrm>
          <a:prstGeom prst="rect">
            <a:avLst/>
          </a:prstGeom>
          <a:noFill/>
          <a:ln>
            <a:noFill/>
          </a:ln>
        </p:spPr>
        <p:txBody>
          <a:bodyPr anchorCtr="0" anchor="b"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At client, 2h</a:t>
            </a:r>
            <a:endParaRPr b="0" i="0" sz="1400" u="none" cap="none" strike="noStrike">
              <a:solidFill>
                <a:srgbClr val="000000"/>
              </a:solidFill>
              <a:latin typeface="Arial"/>
              <a:ea typeface="Arial"/>
              <a:cs typeface="Arial"/>
              <a:sym typeface="Arial"/>
            </a:endParaRPr>
          </a:p>
        </p:txBody>
      </p:sp>
      <p:sp>
        <p:nvSpPr>
          <p:cNvPr id="1406" name="Google Shape;1406;p68"/>
          <p:cNvSpPr txBox="1"/>
          <p:nvPr/>
        </p:nvSpPr>
        <p:spPr>
          <a:xfrm>
            <a:off x="6976430" y="3030985"/>
            <a:ext cx="1602257" cy="110800"/>
          </a:xfrm>
          <a:prstGeom prst="rect">
            <a:avLst/>
          </a:prstGeom>
          <a:noFill/>
          <a:ln>
            <a:noFill/>
          </a:ln>
        </p:spPr>
        <p:txBody>
          <a:bodyPr anchorCtr="0" anchor="b"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At client, 2h</a:t>
            </a:r>
            <a:endParaRPr b="0" i="0" sz="1400" u="none" cap="none" strike="noStrike">
              <a:solidFill>
                <a:srgbClr val="000000"/>
              </a:solidFill>
              <a:latin typeface="Arial"/>
              <a:ea typeface="Arial"/>
              <a:cs typeface="Arial"/>
              <a:sym typeface="Arial"/>
            </a:endParaRPr>
          </a:p>
        </p:txBody>
      </p:sp>
      <p:sp>
        <p:nvSpPr>
          <p:cNvPr id="1407" name="Google Shape;1407;p68"/>
          <p:cNvSpPr txBox="1"/>
          <p:nvPr/>
        </p:nvSpPr>
        <p:spPr>
          <a:xfrm>
            <a:off x="10385679" y="3030985"/>
            <a:ext cx="1602257" cy="110800"/>
          </a:xfrm>
          <a:prstGeom prst="rect">
            <a:avLst/>
          </a:prstGeom>
          <a:noFill/>
          <a:ln>
            <a:noFill/>
          </a:ln>
        </p:spPr>
        <p:txBody>
          <a:bodyPr anchorCtr="0" anchor="b"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Online meeting</a:t>
            </a:r>
            <a:endParaRPr b="0" i="0" sz="1400" u="none" cap="none" strike="noStrike">
              <a:solidFill>
                <a:srgbClr val="000000"/>
              </a:solidFill>
              <a:latin typeface="Arial"/>
              <a:ea typeface="Arial"/>
              <a:cs typeface="Arial"/>
              <a:sym typeface="Arial"/>
            </a:endParaRPr>
          </a:p>
        </p:txBody>
      </p:sp>
      <p:sp>
        <p:nvSpPr>
          <p:cNvPr id="1408" name="Google Shape;1408;p68"/>
          <p:cNvSpPr txBox="1"/>
          <p:nvPr/>
        </p:nvSpPr>
        <p:spPr>
          <a:xfrm>
            <a:off x="976575" y="6251982"/>
            <a:ext cx="1602257" cy="1108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At client, 1h</a:t>
            </a:r>
            <a:endParaRPr b="0" i="0" sz="1400" u="none" cap="none" strike="noStrike">
              <a:solidFill>
                <a:srgbClr val="000000"/>
              </a:solidFill>
              <a:latin typeface="Arial"/>
              <a:ea typeface="Arial"/>
              <a:cs typeface="Arial"/>
              <a:sym typeface="Arial"/>
            </a:endParaRPr>
          </a:p>
        </p:txBody>
      </p:sp>
      <p:sp>
        <p:nvSpPr>
          <p:cNvPr id="1409" name="Google Shape;1409;p68"/>
          <p:cNvSpPr txBox="1"/>
          <p:nvPr/>
        </p:nvSpPr>
        <p:spPr>
          <a:xfrm>
            <a:off x="2675981" y="6251982"/>
            <a:ext cx="1602257" cy="1108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At client, 2h</a:t>
            </a:r>
            <a:endParaRPr b="0" i="0" sz="1400" u="none" cap="none" strike="noStrike">
              <a:solidFill>
                <a:srgbClr val="000000"/>
              </a:solidFill>
              <a:latin typeface="Arial"/>
              <a:ea typeface="Arial"/>
              <a:cs typeface="Arial"/>
              <a:sym typeface="Arial"/>
            </a:endParaRPr>
          </a:p>
        </p:txBody>
      </p:sp>
      <p:sp>
        <p:nvSpPr>
          <p:cNvPr id="1410" name="Google Shape;1410;p68"/>
          <p:cNvSpPr txBox="1"/>
          <p:nvPr/>
        </p:nvSpPr>
        <p:spPr>
          <a:xfrm>
            <a:off x="6097722" y="6251982"/>
            <a:ext cx="1602257" cy="1108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Online, 0.5h</a:t>
            </a:r>
            <a:endParaRPr b="0" i="0" sz="1400" u="none" cap="none" strike="noStrike">
              <a:solidFill>
                <a:srgbClr val="000000"/>
              </a:solidFill>
              <a:latin typeface="Arial"/>
              <a:ea typeface="Arial"/>
              <a:cs typeface="Arial"/>
              <a:sym typeface="Arial"/>
            </a:endParaRPr>
          </a:p>
        </p:txBody>
      </p:sp>
      <p:sp>
        <p:nvSpPr>
          <p:cNvPr id="1411" name="Google Shape;1411;p68"/>
          <p:cNvSpPr txBox="1"/>
          <p:nvPr/>
        </p:nvSpPr>
        <p:spPr>
          <a:xfrm>
            <a:off x="7806008" y="6251982"/>
            <a:ext cx="1602257" cy="1108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Online, 0.5h</a:t>
            </a:r>
            <a:endParaRPr b="0" i="0" sz="1400" u="none" cap="none" strike="noStrike">
              <a:solidFill>
                <a:srgbClr val="000000"/>
              </a:solidFill>
              <a:latin typeface="Arial"/>
              <a:ea typeface="Arial"/>
              <a:cs typeface="Arial"/>
              <a:sym typeface="Arial"/>
            </a:endParaRPr>
          </a:p>
        </p:txBody>
      </p:sp>
      <p:sp>
        <p:nvSpPr>
          <p:cNvPr id="1412" name="Google Shape;1412;p68"/>
          <p:cNvSpPr txBox="1"/>
          <p:nvPr/>
        </p:nvSpPr>
        <p:spPr>
          <a:xfrm>
            <a:off x="9514633" y="6251982"/>
            <a:ext cx="1602257" cy="1108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Online, 2 weeks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6" name="Shape 1416"/>
        <p:cNvGrpSpPr/>
        <p:nvPr/>
      </p:nvGrpSpPr>
      <p:grpSpPr>
        <a:xfrm>
          <a:off x="0" y="0"/>
          <a:ext cx="0" cy="0"/>
          <a:chOff x="0" y="0"/>
          <a:chExt cx="0" cy="0"/>
        </a:xfrm>
      </p:grpSpPr>
      <p:sp>
        <p:nvSpPr>
          <p:cNvPr id="1417" name="Google Shape;1417;g2e2e6547ac3_0_52"/>
          <p:cNvSpPr/>
          <p:nvPr/>
        </p:nvSpPr>
        <p:spPr>
          <a:xfrm>
            <a:off x="-22734" y="0"/>
            <a:ext cx="12214800"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18" name="Google Shape;1418;g2e2e6547ac3_0_52"/>
          <p:cNvSpPr/>
          <p:nvPr/>
        </p:nvSpPr>
        <p:spPr>
          <a:xfrm>
            <a:off x="-6351" y="5724565"/>
            <a:ext cx="12202556" cy="718426"/>
          </a:xfrm>
          <a:custGeom>
            <a:rect b="b" l="l" r="r" t="t"/>
            <a:pathLst>
              <a:path extrusionOk="0" h="816393" w="11118502">
                <a:moveTo>
                  <a:pt x="0" y="166465"/>
                </a:moveTo>
                <a:cubicBezTo>
                  <a:pt x="13207536" y="2058733"/>
                  <a:pt x="-1035558" y="-904709"/>
                  <a:pt x="11118502" y="296436"/>
                </a:cubicBezTo>
              </a:path>
            </a:pathLst>
          </a:custGeom>
          <a:noFill/>
          <a:ln cap="flat" cmpd="sng" w="12700">
            <a:solidFill>
              <a:srgbClr val="F2F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19" name="Google Shape;1419;g2e2e6547ac3_0_52"/>
          <p:cNvSpPr/>
          <p:nvPr/>
        </p:nvSpPr>
        <p:spPr>
          <a:xfrm>
            <a:off x="492698" y="5013176"/>
            <a:ext cx="1532700" cy="1532700"/>
          </a:xfrm>
          <a:prstGeom prst="roundRect">
            <a:avLst>
              <a:gd fmla="val 10613" name="adj"/>
            </a:avLst>
          </a:prstGeom>
          <a:no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20" name="Google Shape;1420;g2e2e6547ac3_0_52"/>
          <p:cNvSpPr txBox="1"/>
          <p:nvPr/>
        </p:nvSpPr>
        <p:spPr>
          <a:xfrm>
            <a:off x="757080" y="1000350"/>
            <a:ext cx="3462600" cy="498600"/>
          </a:xfrm>
          <a:prstGeom prst="rect">
            <a:avLst/>
          </a:prstGeom>
          <a:noFill/>
          <a:ln>
            <a:noFill/>
          </a:ln>
        </p:spPr>
        <p:txBody>
          <a:bodyPr anchorCtr="0" anchor="t" bIns="0" lIns="0" spcFirstLastPara="1" rIns="0" wrap="square" tIns="0">
            <a:spAutoFit/>
          </a:bodyPr>
          <a:lstStyle/>
          <a:p>
            <a:pPr indent="0" lvl="0" marL="0" marR="0" rtl="0" algn="l">
              <a:lnSpc>
                <a:spcPct val="90000"/>
              </a:lnSpc>
              <a:spcBef>
                <a:spcPts val="0"/>
              </a:spcBef>
              <a:spcAft>
                <a:spcPts val="0"/>
              </a:spcAft>
              <a:buClr>
                <a:srgbClr val="38656D"/>
              </a:buClr>
              <a:buSzPts val="3600"/>
              <a:buFont typeface="Arial"/>
              <a:buNone/>
            </a:pPr>
            <a:r>
              <a:rPr b="0" i="0" lang="en-GB" sz="3600" u="none" cap="none" strike="noStrike">
                <a:solidFill>
                  <a:srgbClr val="38656D"/>
                </a:solidFill>
                <a:latin typeface="Calibri"/>
                <a:ea typeface="Calibri"/>
                <a:cs typeface="Calibri"/>
                <a:sym typeface="Calibri"/>
                <a:extLst>
                  <a:ext uri="http://customooxmlschemas.google.com/">
                    <go:slidesCustomData xmlns:go="http://customooxmlschemas.google.com/" textRoundtripDataId="32"/>
                  </a:ext>
                </a:extLst>
              </a:rPr>
              <a:t>Next steps</a:t>
            </a:r>
            <a:endParaRPr b="0" i="0" sz="1400" u="none" cap="none" strike="noStrike">
              <a:solidFill>
                <a:srgbClr val="000000"/>
              </a:solidFill>
              <a:latin typeface="Arial"/>
              <a:ea typeface="Arial"/>
              <a:cs typeface="Arial"/>
              <a:sym typeface="Arial"/>
            </a:endParaRPr>
          </a:p>
        </p:txBody>
      </p:sp>
      <p:pic>
        <p:nvPicPr>
          <p:cNvPr descr="A bed with a white headboard and black lamps&#10;&#10;Description automatically generated" id="1421" name="Google Shape;1421;g2e2e6547ac3_0_52"/>
          <p:cNvPicPr preferRelativeResize="0"/>
          <p:nvPr/>
        </p:nvPicPr>
        <p:blipFill rotWithShape="1">
          <a:blip r:embed="rId3">
            <a:alphaModFix/>
          </a:blip>
          <a:srcRect b="0" l="0" r="10425" t="0"/>
          <a:stretch/>
        </p:blipFill>
        <p:spPr>
          <a:xfrm>
            <a:off x="8209376" y="-3925"/>
            <a:ext cx="3982625" cy="6865850"/>
          </a:xfrm>
          <a:prstGeom prst="rect">
            <a:avLst/>
          </a:prstGeom>
          <a:noFill/>
          <a:ln>
            <a:noFill/>
          </a:ln>
        </p:spPr>
      </p:pic>
      <p:sp>
        <p:nvSpPr>
          <p:cNvPr id="1422" name="Google Shape;1422;g2e2e6547ac3_0_52"/>
          <p:cNvSpPr/>
          <p:nvPr/>
        </p:nvSpPr>
        <p:spPr>
          <a:xfrm>
            <a:off x="8209384" y="0"/>
            <a:ext cx="531300" cy="6858000"/>
          </a:xfrm>
          <a:prstGeom prst="rect">
            <a:avLst/>
          </a:prstGeom>
          <a:gradFill>
            <a:gsLst>
              <a:gs pos="0">
                <a:srgbClr val="272728">
                  <a:alpha val="21960"/>
                </a:srgbClr>
              </a:gs>
              <a:gs pos="83000">
                <a:srgbClr val="272728">
                  <a:alpha val="0"/>
                </a:srgbClr>
              </a:gs>
              <a:gs pos="100000">
                <a:srgbClr val="272728">
                  <a:alpha val="0"/>
                </a:srgbClr>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23" name="Google Shape;1423;g2e2e6547ac3_0_52"/>
          <p:cNvSpPr txBox="1"/>
          <p:nvPr/>
        </p:nvSpPr>
        <p:spPr>
          <a:xfrm>
            <a:off x="1252750" y="1972825"/>
            <a:ext cx="6336600" cy="2154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chemeClr val="accent1"/>
                </a:solidFill>
                <a:latin typeface="Calibri"/>
                <a:ea typeface="Calibri"/>
                <a:cs typeface="Calibri"/>
                <a:sym typeface="Calibri"/>
              </a:rPr>
              <a:t>Informing of staff and residents &amp; collecting required Informed Consent: </a:t>
            </a:r>
            <a:r>
              <a:rPr b="0" i="0" lang="en-GB" sz="1700" u="none" cap="none" strike="noStrike">
                <a:solidFill>
                  <a:schemeClr val="accent1"/>
                </a:solidFill>
                <a:latin typeface="Calibri"/>
                <a:ea typeface="Calibri"/>
                <a:cs typeface="Calibri"/>
                <a:sym typeface="Calibri"/>
              </a:rPr>
              <a:t>Necessary information packages provided</a:t>
            </a:r>
            <a:r>
              <a:rPr b="0" i="0" lang="en-GB" sz="2000" u="none" cap="none" strike="noStrike">
                <a:solidFill>
                  <a:schemeClr val="accent1"/>
                </a:solidFill>
                <a:latin typeface="Calibri"/>
                <a:ea typeface="Calibri"/>
                <a:cs typeface="Calibri"/>
                <a:sym typeface="Calibri"/>
              </a:rPr>
              <a:t> </a:t>
            </a:r>
            <a:endParaRPr b="0" i="0" sz="2000" u="none" cap="none" strike="noStrike">
              <a:solidFill>
                <a:schemeClr val="accent1"/>
              </a:solidFill>
              <a:latin typeface="Calibri"/>
              <a:ea typeface="Calibri"/>
              <a:cs typeface="Calibri"/>
              <a:sym typeface="Calibri"/>
            </a:endParaRPr>
          </a:p>
          <a:p>
            <a:pPr indent="0" lvl="0" marL="0" marR="0" rtl="0" algn="l">
              <a:lnSpc>
                <a:spcPct val="100000"/>
              </a:lnSpc>
              <a:spcBef>
                <a:spcPts val="600"/>
              </a:spcBef>
              <a:spcAft>
                <a:spcPts val="0"/>
              </a:spcAft>
              <a:buClr>
                <a:srgbClr val="000000"/>
              </a:buClr>
              <a:buSzPts val="2000"/>
              <a:buFont typeface="Arial"/>
              <a:buNone/>
            </a:pPr>
            <a:r>
              <a:t/>
            </a:r>
            <a:endParaRPr b="0" i="0" sz="2000" u="none" cap="none" strike="noStrike">
              <a:solidFill>
                <a:schemeClr val="accent1"/>
              </a:solidFill>
              <a:latin typeface="Calibri"/>
              <a:ea typeface="Calibri"/>
              <a:cs typeface="Calibri"/>
              <a:sym typeface="Calibri"/>
            </a:endParaRPr>
          </a:p>
          <a:p>
            <a:pPr indent="0" lvl="0" marL="0" marR="0" rtl="0" algn="l">
              <a:lnSpc>
                <a:spcPct val="100000"/>
              </a:lnSpc>
              <a:spcBef>
                <a:spcPts val="600"/>
              </a:spcBef>
              <a:spcAft>
                <a:spcPts val="0"/>
              </a:spcAft>
              <a:buClr>
                <a:srgbClr val="000000"/>
              </a:buClr>
              <a:buSzPts val="2000"/>
              <a:buFont typeface="Arial"/>
              <a:buNone/>
            </a:pPr>
            <a:r>
              <a:rPr b="0" i="0" lang="en-GB" sz="2000" u="none" cap="none" strike="noStrike">
                <a:solidFill>
                  <a:schemeClr val="accent1"/>
                </a:solidFill>
                <a:latin typeface="Calibri"/>
                <a:ea typeface="Calibri"/>
                <a:cs typeface="Calibri"/>
                <a:sym typeface="Calibri"/>
              </a:rPr>
              <a:t>Preparation &amp; Installation of Nobi lights</a:t>
            </a:r>
            <a:endParaRPr b="0" i="0" sz="2000" u="none" cap="none" strike="noStrike">
              <a:solidFill>
                <a:schemeClr val="accent1"/>
              </a:solidFill>
              <a:latin typeface="Calibri"/>
              <a:ea typeface="Calibri"/>
              <a:cs typeface="Calibri"/>
              <a:sym typeface="Calibri"/>
            </a:endParaRPr>
          </a:p>
          <a:p>
            <a:pPr indent="0" lvl="0" marL="0" marR="0" rtl="0" algn="l">
              <a:lnSpc>
                <a:spcPct val="100000"/>
              </a:lnSpc>
              <a:spcBef>
                <a:spcPts val="600"/>
              </a:spcBef>
              <a:spcAft>
                <a:spcPts val="0"/>
              </a:spcAft>
              <a:buClr>
                <a:srgbClr val="000000"/>
              </a:buClr>
              <a:buSzPts val="2000"/>
              <a:buFont typeface="Arial"/>
              <a:buNone/>
            </a:pPr>
            <a:r>
              <a:t/>
            </a:r>
            <a:endParaRPr b="0" i="0" sz="2000" u="none" cap="none" strike="noStrike">
              <a:solidFill>
                <a:schemeClr val="accent1"/>
              </a:solidFill>
              <a:latin typeface="Calibri"/>
              <a:ea typeface="Calibri"/>
              <a:cs typeface="Calibri"/>
              <a:sym typeface="Calibri"/>
            </a:endParaRPr>
          </a:p>
          <a:p>
            <a:pPr indent="0" lvl="0" marL="0" marR="0" rtl="0" algn="l">
              <a:lnSpc>
                <a:spcPct val="100000"/>
              </a:lnSpc>
              <a:spcBef>
                <a:spcPts val="600"/>
              </a:spcBef>
              <a:spcAft>
                <a:spcPts val="600"/>
              </a:spcAft>
              <a:buClr>
                <a:srgbClr val="000000"/>
              </a:buClr>
              <a:buSzPts val="2000"/>
              <a:buFont typeface="Arial"/>
              <a:buNone/>
            </a:pPr>
            <a:r>
              <a:t/>
            </a:r>
            <a:endParaRPr b="0" i="0" sz="2000" u="none" cap="none" strike="noStrike">
              <a:solidFill>
                <a:schemeClr val="accent1"/>
              </a:solidFill>
              <a:latin typeface="Calibri"/>
              <a:ea typeface="Calibri"/>
              <a:cs typeface="Calibri"/>
              <a:sym typeface="Calibri"/>
            </a:endParaRPr>
          </a:p>
        </p:txBody>
      </p:sp>
      <p:sp>
        <p:nvSpPr>
          <p:cNvPr id="1424" name="Google Shape;1424;g2e2e6547ac3_0_52"/>
          <p:cNvSpPr/>
          <p:nvPr/>
        </p:nvSpPr>
        <p:spPr>
          <a:xfrm>
            <a:off x="722670" y="1971685"/>
            <a:ext cx="348900" cy="348900"/>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Calibri"/>
                <a:ea typeface="Calibri"/>
                <a:cs typeface="Calibri"/>
                <a:sym typeface="Calibri"/>
              </a:rPr>
              <a:t>1</a:t>
            </a:r>
            <a:endParaRPr b="0" i="0" sz="1400" u="none" cap="none" strike="noStrike">
              <a:solidFill>
                <a:srgbClr val="000000"/>
              </a:solidFill>
              <a:latin typeface="Arial"/>
              <a:ea typeface="Arial"/>
              <a:cs typeface="Arial"/>
              <a:sym typeface="Arial"/>
            </a:endParaRPr>
          </a:p>
        </p:txBody>
      </p:sp>
      <p:sp>
        <p:nvSpPr>
          <p:cNvPr id="1425" name="Google Shape;1425;g2e2e6547ac3_0_52"/>
          <p:cNvSpPr/>
          <p:nvPr/>
        </p:nvSpPr>
        <p:spPr>
          <a:xfrm>
            <a:off x="722670" y="3050508"/>
            <a:ext cx="348900" cy="348900"/>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Calibri"/>
                <a:ea typeface="Calibri"/>
                <a:cs typeface="Calibri"/>
                <a:sym typeface="Calibri"/>
              </a:rPr>
              <a:t>2</a:t>
            </a:r>
            <a:endParaRPr b="0" i="0" sz="1400" u="none" cap="none" strike="noStrike">
              <a:solidFill>
                <a:srgbClr val="000000"/>
              </a:solidFill>
              <a:latin typeface="Arial"/>
              <a:ea typeface="Arial"/>
              <a:cs typeface="Arial"/>
              <a:sym typeface="Arial"/>
            </a:endParaRPr>
          </a:p>
        </p:txBody>
      </p:sp>
      <p:sp>
        <p:nvSpPr>
          <p:cNvPr id="1426" name="Google Shape;1426;g2e2e6547ac3_0_52"/>
          <p:cNvSpPr txBox="1"/>
          <p:nvPr/>
        </p:nvSpPr>
        <p:spPr>
          <a:xfrm>
            <a:off x="722675" y="4910375"/>
            <a:ext cx="5715900" cy="492600"/>
          </a:xfrm>
          <a:prstGeom prst="rect">
            <a:avLst/>
          </a:prstGeom>
          <a:noFill/>
          <a:ln>
            <a:noFill/>
          </a:ln>
        </p:spPr>
        <p:txBody>
          <a:bodyPr anchorCtr="0" anchor="t" bIns="91425" lIns="91425" spcFirstLastPara="1" rIns="91425" wrap="square" tIns="91425">
            <a:spAutoFit/>
          </a:bodyPr>
          <a:lstStyle/>
          <a:p>
            <a:pPr indent="0" lvl="0" marL="0" marR="0" rtl="0" algn="l">
              <a:lnSpc>
                <a:spcPct val="154000"/>
              </a:lnSpc>
              <a:spcBef>
                <a:spcPts val="0"/>
              </a:spcBef>
              <a:spcAft>
                <a:spcPts val="0"/>
              </a:spcAft>
              <a:buClr>
                <a:srgbClr val="000000"/>
              </a:buClr>
              <a:buSzPts val="2000"/>
              <a:buFont typeface="Arial"/>
              <a:buNone/>
            </a:pPr>
            <a:r>
              <a:rPr b="1" i="0" lang="en-GB" sz="2000" u="none" cap="none" strike="noStrike">
                <a:solidFill>
                  <a:schemeClr val="accent1"/>
                </a:solidFill>
                <a:latin typeface="Calibri"/>
                <a:ea typeface="Calibri"/>
                <a:cs typeface="Calibri"/>
                <a:sym typeface="Calibri"/>
              </a:rPr>
              <a:t>Next team-meeting : Configuration Meeting</a:t>
            </a:r>
            <a:endParaRPr b="1" i="0" sz="2000" u="none" cap="none" strike="noStrike">
              <a:solidFill>
                <a:schemeClr val="accent1"/>
              </a:solidFill>
              <a:latin typeface="Calibri"/>
              <a:ea typeface="Calibri"/>
              <a:cs typeface="Calibri"/>
              <a:sym typeface="Calibri"/>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0" name="Shape 1430"/>
        <p:cNvGrpSpPr/>
        <p:nvPr/>
      </p:nvGrpSpPr>
      <p:grpSpPr>
        <a:xfrm>
          <a:off x="0" y="0"/>
          <a:ext cx="0" cy="0"/>
          <a:chOff x="0" y="0"/>
          <a:chExt cx="0" cy="0"/>
        </a:xfrm>
      </p:grpSpPr>
      <p:sp>
        <p:nvSpPr>
          <p:cNvPr id="1431" name="Google Shape;1431;p69"/>
          <p:cNvSpPr txBox="1"/>
          <p:nvPr>
            <p:ph type="title"/>
          </p:nvPr>
        </p:nvSpPr>
        <p:spPr>
          <a:xfrm>
            <a:off x="597671" y="5421952"/>
            <a:ext cx="6625507" cy="656526"/>
          </a:xfrm>
          <a:prstGeom prst="rect">
            <a:avLst/>
          </a:prstGeom>
          <a:noFill/>
          <a:ln>
            <a:noFill/>
          </a:ln>
        </p:spPr>
        <p:txBody>
          <a:bodyPr anchorCtr="0" anchor="t" bIns="0" lIns="0" spcFirstLastPara="1" rIns="0" wrap="square" tIns="0">
            <a:spAutoFit/>
          </a:bodyPr>
          <a:lstStyle/>
          <a:p>
            <a:pPr indent="0" lvl="0" marL="0" rtl="0" algn="l">
              <a:lnSpc>
                <a:spcPct val="80000"/>
              </a:lnSpc>
              <a:spcBef>
                <a:spcPts val="0"/>
              </a:spcBef>
              <a:spcAft>
                <a:spcPts val="0"/>
              </a:spcAft>
              <a:buClr>
                <a:schemeClr val="accent1"/>
              </a:buClr>
              <a:buSzPts val="4700"/>
              <a:buFont typeface="Calibri"/>
              <a:buNone/>
            </a:pPr>
            <a:r>
              <a:rPr lang="en-GB" sz="5333"/>
              <a:t>Need help?</a:t>
            </a:r>
            <a:endParaRPr sz="5333"/>
          </a:p>
        </p:txBody>
      </p:sp>
      <p:pic>
        <p:nvPicPr>
          <p:cNvPr id="1432" name="Google Shape;1432;p69"/>
          <p:cNvPicPr preferRelativeResize="0"/>
          <p:nvPr/>
        </p:nvPicPr>
        <p:blipFill rotWithShape="1">
          <a:blip r:embed="rId3">
            <a:alphaModFix/>
          </a:blip>
          <a:srcRect b="0" l="23628" r="29645" t="0"/>
          <a:stretch/>
        </p:blipFill>
        <p:spPr>
          <a:xfrm>
            <a:off x="7387525" y="0"/>
            <a:ext cx="4804475" cy="6858000"/>
          </a:xfrm>
          <a:prstGeom prst="rect">
            <a:avLst/>
          </a:prstGeom>
          <a:noFill/>
          <a:ln>
            <a:noFill/>
          </a:ln>
        </p:spPr>
      </p:pic>
      <p:sp>
        <p:nvSpPr>
          <p:cNvPr id="1433" name="Google Shape;1433;p69"/>
          <p:cNvSpPr/>
          <p:nvPr/>
        </p:nvSpPr>
        <p:spPr>
          <a:xfrm>
            <a:off x="7387526" y="0"/>
            <a:ext cx="271503" cy="6858000"/>
          </a:xfrm>
          <a:prstGeom prst="rect">
            <a:avLst/>
          </a:prstGeom>
          <a:gradFill>
            <a:gsLst>
              <a:gs pos="0">
                <a:srgbClr val="272728">
                  <a:alpha val="23529"/>
                </a:srgbClr>
              </a:gs>
              <a:gs pos="83000">
                <a:srgbClr val="272728">
                  <a:alpha val="0"/>
                </a:srgbClr>
              </a:gs>
              <a:gs pos="100000">
                <a:srgbClr val="272728">
                  <a:alpha val="0"/>
                </a:srgbClr>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67"/>
              <a:buFont typeface="Arial"/>
              <a:buNone/>
            </a:pPr>
            <a:r>
              <a:t/>
            </a:r>
            <a:endParaRPr b="0" i="0" sz="1867" u="none" cap="none" strike="noStrike">
              <a:solidFill>
                <a:schemeClr val="lt1"/>
              </a:solidFill>
              <a:latin typeface="Arial"/>
              <a:ea typeface="Arial"/>
              <a:cs typeface="Arial"/>
              <a:sym typeface="Arial"/>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7" name="Shape 1437"/>
        <p:cNvGrpSpPr/>
        <p:nvPr/>
      </p:nvGrpSpPr>
      <p:grpSpPr>
        <a:xfrm>
          <a:off x="0" y="0"/>
          <a:ext cx="0" cy="0"/>
          <a:chOff x="0" y="0"/>
          <a:chExt cx="0" cy="0"/>
        </a:xfrm>
      </p:grpSpPr>
      <p:sp>
        <p:nvSpPr>
          <p:cNvPr id="1438" name="Google Shape;1438;p70"/>
          <p:cNvSpPr/>
          <p:nvPr/>
        </p:nvSpPr>
        <p:spPr>
          <a:xfrm>
            <a:off x="791600" y="2174235"/>
            <a:ext cx="3323201" cy="4287524"/>
          </a:xfrm>
          <a:prstGeom prst="roundRect">
            <a:avLst>
              <a:gd fmla="val 3344" name="adj"/>
            </a:avLst>
          </a:prstGeom>
          <a:solidFill>
            <a:schemeClr val="lt2">
              <a:alpha val="40784"/>
            </a:schemeClr>
          </a:solidFill>
          <a:ln>
            <a:noFill/>
          </a:ln>
        </p:spPr>
        <p:txBody>
          <a:bodyPr anchorCtr="0" anchor="ctr" bIns="60925" lIns="121900" spcFirstLastPara="1" rIns="121900" wrap="square" tIns="60925">
            <a:noAutofit/>
          </a:bodyPr>
          <a:lstStyle/>
          <a:p>
            <a:pPr indent="0" lvl="0" marL="0" marR="0" rtl="0" algn="ctr">
              <a:lnSpc>
                <a:spcPct val="100000"/>
              </a:lnSpc>
              <a:spcBef>
                <a:spcPts val="0"/>
              </a:spcBef>
              <a:spcAft>
                <a:spcPts val="0"/>
              </a:spcAft>
              <a:buClr>
                <a:srgbClr val="000000"/>
              </a:buClr>
              <a:buSzPts val="1867"/>
              <a:buFont typeface="Arial"/>
              <a:buNone/>
            </a:pPr>
            <a:r>
              <a:t/>
            </a:r>
            <a:endParaRPr b="0" i="0" sz="1867" u="none" cap="none" strike="noStrike">
              <a:solidFill>
                <a:schemeClr val="lt1"/>
              </a:solidFill>
              <a:latin typeface="Arial"/>
              <a:ea typeface="Arial"/>
              <a:cs typeface="Arial"/>
              <a:sym typeface="Arial"/>
            </a:endParaRPr>
          </a:p>
        </p:txBody>
      </p:sp>
      <p:sp>
        <p:nvSpPr>
          <p:cNvPr id="1439" name="Google Shape;1439;p70"/>
          <p:cNvSpPr txBox="1"/>
          <p:nvPr/>
        </p:nvSpPr>
        <p:spPr>
          <a:xfrm>
            <a:off x="840001" y="1156800"/>
            <a:ext cx="8201951" cy="473976"/>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Clr>
                <a:srgbClr val="000000"/>
              </a:buClr>
              <a:buSzPts val="1400"/>
              <a:buFont typeface="Arial"/>
              <a:buNone/>
            </a:pPr>
            <a:r>
              <a:rPr b="0" i="0" lang="en-GB" sz="1400" u="none" cap="none" strike="noStrike">
                <a:solidFill>
                  <a:srgbClr val="4E4F51"/>
                </a:solidFill>
                <a:latin typeface="Calibri"/>
                <a:ea typeface="Calibri"/>
                <a:cs typeface="Calibri"/>
                <a:sym typeface="Calibri"/>
              </a:rPr>
              <a:t>Whether your question is big or small, the Nobi customer service team is ready to help. </a:t>
            </a:r>
            <a:br>
              <a:rPr b="0" i="0" lang="en-GB" sz="1400" u="none" cap="none" strike="noStrike">
                <a:solidFill>
                  <a:srgbClr val="4E4F51"/>
                </a:solidFill>
                <a:latin typeface="Calibri"/>
                <a:ea typeface="Calibri"/>
                <a:cs typeface="Calibri"/>
                <a:sym typeface="Calibri"/>
              </a:rPr>
            </a:br>
            <a:r>
              <a:rPr b="0" i="0" lang="en-GB" sz="1400" u="none" cap="none" strike="noStrike">
                <a:solidFill>
                  <a:srgbClr val="4E4F51"/>
                </a:solidFill>
                <a:latin typeface="Calibri"/>
                <a:ea typeface="Calibri"/>
                <a:cs typeface="Calibri"/>
                <a:sym typeface="Calibri"/>
              </a:rPr>
              <a:t>You can contact us through one of these channels:</a:t>
            </a:r>
            <a:endParaRPr b="0" i="0" sz="1867" u="none" cap="none" strike="noStrike">
              <a:solidFill>
                <a:srgbClr val="000000"/>
              </a:solidFill>
              <a:latin typeface="Arial"/>
              <a:ea typeface="Arial"/>
              <a:cs typeface="Arial"/>
              <a:sym typeface="Arial"/>
            </a:endParaRPr>
          </a:p>
        </p:txBody>
      </p:sp>
      <p:sp>
        <p:nvSpPr>
          <p:cNvPr id="1440" name="Google Shape;1440;p70"/>
          <p:cNvSpPr txBox="1"/>
          <p:nvPr/>
        </p:nvSpPr>
        <p:spPr>
          <a:xfrm>
            <a:off x="791598" y="582653"/>
            <a:ext cx="11003029" cy="376129"/>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Clr>
                <a:srgbClr val="000000"/>
              </a:buClr>
              <a:buSzPts val="2700"/>
              <a:buFont typeface="Arial"/>
              <a:buNone/>
            </a:pPr>
            <a:r>
              <a:rPr b="0" i="0" lang="en-GB" sz="2700" u="none" cap="none" strike="noStrike">
                <a:solidFill>
                  <a:srgbClr val="38656D"/>
                </a:solidFill>
                <a:latin typeface="Calibri"/>
                <a:ea typeface="Calibri"/>
                <a:cs typeface="Calibri"/>
                <a:sym typeface="Calibri"/>
              </a:rPr>
              <a:t>Need help? </a:t>
            </a:r>
            <a:endParaRPr b="0" i="0" sz="1400" u="none" cap="none" strike="noStrike">
              <a:solidFill>
                <a:srgbClr val="000000"/>
              </a:solidFill>
              <a:latin typeface="Arial"/>
              <a:ea typeface="Arial"/>
              <a:cs typeface="Arial"/>
              <a:sym typeface="Arial"/>
            </a:endParaRPr>
          </a:p>
        </p:txBody>
      </p:sp>
      <p:sp>
        <p:nvSpPr>
          <p:cNvPr id="1441" name="Google Shape;1441;p70"/>
          <p:cNvSpPr/>
          <p:nvPr/>
        </p:nvSpPr>
        <p:spPr>
          <a:xfrm>
            <a:off x="2251290" y="1960735"/>
            <a:ext cx="403820" cy="403820"/>
          </a:xfrm>
          <a:prstGeom prst="ellipse">
            <a:avLst/>
          </a:prstGeom>
          <a:solidFill>
            <a:schemeClr val="lt1"/>
          </a:solidFill>
          <a:ln cap="flat" cmpd="sng" w="19050">
            <a:solidFill>
              <a:schemeClr val="l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67"/>
              <a:buFont typeface="Arial"/>
              <a:buNone/>
            </a:pPr>
            <a:r>
              <a:rPr b="1" i="0" lang="en-GB" sz="1867" u="none" cap="none" strike="noStrike">
                <a:solidFill>
                  <a:srgbClr val="37928B"/>
                </a:solidFill>
                <a:latin typeface="Calibri"/>
                <a:ea typeface="Calibri"/>
                <a:cs typeface="Calibri"/>
                <a:sym typeface="Calibri"/>
              </a:rPr>
              <a:t>1</a:t>
            </a:r>
            <a:endParaRPr b="0" i="0" sz="1400" u="none" cap="none" strike="noStrike">
              <a:solidFill>
                <a:srgbClr val="000000"/>
              </a:solidFill>
              <a:latin typeface="Arial"/>
              <a:ea typeface="Arial"/>
              <a:cs typeface="Arial"/>
              <a:sym typeface="Arial"/>
            </a:endParaRPr>
          </a:p>
        </p:txBody>
      </p:sp>
      <p:sp>
        <p:nvSpPr>
          <p:cNvPr id="1442" name="Google Shape;1442;p70"/>
          <p:cNvSpPr/>
          <p:nvPr/>
        </p:nvSpPr>
        <p:spPr>
          <a:xfrm>
            <a:off x="1325439" y="2472649"/>
            <a:ext cx="2255520" cy="246221"/>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1600"/>
              <a:buFont typeface="Arial"/>
              <a:buNone/>
            </a:pPr>
            <a:r>
              <a:rPr b="1" i="0" lang="en-GB" sz="1600" u="none" cap="none" strike="noStrike">
                <a:solidFill>
                  <a:schemeClr val="dk2"/>
                </a:solidFill>
                <a:latin typeface="Calibri"/>
                <a:ea typeface="Calibri"/>
                <a:cs typeface="Calibri"/>
                <a:sym typeface="Calibri"/>
              </a:rPr>
              <a:t>Virtual helpdesk</a:t>
            </a:r>
            <a:endParaRPr b="0" i="0" sz="1200" u="none" cap="none" strike="noStrike">
              <a:solidFill>
                <a:schemeClr val="dk2"/>
              </a:solidFill>
              <a:latin typeface="Calibri"/>
              <a:ea typeface="Calibri"/>
              <a:cs typeface="Calibri"/>
              <a:sym typeface="Calibri"/>
            </a:endParaRPr>
          </a:p>
        </p:txBody>
      </p:sp>
      <p:sp>
        <p:nvSpPr>
          <p:cNvPr id="1443" name="Google Shape;1443;p70"/>
          <p:cNvSpPr/>
          <p:nvPr/>
        </p:nvSpPr>
        <p:spPr>
          <a:xfrm>
            <a:off x="975361" y="3327888"/>
            <a:ext cx="2854960" cy="1477328"/>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1200"/>
              <a:buFont typeface="Arial"/>
              <a:buNone/>
            </a:pPr>
            <a:r>
              <a:rPr b="0" i="0" lang="en-GB" sz="1200" u="none" cap="none" strike="noStrike">
                <a:solidFill>
                  <a:schemeClr val="dk1"/>
                </a:solidFill>
                <a:latin typeface="Calibri"/>
                <a:ea typeface="Calibri"/>
                <a:cs typeface="Calibri"/>
                <a:sym typeface="Calibri"/>
              </a:rPr>
              <a:t>Here you will find answers to the most frequently asked questions from our users.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200"/>
              <a:buFont typeface="Arial"/>
              <a:buNone/>
            </a:pPr>
            <a:r>
              <a:rPr b="0" i="0" lang="en-GB" sz="1200" u="none" cap="none" strike="noStrike">
                <a:solidFill>
                  <a:schemeClr val="dk1"/>
                </a:solidFill>
                <a:latin typeface="Calibri"/>
                <a:ea typeface="Calibri"/>
                <a:cs typeface="Calibri"/>
                <a:sym typeface="Calibri"/>
              </a:rPr>
              <a:t>Can't find the answer you're looking for? </a:t>
            </a:r>
            <a:br>
              <a:rPr b="0" i="0" lang="en-GB" sz="1200" u="none" cap="none" strike="noStrike">
                <a:solidFill>
                  <a:schemeClr val="dk1"/>
                </a:solidFill>
                <a:latin typeface="Calibri"/>
                <a:ea typeface="Calibri"/>
                <a:cs typeface="Calibri"/>
                <a:sym typeface="Calibri"/>
              </a:rPr>
            </a:br>
            <a:r>
              <a:rPr b="0" i="0" lang="en-GB" sz="1200" u="none" cap="none" strike="noStrike">
                <a:solidFill>
                  <a:schemeClr val="dk1"/>
                </a:solidFill>
                <a:latin typeface="Calibri"/>
                <a:ea typeface="Calibri"/>
                <a:cs typeface="Calibri"/>
                <a:sym typeface="Calibri"/>
              </a:rPr>
              <a:t>Click on</a:t>
            </a:r>
            <a:r>
              <a:rPr b="0" i="0" lang="en-GB" sz="1200" u="none" cap="none" strike="noStrike">
                <a:solidFill>
                  <a:schemeClr val="accent1"/>
                </a:solidFill>
                <a:latin typeface="Calibri"/>
                <a:ea typeface="Calibri"/>
                <a:cs typeface="Calibri"/>
                <a:sym typeface="Calibri"/>
              </a:rPr>
              <a:t> </a:t>
            </a:r>
            <a:r>
              <a:rPr b="1" i="0" lang="en-GB" sz="1200" u="none" cap="none" strike="noStrike">
                <a:solidFill>
                  <a:srgbClr val="37928B"/>
                </a:solidFill>
                <a:latin typeface="Calibri"/>
                <a:ea typeface="Calibri"/>
                <a:cs typeface="Calibri"/>
                <a:sym typeface="Calibri"/>
              </a:rPr>
              <a:t>'Submit a request'</a:t>
            </a:r>
            <a:r>
              <a:rPr b="1" i="0" lang="en-GB" sz="1200" u="none" cap="none" strike="noStrike">
                <a:solidFill>
                  <a:schemeClr val="dk1"/>
                </a:solidFill>
                <a:latin typeface="Calibri"/>
                <a:ea typeface="Calibri"/>
                <a:cs typeface="Calibri"/>
                <a:sym typeface="Calibri"/>
              </a:rPr>
              <a:t> </a:t>
            </a:r>
            <a:r>
              <a:rPr b="0" i="0" lang="en-GB" sz="1200" u="none" cap="none" strike="noStrike">
                <a:solidFill>
                  <a:schemeClr val="dk1"/>
                </a:solidFill>
                <a:latin typeface="Calibri"/>
                <a:ea typeface="Calibri"/>
                <a:cs typeface="Calibri"/>
                <a:sym typeface="Calibri"/>
              </a:rPr>
              <a:t>at the top right and ask your question to a Nobi representative. Our team will get back to you within 24 hours.</a:t>
            </a:r>
            <a:endParaRPr b="0" i="0" sz="1200" u="none" cap="none" strike="noStrike">
              <a:solidFill>
                <a:schemeClr val="dk1"/>
              </a:solidFill>
              <a:latin typeface="Calibri"/>
              <a:ea typeface="Calibri"/>
              <a:cs typeface="Calibri"/>
              <a:sym typeface="Calibri"/>
            </a:endParaRPr>
          </a:p>
        </p:txBody>
      </p:sp>
      <p:sp>
        <p:nvSpPr>
          <p:cNvPr id="1444" name="Google Shape;1444;p70"/>
          <p:cNvSpPr/>
          <p:nvPr/>
        </p:nvSpPr>
        <p:spPr>
          <a:xfrm>
            <a:off x="1325439" y="2852895"/>
            <a:ext cx="2255520" cy="184666"/>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rgbClr val="37928B"/>
                </a:solidFill>
                <a:latin typeface="Calibri"/>
                <a:ea typeface="Calibri"/>
                <a:cs typeface="Calibri"/>
                <a:sym typeface="Calibri"/>
              </a:rPr>
              <a:t>https://support.nobi.cloud/</a:t>
            </a:r>
            <a:endParaRPr b="0" i="0" sz="1400" u="none" cap="none" strike="noStrike">
              <a:solidFill>
                <a:srgbClr val="000000"/>
              </a:solidFill>
              <a:latin typeface="Arial"/>
              <a:ea typeface="Arial"/>
              <a:cs typeface="Arial"/>
              <a:sym typeface="Arial"/>
            </a:endParaRPr>
          </a:p>
        </p:txBody>
      </p:sp>
      <p:sp>
        <p:nvSpPr>
          <p:cNvPr id="1445" name="Google Shape;1445;p70"/>
          <p:cNvSpPr/>
          <p:nvPr/>
        </p:nvSpPr>
        <p:spPr>
          <a:xfrm>
            <a:off x="4510160" y="2174235"/>
            <a:ext cx="3323201" cy="4287524"/>
          </a:xfrm>
          <a:prstGeom prst="roundRect">
            <a:avLst>
              <a:gd fmla="val 3344" name="adj"/>
            </a:avLst>
          </a:prstGeom>
          <a:solidFill>
            <a:schemeClr val="lt2">
              <a:alpha val="40784"/>
            </a:schemeClr>
          </a:solidFill>
          <a:ln>
            <a:noFill/>
          </a:ln>
        </p:spPr>
        <p:txBody>
          <a:bodyPr anchorCtr="0" anchor="ctr" bIns="60925" lIns="121900" spcFirstLastPara="1" rIns="121900" wrap="square" tIns="60925">
            <a:noAutofit/>
          </a:bodyPr>
          <a:lstStyle/>
          <a:p>
            <a:pPr indent="0" lvl="0" marL="0" marR="0" rtl="0" algn="ctr">
              <a:lnSpc>
                <a:spcPct val="100000"/>
              </a:lnSpc>
              <a:spcBef>
                <a:spcPts val="0"/>
              </a:spcBef>
              <a:spcAft>
                <a:spcPts val="0"/>
              </a:spcAft>
              <a:buClr>
                <a:srgbClr val="000000"/>
              </a:buClr>
              <a:buSzPts val="1867"/>
              <a:buFont typeface="Arial"/>
              <a:buNone/>
            </a:pPr>
            <a:r>
              <a:t/>
            </a:r>
            <a:endParaRPr b="0" i="0" sz="1867" u="none" cap="none" strike="noStrike">
              <a:solidFill>
                <a:schemeClr val="lt1"/>
              </a:solidFill>
              <a:latin typeface="Arial"/>
              <a:ea typeface="Arial"/>
              <a:cs typeface="Arial"/>
              <a:sym typeface="Arial"/>
            </a:endParaRPr>
          </a:p>
        </p:txBody>
      </p:sp>
      <p:sp>
        <p:nvSpPr>
          <p:cNvPr id="1446" name="Google Shape;1446;p70"/>
          <p:cNvSpPr/>
          <p:nvPr/>
        </p:nvSpPr>
        <p:spPr>
          <a:xfrm>
            <a:off x="5969850" y="1960735"/>
            <a:ext cx="403820" cy="403820"/>
          </a:xfrm>
          <a:prstGeom prst="ellipse">
            <a:avLst/>
          </a:prstGeom>
          <a:solidFill>
            <a:schemeClr val="lt1"/>
          </a:solidFill>
          <a:ln cap="flat" cmpd="sng" w="19050">
            <a:solidFill>
              <a:schemeClr val="l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67"/>
              <a:buFont typeface="Arial"/>
              <a:buNone/>
            </a:pPr>
            <a:r>
              <a:rPr b="1" i="0" lang="en-GB" sz="1867" u="none" cap="none" strike="noStrike">
                <a:solidFill>
                  <a:srgbClr val="37928B"/>
                </a:solidFill>
                <a:latin typeface="Calibri"/>
                <a:ea typeface="Calibri"/>
                <a:cs typeface="Calibri"/>
                <a:sym typeface="Calibri"/>
              </a:rPr>
              <a:t>2</a:t>
            </a:r>
            <a:endParaRPr b="0" i="0" sz="1400" u="none" cap="none" strike="noStrike">
              <a:solidFill>
                <a:srgbClr val="000000"/>
              </a:solidFill>
              <a:latin typeface="Arial"/>
              <a:ea typeface="Arial"/>
              <a:cs typeface="Arial"/>
              <a:sym typeface="Arial"/>
            </a:endParaRPr>
          </a:p>
        </p:txBody>
      </p:sp>
      <p:sp>
        <p:nvSpPr>
          <p:cNvPr id="1447" name="Google Shape;1447;p70"/>
          <p:cNvSpPr/>
          <p:nvPr/>
        </p:nvSpPr>
        <p:spPr>
          <a:xfrm>
            <a:off x="5043999" y="2472649"/>
            <a:ext cx="2255520" cy="246221"/>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1600"/>
              <a:buFont typeface="Arial"/>
              <a:buNone/>
            </a:pPr>
            <a:r>
              <a:rPr b="1" i="0" lang="en-GB" sz="1600" u="none" cap="none" strike="noStrike">
                <a:solidFill>
                  <a:schemeClr val="dk2"/>
                </a:solidFill>
                <a:latin typeface="Calibri"/>
                <a:ea typeface="Calibri"/>
                <a:cs typeface="Calibri"/>
                <a:sym typeface="Calibri"/>
              </a:rPr>
              <a:t>Helpline</a:t>
            </a:r>
            <a:endParaRPr b="0" i="0" sz="1200" u="none" cap="none" strike="noStrike">
              <a:solidFill>
                <a:schemeClr val="dk2"/>
              </a:solidFill>
              <a:latin typeface="Calibri"/>
              <a:ea typeface="Calibri"/>
              <a:cs typeface="Calibri"/>
              <a:sym typeface="Calibri"/>
            </a:endParaRPr>
          </a:p>
        </p:txBody>
      </p:sp>
      <p:sp>
        <p:nvSpPr>
          <p:cNvPr id="1448" name="Google Shape;1448;p70"/>
          <p:cNvSpPr/>
          <p:nvPr/>
        </p:nvSpPr>
        <p:spPr>
          <a:xfrm>
            <a:off x="4693921" y="3327887"/>
            <a:ext cx="2854960" cy="738664"/>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1200"/>
              <a:buFont typeface="Arial"/>
              <a:buNone/>
            </a:pPr>
            <a:r>
              <a:rPr b="0" i="0" lang="en-GB" sz="1200" u="none" cap="none" strike="noStrike">
                <a:solidFill>
                  <a:schemeClr val="dk1"/>
                </a:solidFill>
                <a:latin typeface="Calibri"/>
                <a:ea typeface="Calibri"/>
                <a:cs typeface="Calibri"/>
                <a:sym typeface="Calibri"/>
              </a:rPr>
              <a:t>If you do not immediately find an answer </a:t>
            </a:r>
            <a:br>
              <a:rPr b="0" i="0" lang="en-GB" sz="1200" u="none" cap="none" strike="noStrike">
                <a:solidFill>
                  <a:schemeClr val="dk1"/>
                </a:solidFill>
                <a:latin typeface="Calibri"/>
                <a:ea typeface="Calibri"/>
                <a:cs typeface="Calibri"/>
                <a:sym typeface="Calibri"/>
              </a:rPr>
            </a:br>
            <a:r>
              <a:rPr b="0" i="0" lang="en-GB" sz="1200" u="none" cap="none" strike="noStrike">
                <a:solidFill>
                  <a:schemeClr val="dk1"/>
                </a:solidFill>
                <a:latin typeface="Calibri"/>
                <a:ea typeface="Calibri"/>
                <a:cs typeface="Calibri"/>
                <a:sym typeface="Calibri"/>
              </a:rPr>
              <a:t>on our virtual helpdesk, go to </a:t>
            </a:r>
            <a:br>
              <a:rPr b="0" i="0" lang="en-GB" sz="1200" u="none" cap="none" strike="noStrike">
                <a:solidFill>
                  <a:schemeClr val="dk1"/>
                </a:solidFill>
                <a:latin typeface="Calibri"/>
                <a:ea typeface="Calibri"/>
                <a:cs typeface="Calibri"/>
                <a:sym typeface="Calibri"/>
              </a:rPr>
            </a:br>
            <a:r>
              <a:rPr b="0" i="0" lang="en-GB" sz="1200" u="none" cap="none" strike="noStrike">
                <a:solidFill>
                  <a:schemeClr val="dk1"/>
                </a:solidFill>
                <a:latin typeface="Calibri"/>
                <a:ea typeface="Calibri"/>
                <a:cs typeface="Calibri"/>
                <a:sym typeface="Calibri"/>
              </a:rPr>
              <a:t>the desktop Nobi App and click at the bottom left on '</a:t>
            </a:r>
            <a:r>
              <a:rPr b="1" i="0" lang="en-GB" sz="1200" u="none" cap="none" strike="noStrike">
                <a:solidFill>
                  <a:srgbClr val="37928B"/>
                </a:solidFill>
                <a:latin typeface="Calibri"/>
                <a:ea typeface="Calibri"/>
                <a:cs typeface="Calibri"/>
                <a:sym typeface="Calibri"/>
              </a:rPr>
              <a:t>Contact support</a:t>
            </a:r>
            <a:r>
              <a:rPr b="0" i="0" lang="en-GB" sz="1200" u="none" cap="none" strike="noStrike">
                <a:solidFill>
                  <a:schemeClr val="dk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p:txBody>
      </p:sp>
      <p:sp>
        <p:nvSpPr>
          <p:cNvPr id="1449" name="Google Shape;1449;p70"/>
          <p:cNvSpPr/>
          <p:nvPr/>
        </p:nvSpPr>
        <p:spPr>
          <a:xfrm>
            <a:off x="5043999" y="2852895"/>
            <a:ext cx="2255520" cy="184666"/>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rgbClr val="37928B"/>
                </a:solidFill>
                <a:latin typeface="Calibri"/>
                <a:ea typeface="Calibri"/>
                <a:cs typeface="Calibri"/>
                <a:sym typeface="Calibri"/>
              </a:rPr>
              <a:t>Monday to Friday </a:t>
            </a:r>
            <a:endParaRPr b="0" i="0" sz="1400" u="none" cap="none" strike="noStrike">
              <a:solidFill>
                <a:srgbClr val="000000"/>
              </a:solidFill>
              <a:latin typeface="Arial"/>
              <a:ea typeface="Arial"/>
              <a:cs typeface="Arial"/>
              <a:sym typeface="Arial"/>
            </a:endParaRPr>
          </a:p>
        </p:txBody>
      </p:sp>
      <p:sp>
        <p:nvSpPr>
          <p:cNvPr id="1450" name="Google Shape;1450;p70"/>
          <p:cNvSpPr/>
          <p:nvPr/>
        </p:nvSpPr>
        <p:spPr>
          <a:xfrm>
            <a:off x="8167760" y="2174235"/>
            <a:ext cx="3323201" cy="4287524"/>
          </a:xfrm>
          <a:prstGeom prst="roundRect">
            <a:avLst>
              <a:gd fmla="val 3344" name="adj"/>
            </a:avLst>
          </a:prstGeom>
          <a:solidFill>
            <a:schemeClr val="lt2">
              <a:alpha val="40784"/>
            </a:schemeClr>
          </a:solidFill>
          <a:ln>
            <a:noFill/>
          </a:ln>
        </p:spPr>
        <p:txBody>
          <a:bodyPr anchorCtr="0" anchor="ctr" bIns="60925" lIns="121900" spcFirstLastPara="1" rIns="121900" wrap="square" tIns="60925">
            <a:noAutofit/>
          </a:bodyPr>
          <a:lstStyle/>
          <a:p>
            <a:pPr indent="0" lvl="0" marL="0" marR="0" rtl="0" algn="ctr">
              <a:lnSpc>
                <a:spcPct val="100000"/>
              </a:lnSpc>
              <a:spcBef>
                <a:spcPts val="0"/>
              </a:spcBef>
              <a:spcAft>
                <a:spcPts val="0"/>
              </a:spcAft>
              <a:buClr>
                <a:srgbClr val="000000"/>
              </a:buClr>
              <a:buSzPts val="1867"/>
              <a:buFont typeface="Arial"/>
              <a:buNone/>
            </a:pPr>
            <a:r>
              <a:t/>
            </a:r>
            <a:endParaRPr b="0" i="0" sz="1867" u="none" cap="none" strike="noStrike">
              <a:solidFill>
                <a:schemeClr val="lt1"/>
              </a:solidFill>
              <a:latin typeface="Arial"/>
              <a:ea typeface="Arial"/>
              <a:cs typeface="Arial"/>
              <a:sym typeface="Arial"/>
            </a:endParaRPr>
          </a:p>
        </p:txBody>
      </p:sp>
      <p:sp>
        <p:nvSpPr>
          <p:cNvPr id="1451" name="Google Shape;1451;p70"/>
          <p:cNvSpPr/>
          <p:nvPr/>
        </p:nvSpPr>
        <p:spPr>
          <a:xfrm>
            <a:off x="9627450" y="1960735"/>
            <a:ext cx="403820" cy="403820"/>
          </a:xfrm>
          <a:prstGeom prst="ellipse">
            <a:avLst/>
          </a:prstGeom>
          <a:solidFill>
            <a:schemeClr val="lt1"/>
          </a:solidFill>
          <a:ln cap="flat" cmpd="sng" w="19050">
            <a:solidFill>
              <a:schemeClr val="l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67"/>
              <a:buFont typeface="Arial"/>
              <a:buNone/>
            </a:pPr>
            <a:r>
              <a:rPr b="1" i="0" lang="en-GB" sz="1867" u="none" cap="none" strike="noStrike">
                <a:solidFill>
                  <a:srgbClr val="37928B"/>
                </a:solidFill>
                <a:latin typeface="Calibri"/>
                <a:ea typeface="Calibri"/>
                <a:cs typeface="Calibri"/>
                <a:sym typeface="Calibri"/>
              </a:rPr>
              <a:t>3</a:t>
            </a:r>
            <a:endParaRPr b="0" i="0" sz="1400" u="none" cap="none" strike="noStrike">
              <a:solidFill>
                <a:srgbClr val="000000"/>
              </a:solidFill>
              <a:latin typeface="Arial"/>
              <a:ea typeface="Arial"/>
              <a:cs typeface="Arial"/>
              <a:sym typeface="Arial"/>
            </a:endParaRPr>
          </a:p>
        </p:txBody>
      </p:sp>
      <p:sp>
        <p:nvSpPr>
          <p:cNvPr id="1452" name="Google Shape;1452;p70"/>
          <p:cNvSpPr/>
          <p:nvPr/>
        </p:nvSpPr>
        <p:spPr>
          <a:xfrm>
            <a:off x="8701599" y="2472649"/>
            <a:ext cx="2255520" cy="246221"/>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1600"/>
              <a:buFont typeface="Arial"/>
              <a:buNone/>
            </a:pPr>
            <a:r>
              <a:rPr b="1" i="0" lang="en-GB" sz="1600" u="none" cap="none" strike="noStrike">
                <a:solidFill>
                  <a:schemeClr val="dk2"/>
                </a:solidFill>
                <a:latin typeface="Calibri"/>
                <a:ea typeface="Calibri"/>
                <a:cs typeface="Calibri"/>
                <a:sym typeface="Calibri"/>
              </a:rPr>
              <a:t>Email</a:t>
            </a:r>
            <a:endParaRPr b="0" i="0" sz="1200" u="none" cap="none" strike="noStrike">
              <a:solidFill>
                <a:schemeClr val="dk2"/>
              </a:solidFill>
              <a:latin typeface="Calibri"/>
              <a:ea typeface="Calibri"/>
              <a:cs typeface="Calibri"/>
              <a:sym typeface="Calibri"/>
            </a:endParaRPr>
          </a:p>
        </p:txBody>
      </p:sp>
      <p:sp>
        <p:nvSpPr>
          <p:cNvPr id="1453" name="Google Shape;1453;p70"/>
          <p:cNvSpPr/>
          <p:nvPr/>
        </p:nvSpPr>
        <p:spPr>
          <a:xfrm>
            <a:off x="8351521" y="3327887"/>
            <a:ext cx="2854960" cy="1107996"/>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1200"/>
              <a:buFont typeface="Arial"/>
              <a:buNone/>
            </a:pPr>
            <a:r>
              <a:rPr b="0" i="0" lang="en-GB" sz="1200" u="none" cap="none" strike="noStrike">
                <a:solidFill>
                  <a:schemeClr val="dk1"/>
                </a:solidFill>
                <a:latin typeface="Calibri"/>
                <a:ea typeface="Calibri"/>
                <a:cs typeface="Calibri"/>
                <a:sym typeface="Calibri"/>
              </a:rPr>
              <a:t>Please also feel free to send us </a:t>
            </a:r>
            <a:br>
              <a:rPr b="0" i="0" lang="en-GB" sz="1200" u="none" cap="none" strike="noStrike">
                <a:solidFill>
                  <a:schemeClr val="dk1"/>
                </a:solidFill>
                <a:latin typeface="Calibri"/>
                <a:ea typeface="Calibri"/>
                <a:cs typeface="Calibri"/>
                <a:sym typeface="Calibri"/>
              </a:rPr>
            </a:br>
            <a:r>
              <a:rPr b="0" i="0" lang="en-GB" sz="1200" u="none" cap="none" strike="noStrike">
                <a:solidFill>
                  <a:schemeClr val="dk1"/>
                </a:solidFill>
                <a:latin typeface="Calibri"/>
                <a:ea typeface="Calibri"/>
                <a:cs typeface="Calibri"/>
                <a:sym typeface="Calibri"/>
              </a:rPr>
              <a:t>an e-mail at </a:t>
            </a:r>
            <a:r>
              <a:rPr b="1" i="0" lang="en-GB" sz="1200" u="none" cap="none" strike="noStrike">
                <a:solidFill>
                  <a:srgbClr val="37928B"/>
                </a:solidFill>
                <a:latin typeface="Calibri"/>
                <a:ea typeface="Calibri"/>
                <a:cs typeface="Calibri"/>
                <a:sym typeface="Calibri"/>
              </a:rPr>
              <a:t>support@nobi.life. </a:t>
            </a:r>
            <a:br>
              <a:rPr b="0" i="0" lang="en-GB" sz="1200" u="none" cap="none" strike="noStrike">
                <a:solidFill>
                  <a:schemeClr val="dk1"/>
                </a:solidFill>
                <a:latin typeface="Calibri"/>
                <a:ea typeface="Calibri"/>
                <a:cs typeface="Calibri"/>
                <a:sym typeface="Calibri"/>
              </a:rPr>
            </a:br>
            <a:br>
              <a:rPr b="0" i="0" lang="en-GB" sz="1200" u="none" cap="none" strike="noStrike">
                <a:solidFill>
                  <a:schemeClr val="dk1"/>
                </a:solidFill>
                <a:latin typeface="Calibri"/>
                <a:ea typeface="Calibri"/>
                <a:cs typeface="Calibri"/>
                <a:sym typeface="Calibri"/>
              </a:rPr>
            </a:br>
            <a:r>
              <a:rPr b="0" i="0" lang="en-GB" sz="1200" u="none" cap="none" strike="noStrike">
                <a:solidFill>
                  <a:schemeClr val="dk1"/>
                </a:solidFill>
                <a:latin typeface="Calibri"/>
                <a:ea typeface="Calibri"/>
                <a:cs typeface="Calibri"/>
                <a:sym typeface="Calibri"/>
              </a:rPr>
              <a:t>Our team will get back to you </a:t>
            </a:r>
            <a:br>
              <a:rPr b="0" i="0" lang="en-GB" sz="1200" u="none" cap="none" strike="noStrike">
                <a:solidFill>
                  <a:schemeClr val="dk1"/>
                </a:solidFill>
                <a:latin typeface="Calibri"/>
                <a:ea typeface="Calibri"/>
                <a:cs typeface="Calibri"/>
                <a:sym typeface="Calibri"/>
              </a:rPr>
            </a:br>
            <a:r>
              <a:rPr b="0" i="0" lang="en-GB" sz="1200" u="none" cap="none" strike="noStrike">
                <a:solidFill>
                  <a:schemeClr val="dk1"/>
                </a:solidFill>
                <a:latin typeface="Calibri"/>
                <a:ea typeface="Calibri"/>
                <a:cs typeface="Calibri"/>
                <a:sym typeface="Calibri"/>
              </a:rPr>
              <a:t>within 24 hours.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1454" name="Google Shape;1454;p70"/>
          <p:cNvSpPr/>
          <p:nvPr/>
        </p:nvSpPr>
        <p:spPr>
          <a:xfrm>
            <a:off x="8701599" y="2852895"/>
            <a:ext cx="2255520" cy="184666"/>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rgbClr val="37928B"/>
                </a:solidFill>
                <a:latin typeface="Calibri"/>
                <a:ea typeface="Calibri"/>
                <a:cs typeface="Calibri"/>
                <a:sym typeface="Calibri"/>
              </a:rPr>
              <a:t>Support@nobi.life</a:t>
            </a:r>
            <a:endParaRPr b="0" i="0" sz="1400" u="none" cap="none" strike="noStrike">
              <a:solidFill>
                <a:srgbClr val="000000"/>
              </a:solidFill>
              <a:latin typeface="Arial"/>
              <a:ea typeface="Arial"/>
              <a:cs typeface="Arial"/>
              <a:sym typeface="Arial"/>
            </a:endParaRPr>
          </a:p>
        </p:txBody>
      </p:sp>
      <p:pic>
        <p:nvPicPr>
          <p:cNvPr id="1455" name="Google Shape;1455;p70"/>
          <p:cNvPicPr preferRelativeResize="0"/>
          <p:nvPr/>
        </p:nvPicPr>
        <p:blipFill rotWithShape="1">
          <a:blip r:embed="rId3">
            <a:alphaModFix/>
          </a:blip>
          <a:srcRect b="0" l="0" r="0" t="0"/>
          <a:stretch/>
        </p:blipFill>
        <p:spPr>
          <a:xfrm>
            <a:off x="9162752" y="4984730"/>
            <a:ext cx="1333213" cy="1333213"/>
          </a:xfrm>
          <a:prstGeom prst="rect">
            <a:avLst/>
          </a:prstGeom>
          <a:noFill/>
          <a:ln>
            <a:noFill/>
          </a:ln>
        </p:spPr>
      </p:pic>
      <p:pic>
        <p:nvPicPr>
          <p:cNvPr id="1456" name="Google Shape;1456;p70"/>
          <p:cNvPicPr preferRelativeResize="0"/>
          <p:nvPr/>
        </p:nvPicPr>
        <p:blipFill rotWithShape="1">
          <a:blip r:embed="rId4">
            <a:alphaModFix/>
          </a:blip>
          <a:srcRect b="0" l="0" r="0" t="0"/>
          <a:stretch/>
        </p:blipFill>
        <p:spPr>
          <a:xfrm>
            <a:off x="1026501" y="5018715"/>
            <a:ext cx="2787455" cy="1172293"/>
          </a:xfrm>
          <a:prstGeom prst="rect">
            <a:avLst/>
          </a:prstGeom>
          <a:noFill/>
          <a:ln>
            <a:noFill/>
          </a:ln>
          <a:effectLst>
            <a:outerShdw blurRad="292100" rotWithShape="0" algn="tl" dir="2700000" dist="139700">
              <a:srgbClr val="333333">
                <a:alpha val="64313"/>
              </a:srgbClr>
            </a:outerShdw>
          </a:effectLst>
        </p:spPr>
      </p:pic>
      <p:pic>
        <p:nvPicPr>
          <p:cNvPr id="1457" name="Google Shape;1457;p70"/>
          <p:cNvPicPr preferRelativeResize="0"/>
          <p:nvPr/>
        </p:nvPicPr>
        <p:blipFill rotWithShape="1">
          <a:blip r:embed="rId5">
            <a:alphaModFix/>
          </a:blip>
          <a:srcRect b="0" l="0" r="0" t="0"/>
          <a:stretch/>
        </p:blipFill>
        <p:spPr>
          <a:xfrm>
            <a:off x="5313238" y="6011183"/>
            <a:ext cx="1565524" cy="262069"/>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1" name="Shape 1461"/>
        <p:cNvGrpSpPr/>
        <p:nvPr/>
      </p:nvGrpSpPr>
      <p:grpSpPr>
        <a:xfrm>
          <a:off x="0" y="0"/>
          <a:ext cx="0" cy="0"/>
          <a:chOff x="0" y="0"/>
          <a:chExt cx="0" cy="0"/>
        </a:xfrm>
      </p:grpSpPr>
      <p:sp>
        <p:nvSpPr>
          <p:cNvPr id="1462" name="Google Shape;1462;p71"/>
          <p:cNvSpPr txBox="1"/>
          <p:nvPr/>
        </p:nvSpPr>
        <p:spPr>
          <a:xfrm>
            <a:off x="719999" y="839893"/>
            <a:ext cx="11003029" cy="376129"/>
          </a:xfrm>
          <a:prstGeom prst="rect">
            <a:avLst/>
          </a:prstGeom>
          <a:noFill/>
          <a:ln>
            <a:noFill/>
          </a:ln>
        </p:spPr>
        <p:txBody>
          <a:bodyPr anchorCtr="0" anchor="t" bIns="45700" lIns="91400" spcFirstLastPara="1" rIns="91400" wrap="square" tIns="45700">
            <a:noAutofit/>
          </a:bodyPr>
          <a:lstStyle/>
          <a:p>
            <a:pPr indent="0" lvl="0" marL="0" marR="0" rtl="0" algn="l">
              <a:lnSpc>
                <a:spcPct val="90000"/>
              </a:lnSpc>
              <a:spcBef>
                <a:spcPts val="0"/>
              </a:spcBef>
              <a:spcAft>
                <a:spcPts val="0"/>
              </a:spcAft>
              <a:buClr>
                <a:srgbClr val="000000"/>
              </a:buClr>
              <a:buSzPts val="2700"/>
              <a:buFont typeface="Arial"/>
              <a:buNone/>
            </a:pPr>
            <a:r>
              <a:rPr b="0" i="0" lang="en-GB" sz="2700" u="none" cap="none" strike="noStrike">
                <a:solidFill>
                  <a:srgbClr val="38656D"/>
                </a:solidFill>
                <a:latin typeface="Calibri"/>
                <a:ea typeface="Calibri"/>
                <a:cs typeface="Calibri"/>
                <a:sym typeface="Calibri"/>
              </a:rPr>
              <a:t>Virtual onboarding portal</a:t>
            </a:r>
            <a:endParaRPr b="0" i="0" sz="2700" u="none" cap="none" strike="noStrike">
              <a:solidFill>
                <a:srgbClr val="FFFFFF"/>
              </a:solidFill>
              <a:latin typeface="Calibri"/>
              <a:ea typeface="Calibri"/>
              <a:cs typeface="Calibri"/>
              <a:sym typeface="Calibri"/>
            </a:endParaRPr>
          </a:p>
        </p:txBody>
      </p:sp>
      <p:sp>
        <p:nvSpPr>
          <p:cNvPr id="1463" name="Google Shape;1463;p71"/>
          <p:cNvSpPr/>
          <p:nvPr/>
        </p:nvSpPr>
        <p:spPr>
          <a:xfrm>
            <a:off x="114147" y="4701260"/>
            <a:ext cx="12214735" cy="1639400"/>
          </a:xfrm>
          <a:custGeom>
            <a:rect b="b" l="l" r="r" t="t"/>
            <a:pathLst>
              <a:path extrusionOk="0" h="862032" w="6363280">
                <a:moveTo>
                  <a:pt x="0" y="0"/>
                </a:moveTo>
                <a:cubicBezTo>
                  <a:pt x="3622445" y="2032571"/>
                  <a:pt x="3363909" y="-230329"/>
                  <a:pt x="6363280" y="240377"/>
                </a:cubicBezTo>
              </a:path>
            </a:pathLst>
          </a:custGeom>
          <a:noFill/>
          <a:ln cap="flat" cmpd="sng" w="15875">
            <a:solidFill>
              <a:srgbClr val="F2F2F2">
                <a:alpha val="65882"/>
              </a:srgbClr>
            </a:solidFill>
            <a:prstDash val="solid"/>
            <a:miter lim="800000"/>
            <a:headEnd len="sm" w="sm" type="none"/>
            <a:tailEnd len="sm" w="sm" type="none"/>
          </a:ln>
        </p:spPr>
        <p:txBody>
          <a:bodyPr anchorCtr="0" anchor="ctr" bIns="45700" lIns="91400" spcFirstLastPara="1" rIns="91400"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64" name="Google Shape;1464;p71"/>
          <p:cNvSpPr/>
          <p:nvPr/>
        </p:nvSpPr>
        <p:spPr>
          <a:xfrm>
            <a:off x="9408369" y="1660"/>
            <a:ext cx="2800015" cy="6858000"/>
          </a:xfrm>
          <a:prstGeom prst="rect">
            <a:avLst/>
          </a:prstGeom>
          <a:solidFill>
            <a:schemeClr val="lt2">
              <a:alpha val="68627"/>
            </a:schemeClr>
          </a:solidFill>
          <a:ln>
            <a:noFill/>
          </a:ln>
        </p:spPr>
        <p:txBody>
          <a:bodyPr anchorCtr="0" anchor="ctr" bIns="45700" lIns="91400" spcFirstLastPara="1" rIns="91400"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65" name="Google Shape;1465;p71"/>
          <p:cNvSpPr txBox="1"/>
          <p:nvPr/>
        </p:nvSpPr>
        <p:spPr>
          <a:xfrm>
            <a:off x="807391" y="1359171"/>
            <a:ext cx="7141052" cy="451277"/>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Clr>
                <a:srgbClr val="000000"/>
              </a:buClr>
              <a:buSzPts val="1333"/>
              <a:buFont typeface="Arial"/>
              <a:buNone/>
            </a:pPr>
            <a:r>
              <a:rPr b="0" i="0" lang="en-GB" sz="1333" u="none" cap="none" strike="noStrike">
                <a:solidFill>
                  <a:srgbClr val="4E4F51"/>
                </a:solidFill>
                <a:latin typeface="Calibri"/>
                <a:ea typeface="Calibri"/>
                <a:cs typeface="Calibri"/>
                <a:sym typeface="Calibri"/>
              </a:rPr>
              <a:t>To ensure the onboarding process with our customers goes as smoothly as possible, Nobi gathers all training modules, useful reference documents, and supporting tools in a central customer portal. </a:t>
            </a:r>
            <a:endParaRPr b="0" i="0" sz="1400" u="none" cap="none" strike="noStrike">
              <a:solidFill>
                <a:srgbClr val="000000"/>
              </a:solidFill>
              <a:latin typeface="Arial"/>
              <a:ea typeface="Arial"/>
              <a:cs typeface="Arial"/>
              <a:sym typeface="Arial"/>
            </a:endParaRPr>
          </a:p>
        </p:txBody>
      </p:sp>
      <p:sp>
        <p:nvSpPr>
          <p:cNvPr id="1466" name="Google Shape;1466;p71"/>
          <p:cNvSpPr txBox="1"/>
          <p:nvPr/>
        </p:nvSpPr>
        <p:spPr>
          <a:xfrm>
            <a:off x="720001" y="533009"/>
            <a:ext cx="11003027" cy="235449"/>
          </a:xfrm>
          <a:prstGeom prst="rect">
            <a:avLst/>
          </a:prstGeom>
          <a:noFill/>
          <a:ln>
            <a:noFill/>
          </a:ln>
        </p:spPr>
        <p:txBody>
          <a:bodyPr anchorCtr="0" anchor="t" bIns="45700" lIns="91400" spcFirstLastPara="1" rIns="91400" wrap="square" tIns="45700">
            <a:noAutofit/>
          </a:bodyPr>
          <a:lstStyle/>
          <a:p>
            <a:pPr indent="0" lvl="0" marL="0" marR="0" rtl="0" algn="l">
              <a:lnSpc>
                <a:spcPct val="90000"/>
              </a:lnSpc>
              <a:spcBef>
                <a:spcPts val="0"/>
              </a:spcBef>
              <a:spcAft>
                <a:spcPts val="0"/>
              </a:spcAft>
              <a:buClr>
                <a:srgbClr val="000000"/>
              </a:buClr>
              <a:buSzPts val="1600"/>
              <a:buFont typeface="Arial"/>
              <a:buNone/>
            </a:pPr>
            <a:r>
              <a:rPr b="0" i="0" lang="en-GB" sz="1600" u="none" cap="none" strike="noStrike">
                <a:solidFill>
                  <a:srgbClr val="4E4F51"/>
                </a:solidFill>
                <a:latin typeface="Calibri"/>
                <a:ea typeface="Calibri"/>
                <a:cs typeface="Calibri"/>
                <a:sym typeface="Calibri"/>
              </a:rPr>
              <a:t>Training &amp; onboarding</a:t>
            </a:r>
            <a:endParaRPr b="0" i="0" sz="1400" u="none" cap="none" strike="noStrike">
              <a:solidFill>
                <a:srgbClr val="000000"/>
              </a:solidFill>
              <a:latin typeface="Arial"/>
              <a:ea typeface="Arial"/>
              <a:cs typeface="Arial"/>
              <a:sym typeface="Arial"/>
            </a:endParaRPr>
          </a:p>
        </p:txBody>
      </p:sp>
      <p:sp>
        <p:nvSpPr>
          <p:cNvPr id="1467" name="Google Shape;1467;p71"/>
          <p:cNvSpPr/>
          <p:nvPr/>
        </p:nvSpPr>
        <p:spPr>
          <a:xfrm>
            <a:off x="2859270" y="3007467"/>
            <a:ext cx="3453863" cy="465235"/>
          </a:xfrm>
          <a:prstGeom prst="roundRect">
            <a:avLst>
              <a:gd fmla="val 50000" name="adj"/>
            </a:avLst>
          </a:prstGeom>
          <a:solidFill>
            <a:srgbClr val="37928B"/>
          </a:solidFill>
          <a:ln>
            <a:noFill/>
          </a:ln>
        </p:spPr>
        <p:txBody>
          <a:bodyPr anchorCtr="0" anchor="ctr" bIns="48000" lIns="144000" spcFirstLastPara="1" rIns="144000" wrap="square" tIns="48000">
            <a:spAutoFit/>
          </a:bodyPr>
          <a:lstStyle/>
          <a:p>
            <a:pPr indent="0" lvl="0" marL="0" marR="0" rtl="0" algn="ctr">
              <a:lnSpc>
                <a:spcPct val="95000"/>
              </a:lnSpc>
              <a:spcBef>
                <a:spcPts val="0"/>
              </a:spcBef>
              <a:spcAft>
                <a:spcPts val="0"/>
              </a:spcAft>
              <a:buClr>
                <a:srgbClr val="000000"/>
              </a:buClr>
              <a:buSzPts val="1600"/>
              <a:buFont typeface="Arial"/>
              <a:buNone/>
            </a:pPr>
            <a:r>
              <a:rPr b="1" i="0" lang="en-GB" sz="1600" u="none" cap="none" strike="noStrike">
                <a:solidFill>
                  <a:schemeClr val="lt1"/>
                </a:solidFill>
                <a:latin typeface="Calibri"/>
                <a:ea typeface="Calibri"/>
                <a:cs typeface="Calibri"/>
                <a:sym typeface="Calibri"/>
              </a:rPr>
              <a:t>https://clientportal.nobi.life</a:t>
            </a:r>
            <a:endParaRPr b="0" i="0" sz="1600" u="none" cap="none" strike="noStrike">
              <a:solidFill>
                <a:srgbClr val="000000"/>
              </a:solidFill>
              <a:latin typeface="Arial"/>
              <a:ea typeface="Arial"/>
              <a:cs typeface="Arial"/>
              <a:sym typeface="Arial"/>
            </a:endParaRPr>
          </a:p>
        </p:txBody>
      </p:sp>
      <p:sp>
        <p:nvSpPr>
          <p:cNvPr id="1468" name="Google Shape;1468;p71"/>
          <p:cNvSpPr txBox="1"/>
          <p:nvPr/>
        </p:nvSpPr>
        <p:spPr>
          <a:xfrm>
            <a:off x="3133612" y="2212402"/>
            <a:ext cx="2880545" cy="609398"/>
          </a:xfrm>
          <a:prstGeom prst="rect">
            <a:avLst/>
          </a:prstGeom>
          <a:noFill/>
          <a:ln>
            <a:noFill/>
          </a:ln>
        </p:spPr>
        <p:txBody>
          <a:bodyPr anchorCtr="0" anchor="t" bIns="0" lIns="0" spcFirstLastPara="1" rIns="0" wrap="square" tIns="0">
            <a:spAutoFit/>
          </a:bodyPr>
          <a:lstStyle/>
          <a:p>
            <a:pPr indent="0" lvl="0" marL="0" marR="0" rtl="0" algn="ctr">
              <a:lnSpc>
                <a:spcPct val="110000"/>
              </a:lnSpc>
              <a:spcBef>
                <a:spcPts val="0"/>
              </a:spcBef>
              <a:spcAft>
                <a:spcPts val="0"/>
              </a:spcAft>
              <a:buClr>
                <a:srgbClr val="000000"/>
              </a:buClr>
              <a:buSzPts val="1200"/>
              <a:buFont typeface="Arial"/>
              <a:buNone/>
            </a:pPr>
            <a:r>
              <a:rPr b="0" i="0" lang="en-GB" sz="1200" u="none" cap="none" strike="noStrike">
                <a:solidFill>
                  <a:srgbClr val="4E4F51"/>
                </a:solidFill>
                <a:latin typeface="Calibri"/>
                <a:ea typeface="Calibri"/>
                <a:cs typeface="Calibri"/>
                <a:sym typeface="Calibri"/>
              </a:rPr>
              <a:t>Want to download this presentation for a colleague or reread it yourself? </a:t>
            </a:r>
            <a:br>
              <a:rPr b="0" i="0" lang="en-GB" sz="1200" u="none" cap="none" strike="noStrike">
                <a:solidFill>
                  <a:srgbClr val="4E4F51"/>
                </a:solidFill>
                <a:latin typeface="Calibri"/>
                <a:ea typeface="Calibri"/>
                <a:cs typeface="Calibri"/>
                <a:sym typeface="Calibri"/>
              </a:rPr>
            </a:br>
            <a:r>
              <a:rPr b="0" i="0" lang="en-GB" sz="1200" u="none" cap="none" strike="noStrike">
                <a:solidFill>
                  <a:srgbClr val="4E4F51"/>
                </a:solidFill>
                <a:latin typeface="Calibri"/>
                <a:ea typeface="Calibri"/>
                <a:cs typeface="Calibri"/>
                <a:sym typeface="Calibri"/>
              </a:rPr>
              <a:t>Then surf like hell to:</a:t>
            </a:r>
            <a:endParaRPr b="0" i="0" sz="1400" u="none" cap="none" strike="noStrike">
              <a:solidFill>
                <a:srgbClr val="000000"/>
              </a:solidFill>
              <a:latin typeface="Arial"/>
              <a:ea typeface="Arial"/>
              <a:cs typeface="Arial"/>
              <a:sym typeface="Arial"/>
            </a:endParaRPr>
          </a:p>
        </p:txBody>
      </p:sp>
      <p:pic>
        <p:nvPicPr>
          <p:cNvPr id="1469" name="Google Shape;1469;p71"/>
          <p:cNvPicPr preferRelativeResize="0"/>
          <p:nvPr/>
        </p:nvPicPr>
        <p:blipFill rotWithShape="1">
          <a:blip r:embed="rId3">
            <a:alphaModFix/>
          </a:blip>
          <a:srcRect b="0" l="0" r="0" t="0"/>
          <a:stretch/>
        </p:blipFill>
        <p:spPr>
          <a:xfrm>
            <a:off x="2859270" y="3735148"/>
            <a:ext cx="3453863" cy="2624810"/>
          </a:xfrm>
          <a:prstGeom prst="rect">
            <a:avLst/>
          </a:prstGeom>
          <a:noFill/>
          <a:ln>
            <a:noFill/>
          </a:ln>
          <a:effectLst>
            <a:outerShdw blurRad="292100" rotWithShape="0" algn="tl" dir="2700000" dist="139700">
              <a:srgbClr val="333333">
                <a:alpha val="64313"/>
              </a:srgbClr>
            </a:outerShdw>
          </a:effectLst>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sp>
        <p:nvSpPr>
          <p:cNvPr id="298" name="Google Shape;298;p5"/>
          <p:cNvSpPr/>
          <p:nvPr/>
        </p:nvSpPr>
        <p:spPr>
          <a:xfrm>
            <a:off x="-22734" y="0"/>
            <a:ext cx="12214734"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99" name="Google Shape;299;p5"/>
          <p:cNvSpPr/>
          <p:nvPr/>
        </p:nvSpPr>
        <p:spPr>
          <a:xfrm>
            <a:off x="3040598" y="2303974"/>
            <a:ext cx="1566000" cy="1566000"/>
          </a:xfrm>
          <a:prstGeom prst="roundRect">
            <a:avLst>
              <a:gd fmla="val 7453" name="adj"/>
            </a:avLst>
          </a:prstGeom>
          <a:solidFill>
            <a:schemeClr val="lt1">
              <a:alpha val="8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00" name="Google Shape;300;p5"/>
          <p:cNvSpPr/>
          <p:nvPr/>
        </p:nvSpPr>
        <p:spPr>
          <a:xfrm>
            <a:off x="5317890" y="2303974"/>
            <a:ext cx="1566000" cy="1566000"/>
          </a:xfrm>
          <a:prstGeom prst="roundRect">
            <a:avLst>
              <a:gd fmla="val 7453" name="adj"/>
            </a:avLst>
          </a:prstGeom>
          <a:solidFill>
            <a:schemeClr val="lt1">
              <a:alpha val="8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01" name="Google Shape;301;p5"/>
          <p:cNvSpPr/>
          <p:nvPr/>
        </p:nvSpPr>
        <p:spPr>
          <a:xfrm>
            <a:off x="7595182" y="2303974"/>
            <a:ext cx="1566000" cy="1566000"/>
          </a:xfrm>
          <a:prstGeom prst="roundRect">
            <a:avLst>
              <a:gd fmla="val 7453" name="adj"/>
            </a:avLst>
          </a:prstGeom>
          <a:solidFill>
            <a:schemeClr val="lt1">
              <a:alpha val="8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02" name="Google Shape;302;p5"/>
          <p:cNvSpPr/>
          <p:nvPr/>
        </p:nvSpPr>
        <p:spPr>
          <a:xfrm>
            <a:off x="9872472" y="2303974"/>
            <a:ext cx="1566000" cy="1566000"/>
          </a:xfrm>
          <a:prstGeom prst="roundRect">
            <a:avLst>
              <a:gd fmla="val 7453" name="adj"/>
            </a:avLst>
          </a:prstGeom>
          <a:solidFill>
            <a:schemeClr val="lt1">
              <a:alpha val="8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03" name="Google Shape;303;p5"/>
          <p:cNvSpPr/>
          <p:nvPr/>
        </p:nvSpPr>
        <p:spPr>
          <a:xfrm>
            <a:off x="763306" y="2303974"/>
            <a:ext cx="1566000" cy="1566000"/>
          </a:xfrm>
          <a:prstGeom prst="roundRect">
            <a:avLst>
              <a:gd fmla="val 7453" name="adj"/>
            </a:avLst>
          </a:prstGeom>
          <a:solidFill>
            <a:schemeClr val="lt1">
              <a:alpha val="8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04" name="Google Shape;304;p5"/>
          <p:cNvSpPr/>
          <p:nvPr/>
        </p:nvSpPr>
        <p:spPr>
          <a:xfrm>
            <a:off x="-6351" y="5911552"/>
            <a:ext cx="12198351" cy="719059"/>
          </a:xfrm>
          <a:custGeom>
            <a:rect b="b" l="l" r="r" t="t"/>
            <a:pathLst>
              <a:path extrusionOk="0" h="816393" w="11118502">
                <a:moveTo>
                  <a:pt x="0" y="166465"/>
                </a:moveTo>
                <a:cubicBezTo>
                  <a:pt x="13207536" y="2058733"/>
                  <a:pt x="-1035558" y="-904709"/>
                  <a:pt x="11118502" y="296436"/>
                </a:cubicBezTo>
              </a:path>
            </a:pathLst>
          </a:custGeom>
          <a:noFill/>
          <a:ln cap="flat" cmpd="sng" w="15875">
            <a:solidFill>
              <a:srgbClr val="F2F2F2">
                <a:alpha val="65490"/>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05" name="Google Shape;305;p5"/>
          <p:cNvSpPr/>
          <p:nvPr/>
        </p:nvSpPr>
        <p:spPr>
          <a:xfrm>
            <a:off x="7490948" y="5013176"/>
            <a:ext cx="1532834" cy="1532834"/>
          </a:xfrm>
          <a:prstGeom prst="roundRect">
            <a:avLst>
              <a:gd fmla="val 10613" name="adj"/>
            </a:avLst>
          </a:prstGeom>
          <a:solidFill>
            <a:schemeClr val="lt2">
              <a:alpha val="2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06" name="Google Shape;306;p5"/>
          <p:cNvSpPr/>
          <p:nvPr/>
        </p:nvSpPr>
        <p:spPr>
          <a:xfrm>
            <a:off x="492698" y="5013176"/>
            <a:ext cx="1532834" cy="1532834"/>
          </a:xfrm>
          <a:prstGeom prst="roundRect">
            <a:avLst>
              <a:gd fmla="val 10613" name="adj"/>
            </a:avLst>
          </a:prstGeom>
          <a:no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07" name="Google Shape;307;p5"/>
          <p:cNvSpPr/>
          <p:nvPr/>
        </p:nvSpPr>
        <p:spPr>
          <a:xfrm>
            <a:off x="2873521" y="5013176"/>
            <a:ext cx="1532834" cy="1532834"/>
          </a:xfrm>
          <a:prstGeom prst="roundRect">
            <a:avLst>
              <a:gd fmla="val 10613" name="adj"/>
            </a:avLst>
          </a:prstGeom>
          <a:no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08" name="Google Shape;308;p5"/>
          <p:cNvSpPr txBox="1"/>
          <p:nvPr/>
        </p:nvSpPr>
        <p:spPr>
          <a:xfrm>
            <a:off x="639697" y="4155289"/>
            <a:ext cx="1755900" cy="3879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400"/>
              <a:buFont typeface="Arial"/>
              <a:buNone/>
            </a:pPr>
            <a:r>
              <a:rPr b="0" i="0" lang="en-GB" sz="1400" u="none" cap="none" strike="noStrike">
                <a:solidFill>
                  <a:schemeClr val="accent1"/>
                </a:solidFill>
                <a:latin typeface="Calibri"/>
                <a:ea typeface="Calibri"/>
                <a:cs typeface="Calibri"/>
                <a:sym typeface="Calibri"/>
              </a:rPr>
              <a:t>Nobi detects a fall and starts an escalation</a:t>
            </a:r>
            <a:endParaRPr b="0" i="0" sz="1400" u="none" cap="none" strike="noStrike">
              <a:solidFill>
                <a:srgbClr val="000000"/>
              </a:solidFill>
              <a:latin typeface="Arial"/>
              <a:ea typeface="Arial"/>
              <a:cs typeface="Arial"/>
              <a:sym typeface="Arial"/>
            </a:endParaRPr>
          </a:p>
        </p:txBody>
      </p:sp>
      <p:sp>
        <p:nvSpPr>
          <p:cNvPr id="309" name="Google Shape;309;p5"/>
          <p:cNvSpPr txBox="1"/>
          <p:nvPr/>
        </p:nvSpPr>
        <p:spPr>
          <a:xfrm>
            <a:off x="2964398" y="4122206"/>
            <a:ext cx="1703400" cy="5817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400"/>
              <a:buFont typeface="Arial"/>
              <a:buNone/>
            </a:pPr>
            <a:r>
              <a:rPr b="0" i="0" lang="en-GB" sz="14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9"/>
                  </a:ext>
                </a:extLst>
              </a:rPr>
              <a:t>Alarm via phone call or nurse call system, and via dashboard </a:t>
            </a:r>
            <a:endParaRPr b="0" i="0" sz="1400" u="none" cap="none" strike="noStrike">
              <a:solidFill>
                <a:srgbClr val="000000"/>
              </a:solidFill>
              <a:latin typeface="Arial"/>
              <a:ea typeface="Arial"/>
              <a:cs typeface="Arial"/>
              <a:sym typeface="Arial"/>
            </a:endParaRPr>
          </a:p>
        </p:txBody>
      </p:sp>
      <p:sp>
        <p:nvSpPr>
          <p:cNvPr id="310" name="Google Shape;310;p5"/>
          <p:cNvSpPr txBox="1"/>
          <p:nvPr/>
        </p:nvSpPr>
        <p:spPr>
          <a:xfrm>
            <a:off x="5236324" y="4122206"/>
            <a:ext cx="1703249" cy="387798"/>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400"/>
              <a:buFont typeface="Arial"/>
              <a:buNone/>
            </a:pPr>
            <a:r>
              <a:rPr b="0" i="0" lang="en-GB" sz="1400" u="none" cap="none" strike="noStrike">
                <a:solidFill>
                  <a:schemeClr val="accent1"/>
                </a:solidFill>
                <a:latin typeface="Calibri"/>
                <a:ea typeface="Calibri"/>
                <a:cs typeface="Calibri"/>
                <a:sym typeface="Calibri"/>
              </a:rPr>
              <a:t>Immediate help </a:t>
            </a:r>
            <a:br>
              <a:rPr b="0" i="0" lang="en-GB" sz="1400" u="none" cap="none" strike="noStrike">
                <a:solidFill>
                  <a:schemeClr val="accent1"/>
                </a:solidFill>
                <a:latin typeface="Calibri"/>
                <a:ea typeface="Calibri"/>
                <a:cs typeface="Calibri"/>
                <a:sym typeface="Calibri"/>
              </a:rPr>
            </a:br>
            <a:r>
              <a:rPr b="0" i="0" lang="en-GB" sz="1400" u="none" cap="none" strike="noStrike">
                <a:solidFill>
                  <a:schemeClr val="accent1"/>
                </a:solidFill>
                <a:latin typeface="Calibri"/>
                <a:ea typeface="Calibri"/>
                <a:cs typeface="Calibri"/>
                <a:sym typeface="Calibri"/>
              </a:rPr>
              <a:t>by caregivers</a:t>
            </a:r>
            <a:endParaRPr b="0" i="0" sz="1400" u="none" cap="none" strike="noStrike">
              <a:solidFill>
                <a:srgbClr val="000000"/>
              </a:solidFill>
              <a:latin typeface="Arial"/>
              <a:ea typeface="Arial"/>
              <a:cs typeface="Arial"/>
              <a:sym typeface="Arial"/>
            </a:endParaRPr>
          </a:p>
        </p:txBody>
      </p:sp>
      <p:sp>
        <p:nvSpPr>
          <p:cNvPr id="311" name="Google Shape;311;p5"/>
          <p:cNvSpPr txBox="1"/>
          <p:nvPr/>
        </p:nvSpPr>
        <p:spPr>
          <a:xfrm>
            <a:off x="7518982" y="4122206"/>
            <a:ext cx="1703248" cy="387798"/>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400"/>
              <a:buFont typeface="Arial"/>
              <a:buNone/>
            </a:pPr>
            <a:r>
              <a:rPr b="0" i="0" lang="en-GB" sz="1400" u="none" cap="none" strike="noStrike">
                <a:solidFill>
                  <a:schemeClr val="accent1"/>
                </a:solidFill>
                <a:latin typeface="Calibri"/>
                <a:ea typeface="Calibri"/>
                <a:cs typeface="Calibri"/>
                <a:sym typeface="Calibri"/>
              </a:rPr>
              <a:t>Our loved ones are taken care of</a:t>
            </a:r>
            <a:endParaRPr b="0" i="0" sz="1400" u="none" cap="none" strike="noStrike">
              <a:solidFill>
                <a:srgbClr val="000000"/>
              </a:solidFill>
              <a:latin typeface="Arial"/>
              <a:ea typeface="Arial"/>
              <a:cs typeface="Arial"/>
              <a:sym typeface="Arial"/>
            </a:endParaRPr>
          </a:p>
        </p:txBody>
      </p:sp>
      <p:pic>
        <p:nvPicPr>
          <p:cNvPr id="312" name="Google Shape;312;p5"/>
          <p:cNvPicPr preferRelativeResize="0"/>
          <p:nvPr/>
        </p:nvPicPr>
        <p:blipFill rotWithShape="1">
          <a:blip r:embed="rId3">
            <a:alphaModFix/>
          </a:blip>
          <a:srcRect b="0" l="0" r="0" t="0"/>
          <a:stretch/>
        </p:blipFill>
        <p:spPr>
          <a:xfrm>
            <a:off x="1033763" y="2787725"/>
            <a:ext cx="933537" cy="663300"/>
          </a:xfrm>
          <a:prstGeom prst="rect">
            <a:avLst/>
          </a:prstGeom>
          <a:noFill/>
          <a:ln>
            <a:noFill/>
          </a:ln>
        </p:spPr>
      </p:pic>
      <p:pic>
        <p:nvPicPr>
          <p:cNvPr id="313" name="Google Shape;313;p5"/>
          <p:cNvPicPr preferRelativeResize="0"/>
          <p:nvPr/>
        </p:nvPicPr>
        <p:blipFill rotWithShape="1">
          <a:blip r:embed="rId4">
            <a:alphaModFix/>
          </a:blip>
          <a:srcRect b="0" l="0" r="0" t="0"/>
          <a:stretch/>
        </p:blipFill>
        <p:spPr>
          <a:xfrm>
            <a:off x="7767610" y="2686100"/>
            <a:ext cx="1175890" cy="835500"/>
          </a:xfrm>
          <a:prstGeom prst="rect">
            <a:avLst/>
          </a:prstGeom>
          <a:noFill/>
          <a:ln>
            <a:noFill/>
          </a:ln>
        </p:spPr>
      </p:pic>
      <p:pic>
        <p:nvPicPr>
          <p:cNvPr id="314" name="Google Shape;314;p5"/>
          <p:cNvPicPr preferRelativeResize="0"/>
          <p:nvPr/>
        </p:nvPicPr>
        <p:blipFill rotWithShape="1">
          <a:blip r:embed="rId5">
            <a:alphaModFix/>
          </a:blip>
          <a:srcRect b="0" l="0" r="0" t="0"/>
          <a:stretch/>
        </p:blipFill>
        <p:spPr>
          <a:xfrm>
            <a:off x="5486037" y="2717250"/>
            <a:ext cx="1175913" cy="835500"/>
          </a:xfrm>
          <a:prstGeom prst="rect">
            <a:avLst/>
          </a:prstGeom>
          <a:noFill/>
          <a:ln>
            <a:noFill/>
          </a:ln>
        </p:spPr>
      </p:pic>
      <p:pic>
        <p:nvPicPr>
          <p:cNvPr id="315" name="Google Shape;315;p5"/>
          <p:cNvPicPr preferRelativeResize="0"/>
          <p:nvPr/>
        </p:nvPicPr>
        <p:blipFill rotWithShape="1">
          <a:blip r:embed="rId6">
            <a:alphaModFix/>
          </a:blip>
          <a:srcRect b="0" l="0" r="0" t="0"/>
          <a:stretch/>
        </p:blipFill>
        <p:spPr>
          <a:xfrm>
            <a:off x="3331373" y="2716049"/>
            <a:ext cx="1012003" cy="719050"/>
          </a:xfrm>
          <a:prstGeom prst="rect">
            <a:avLst/>
          </a:prstGeom>
          <a:noFill/>
          <a:ln>
            <a:noFill/>
          </a:ln>
        </p:spPr>
      </p:pic>
      <p:sp>
        <p:nvSpPr>
          <p:cNvPr id="316" name="Google Shape;316;p5"/>
          <p:cNvSpPr/>
          <p:nvPr/>
        </p:nvSpPr>
        <p:spPr>
          <a:xfrm>
            <a:off x="5167275" y="5013176"/>
            <a:ext cx="1532834" cy="1532834"/>
          </a:xfrm>
          <a:prstGeom prst="roundRect">
            <a:avLst>
              <a:gd fmla="val 10613" name="adj"/>
            </a:avLst>
          </a:prstGeom>
          <a:no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17" name="Google Shape;317;p5"/>
          <p:cNvSpPr/>
          <p:nvPr/>
        </p:nvSpPr>
        <p:spPr>
          <a:xfrm rot="5400000">
            <a:off x="2596838" y="2986271"/>
            <a:ext cx="222286" cy="191626"/>
          </a:xfrm>
          <a:prstGeom prst="triangle">
            <a:avLst>
              <a:gd fmla="val 50000"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18" name="Google Shape;318;p5"/>
          <p:cNvSpPr txBox="1"/>
          <p:nvPr/>
        </p:nvSpPr>
        <p:spPr>
          <a:xfrm>
            <a:off x="9796272" y="4122206"/>
            <a:ext cx="1703100" cy="1938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400"/>
              <a:buFont typeface="Arial"/>
              <a:buNone/>
            </a:pPr>
            <a:r>
              <a:rPr b="0" i="0" lang="en-GB" sz="1400" u="none" cap="none" strike="noStrike">
                <a:solidFill>
                  <a:schemeClr val="accent1"/>
                </a:solidFill>
                <a:latin typeface="Calibri"/>
                <a:ea typeface="Calibri"/>
                <a:cs typeface="Calibri"/>
                <a:sym typeface="Calibri"/>
              </a:rPr>
              <a:t>Closing </a:t>
            </a:r>
            <a:r>
              <a:rPr b="0" i="0" lang="en-GB" sz="14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10"/>
                  </a:ext>
                </a:extLst>
              </a:rPr>
              <a:t>the </a:t>
            </a:r>
            <a:r>
              <a:rPr b="0" i="0" lang="en-GB" sz="1400" u="none" cap="none" strike="noStrike">
                <a:solidFill>
                  <a:schemeClr val="accent1"/>
                </a:solidFill>
                <a:latin typeface="Calibri"/>
                <a:ea typeface="Calibri"/>
                <a:cs typeface="Calibri"/>
                <a:sym typeface="Calibri"/>
              </a:rPr>
              <a:t>escalation</a:t>
            </a:r>
            <a:endParaRPr b="0" i="0" sz="1400" u="none" cap="none" strike="noStrike">
              <a:solidFill>
                <a:srgbClr val="000000"/>
              </a:solidFill>
              <a:latin typeface="Arial"/>
              <a:ea typeface="Arial"/>
              <a:cs typeface="Arial"/>
              <a:sym typeface="Arial"/>
            </a:endParaRPr>
          </a:p>
        </p:txBody>
      </p:sp>
      <p:pic>
        <p:nvPicPr>
          <p:cNvPr id="319" name="Google Shape;319;p5"/>
          <p:cNvPicPr preferRelativeResize="0"/>
          <p:nvPr/>
        </p:nvPicPr>
        <p:blipFill rotWithShape="1">
          <a:blip r:embed="rId7">
            <a:alphaModFix/>
          </a:blip>
          <a:srcRect b="0" l="0" r="0" t="0"/>
          <a:stretch/>
        </p:blipFill>
        <p:spPr>
          <a:xfrm>
            <a:off x="10324325" y="2813726"/>
            <a:ext cx="581700" cy="581700"/>
          </a:xfrm>
          <a:prstGeom prst="rect">
            <a:avLst/>
          </a:prstGeom>
          <a:noFill/>
          <a:ln>
            <a:noFill/>
          </a:ln>
        </p:spPr>
      </p:pic>
      <p:sp>
        <p:nvSpPr>
          <p:cNvPr id="320" name="Google Shape;320;p5"/>
          <p:cNvSpPr/>
          <p:nvPr/>
        </p:nvSpPr>
        <p:spPr>
          <a:xfrm rot="5400000">
            <a:off x="4895900" y="2986271"/>
            <a:ext cx="222286" cy="191626"/>
          </a:xfrm>
          <a:prstGeom prst="triangle">
            <a:avLst>
              <a:gd fmla="val 50000"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21" name="Google Shape;321;p5"/>
          <p:cNvSpPr/>
          <p:nvPr/>
        </p:nvSpPr>
        <p:spPr>
          <a:xfrm rot="5400000">
            <a:off x="7177546" y="2986271"/>
            <a:ext cx="222286" cy="191626"/>
          </a:xfrm>
          <a:prstGeom prst="triangle">
            <a:avLst>
              <a:gd fmla="val 50000"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22" name="Google Shape;322;p5"/>
          <p:cNvSpPr/>
          <p:nvPr/>
        </p:nvSpPr>
        <p:spPr>
          <a:xfrm rot="5400000">
            <a:off x="9433066" y="2986271"/>
            <a:ext cx="222286" cy="191626"/>
          </a:xfrm>
          <a:prstGeom prst="triangle">
            <a:avLst>
              <a:gd fmla="val 50000"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23" name="Google Shape;323;p5"/>
          <p:cNvSpPr txBox="1"/>
          <p:nvPr/>
        </p:nvSpPr>
        <p:spPr>
          <a:xfrm>
            <a:off x="4871877" y="784225"/>
            <a:ext cx="3087600" cy="484800"/>
          </a:xfrm>
          <a:prstGeom prst="rect">
            <a:avLst/>
          </a:prstGeom>
          <a:noFill/>
          <a:ln>
            <a:noFill/>
          </a:ln>
        </p:spPr>
        <p:txBody>
          <a:bodyPr anchorCtr="0" anchor="t" bIns="0" lIns="0" spcFirstLastPara="1" rIns="0" wrap="square" tIns="0">
            <a:spAutoFit/>
          </a:bodyPr>
          <a:lstStyle/>
          <a:p>
            <a:pPr indent="0" lvl="0" marL="0" marR="0" rtl="0" algn="l">
              <a:lnSpc>
                <a:spcPct val="90000"/>
              </a:lnSpc>
              <a:spcBef>
                <a:spcPts val="0"/>
              </a:spcBef>
              <a:spcAft>
                <a:spcPts val="0"/>
              </a:spcAft>
              <a:buClr>
                <a:srgbClr val="000000"/>
              </a:buClr>
              <a:buSzPts val="3600"/>
              <a:buFont typeface="Arial"/>
              <a:buNone/>
            </a:pPr>
            <a:r>
              <a:rPr b="0" i="0" lang="en-GB" sz="3500" u="none" cap="none" strike="noStrike">
                <a:solidFill>
                  <a:schemeClr val="accent1"/>
                </a:solidFill>
                <a:latin typeface="Calibri"/>
                <a:ea typeface="Calibri"/>
                <a:cs typeface="Calibri"/>
                <a:sym typeface="Calibri"/>
              </a:rPr>
              <a:t>Fall Detection</a:t>
            </a:r>
            <a:endParaRPr b="0" i="0" sz="1300" u="none" cap="none" strike="noStrike">
              <a:solidFill>
                <a:srgbClr val="000000"/>
              </a:solidFill>
              <a:latin typeface="Calibri"/>
              <a:ea typeface="Calibri"/>
              <a:cs typeface="Calibri"/>
              <a:sym typeface="Calibri"/>
            </a:endParaRPr>
          </a:p>
        </p:txBody>
      </p:sp>
      <p:sp>
        <p:nvSpPr>
          <p:cNvPr id="324" name="Google Shape;324;p5"/>
          <p:cNvSpPr/>
          <p:nvPr/>
        </p:nvSpPr>
        <p:spPr>
          <a:xfrm>
            <a:off x="3896812" y="756289"/>
            <a:ext cx="514200" cy="514200"/>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25" name="Google Shape;325;p5"/>
          <p:cNvSpPr txBox="1"/>
          <p:nvPr/>
        </p:nvSpPr>
        <p:spPr>
          <a:xfrm>
            <a:off x="4072933" y="847163"/>
            <a:ext cx="162000" cy="3324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2400"/>
              <a:buFont typeface="Arial"/>
              <a:buNone/>
            </a:pPr>
            <a:r>
              <a:rPr b="1" i="0" lang="en-GB" sz="2400" u="none" cap="none" strike="noStrike">
                <a:solidFill>
                  <a:schemeClr val="lt1"/>
                </a:solidFill>
                <a:latin typeface="Calibri"/>
                <a:ea typeface="Calibri"/>
                <a:cs typeface="Calibri"/>
                <a:sym typeface="Calibri"/>
              </a:rPr>
              <a:t>2</a:t>
            </a:r>
            <a:endParaRPr b="0" i="0" sz="1400" u="none" cap="none" strike="noStrike">
              <a:solidFill>
                <a:srgbClr val="000000"/>
              </a:solidFill>
              <a:latin typeface="Arial"/>
              <a:ea typeface="Arial"/>
              <a:cs typeface="Arial"/>
              <a:sym typeface="Arial"/>
            </a:endParaRPr>
          </a:p>
        </p:txBody>
      </p:sp>
      <p:cxnSp>
        <p:nvCxnSpPr>
          <p:cNvPr id="326" name="Google Shape;326;p5"/>
          <p:cNvCxnSpPr/>
          <p:nvPr/>
        </p:nvCxnSpPr>
        <p:spPr>
          <a:xfrm>
            <a:off x="5375916" y="1863650"/>
            <a:ext cx="1440300" cy="0"/>
          </a:xfrm>
          <a:prstGeom prst="straightConnector1">
            <a:avLst/>
          </a:prstGeom>
          <a:noFill/>
          <a:ln cap="flat" cmpd="sng" w="19050">
            <a:solidFill>
              <a:schemeClr val="accent1"/>
            </a:solidFill>
            <a:prstDash val="solid"/>
            <a:miter lim="800000"/>
            <a:headEnd len="sm" w="sm" type="none"/>
            <a:tailEnd len="sm" w="sm" type="none"/>
          </a:ln>
        </p:spPr>
      </p:cxn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0" name="Shape 330"/>
        <p:cNvGrpSpPr/>
        <p:nvPr/>
      </p:nvGrpSpPr>
      <p:grpSpPr>
        <a:xfrm>
          <a:off x="0" y="0"/>
          <a:ext cx="0" cy="0"/>
          <a:chOff x="0" y="0"/>
          <a:chExt cx="0" cy="0"/>
        </a:xfrm>
      </p:grpSpPr>
      <p:sp>
        <p:nvSpPr>
          <p:cNvPr id="331" name="Google Shape;331;p6"/>
          <p:cNvSpPr/>
          <p:nvPr/>
        </p:nvSpPr>
        <p:spPr>
          <a:xfrm>
            <a:off x="-6351" y="0"/>
            <a:ext cx="8177442"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32" name="Google Shape;332;p6"/>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2. Fall detection</a:t>
            </a:r>
            <a:endParaRPr b="0" i="0" sz="1400" u="none" cap="none" strike="noStrike">
              <a:solidFill>
                <a:srgbClr val="000000"/>
              </a:solidFill>
              <a:latin typeface="Arial"/>
              <a:ea typeface="Arial"/>
              <a:cs typeface="Arial"/>
              <a:sym typeface="Arial"/>
            </a:endParaRPr>
          </a:p>
        </p:txBody>
      </p:sp>
      <p:sp>
        <p:nvSpPr>
          <p:cNvPr id="333" name="Google Shape;333;p6"/>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What is a fall according to Nobi?</a:t>
            </a:r>
            <a:endParaRPr b="0" i="0" sz="1400" u="none" cap="none" strike="noStrike">
              <a:solidFill>
                <a:srgbClr val="000000"/>
              </a:solidFill>
              <a:latin typeface="Arial"/>
              <a:ea typeface="Arial"/>
              <a:cs typeface="Arial"/>
              <a:sym typeface="Arial"/>
            </a:endParaRPr>
          </a:p>
        </p:txBody>
      </p:sp>
      <p:sp>
        <p:nvSpPr>
          <p:cNvPr id="334" name="Google Shape;334;p6"/>
          <p:cNvSpPr/>
          <p:nvPr/>
        </p:nvSpPr>
        <p:spPr>
          <a:xfrm>
            <a:off x="492698" y="5013176"/>
            <a:ext cx="1532834" cy="1532834"/>
          </a:xfrm>
          <a:prstGeom prst="roundRect">
            <a:avLst>
              <a:gd fmla="val 10613" name="adj"/>
            </a:avLst>
          </a:prstGeom>
          <a:no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35" name="Google Shape;335;p6"/>
          <p:cNvSpPr/>
          <p:nvPr/>
        </p:nvSpPr>
        <p:spPr>
          <a:xfrm>
            <a:off x="2873521" y="5013176"/>
            <a:ext cx="1532834" cy="1532834"/>
          </a:xfrm>
          <a:prstGeom prst="roundRect">
            <a:avLst>
              <a:gd fmla="val 10613" name="adj"/>
            </a:avLst>
          </a:prstGeom>
          <a:no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36" name="Google Shape;336;p6"/>
          <p:cNvSpPr/>
          <p:nvPr/>
        </p:nvSpPr>
        <p:spPr>
          <a:xfrm>
            <a:off x="5167275" y="5013176"/>
            <a:ext cx="1532834" cy="1532834"/>
          </a:xfrm>
          <a:prstGeom prst="roundRect">
            <a:avLst>
              <a:gd fmla="val 10613" name="adj"/>
            </a:avLst>
          </a:prstGeom>
          <a:no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37" name="Google Shape;337;p6"/>
          <p:cNvSpPr txBox="1"/>
          <p:nvPr/>
        </p:nvSpPr>
        <p:spPr>
          <a:xfrm>
            <a:off x="1059949" y="2396032"/>
            <a:ext cx="5159977" cy="2332329"/>
          </a:xfrm>
          <a:prstGeom prst="rect">
            <a:avLst/>
          </a:prstGeom>
          <a:noFill/>
          <a:ln>
            <a:noFill/>
          </a:ln>
        </p:spPr>
        <p:txBody>
          <a:bodyPr anchorCtr="0" anchor="t" bIns="45700" lIns="91425" spcFirstLastPara="1" rIns="91425" wrap="square" tIns="45700">
            <a:noAutofit/>
          </a:bodyPr>
          <a:lstStyle/>
          <a:p>
            <a:pPr indent="0" lvl="0" marL="0" marR="0" rtl="0" algn="ctr">
              <a:lnSpc>
                <a:spcPct val="120000"/>
              </a:lnSpc>
              <a:spcBef>
                <a:spcPts val="0"/>
              </a:spcBef>
              <a:spcAft>
                <a:spcPts val="0"/>
              </a:spcAft>
              <a:buClr>
                <a:schemeClr val="accent1"/>
              </a:buClr>
              <a:buSzPts val="2000"/>
              <a:buFont typeface="Calibri"/>
              <a:buNone/>
            </a:pPr>
            <a:r>
              <a:rPr b="0" i="0" lang="en-GB" sz="2000" u="none" cap="none" strike="noStrike">
                <a:solidFill>
                  <a:schemeClr val="accent1"/>
                </a:solidFill>
                <a:latin typeface="Calibri"/>
                <a:ea typeface="Calibri"/>
                <a:cs typeface="Calibri"/>
                <a:sym typeface="Calibri"/>
              </a:rPr>
              <a:t>Based on coordinates of the human body, </a:t>
            </a:r>
            <a:br>
              <a:rPr b="0" i="0" lang="en-GB" sz="2000" u="none" cap="none" strike="noStrike">
                <a:solidFill>
                  <a:schemeClr val="accent1"/>
                </a:solidFill>
                <a:latin typeface="Calibri"/>
                <a:ea typeface="Calibri"/>
                <a:cs typeface="Calibri"/>
                <a:sym typeface="Calibri"/>
              </a:rPr>
            </a:br>
            <a:r>
              <a:rPr b="0" i="0" lang="en-GB" sz="2000" u="none" cap="none" strike="noStrike">
                <a:solidFill>
                  <a:schemeClr val="accent1"/>
                </a:solidFill>
                <a:latin typeface="Calibri"/>
                <a:ea typeface="Calibri"/>
                <a:cs typeface="Calibri"/>
                <a:sym typeface="Calibri"/>
              </a:rPr>
              <a:t>Nobi can detect if a person is sitting or </a:t>
            </a:r>
            <a:br>
              <a:rPr b="0" i="0" lang="en-GB" sz="2000" u="none" cap="none" strike="noStrike">
                <a:solidFill>
                  <a:schemeClr val="accent1"/>
                </a:solidFill>
                <a:latin typeface="Calibri"/>
                <a:ea typeface="Calibri"/>
                <a:cs typeface="Calibri"/>
                <a:sym typeface="Calibri"/>
              </a:rPr>
            </a:br>
            <a:r>
              <a:rPr b="0" i="0" lang="en-GB" sz="2000" u="none" cap="none" strike="noStrike">
                <a:solidFill>
                  <a:schemeClr val="accent1"/>
                </a:solidFill>
                <a:latin typeface="Calibri"/>
                <a:ea typeface="Calibri"/>
                <a:cs typeface="Calibri"/>
                <a:sym typeface="Calibri"/>
              </a:rPr>
              <a:t>lying on the ground. </a:t>
            </a:r>
            <a:br>
              <a:rPr b="0" i="0" lang="en-GB" sz="2000" u="none" cap="none" strike="noStrike">
                <a:solidFill>
                  <a:schemeClr val="accent1"/>
                </a:solidFill>
                <a:latin typeface="Calibri"/>
                <a:ea typeface="Calibri"/>
                <a:cs typeface="Calibri"/>
                <a:sym typeface="Calibri"/>
              </a:rPr>
            </a:br>
            <a:br>
              <a:rPr b="0" i="0" lang="en-GB" sz="2400" u="none" cap="none" strike="noStrike">
                <a:solidFill>
                  <a:schemeClr val="accent1"/>
                </a:solidFill>
                <a:latin typeface="Calibri"/>
                <a:ea typeface="Calibri"/>
                <a:cs typeface="Calibri"/>
                <a:sym typeface="Calibri"/>
              </a:rPr>
            </a:br>
            <a:r>
              <a:rPr b="0" i="0" lang="en-GB" sz="1800" u="none" cap="none" strike="noStrike">
                <a:solidFill>
                  <a:schemeClr val="accent1"/>
                </a:solidFill>
                <a:latin typeface="Calibri"/>
                <a:ea typeface="Calibri"/>
                <a:cs typeface="Calibri"/>
                <a:sym typeface="Calibri"/>
              </a:rPr>
              <a:t>If that’s the case, Nobi will issue a fall alert. </a:t>
            </a:r>
            <a:br>
              <a:rPr b="0" i="0" lang="en-GB" sz="18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(max 90 seconds after the incident)</a:t>
            </a:r>
            <a:endParaRPr b="0" i="0" sz="1400" u="none" cap="none" strike="noStrike">
              <a:solidFill>
                <a:srgbClr val="000000"/>
              </a:solidFill>
              <a:latin typeface="Arial"/>
              <a:ea typeface="Arial"/>
              <a:cs typeface="Arial"/>
              <a:sym typeface="Arial"/>
            </a:endParaRPr>
          </a:p>
        </p:txBody>
      </p:sp>
      <p:sp>
        <p:nvSpPr>
          <p:cNvPr id="338" name="Google Shape;338;p6"/>
          <p:cNvSpPr/>
          <p:nvPr/>
        </p:nvSpPr>
        <p:spPr>
          <a:xfrm>
            <a:off x="8171091" y="1660"/>
            <a:ext cx="4037292" cy="6858000"/>
          </a:xfrm>
          <a:prstGeom prst="rect">
            <a:avLst/>
          </a:prstGeom>
          <a:solidFill>
            <a:schemeClr val="lt2">
              <a:alpha val="2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339" name="Google Shape;339;p6"/>
          <p:cNvPicPr preferRelativeResize="0"/>
          <p:nvPr/>
        </p:nvPicPr>
        <p:blipFill rotWithShape="1">
          <a:blip r:embed="rId3">
            <a:alphaModFix/>
          </a:blip>
          <a:srcRect b="0" l="0" r="0" t="0"/>
          <a:stretch/>
        </p:blipFill>
        <p:spPr>
          <a:xfrm>
            <a:off x="7752184" y="0"/>
            <a:ext cx="4446166" cy="6858000"/>
          </a:xfrm>
          <a:prstGeom prst="rect">
            <a:avLst/>
          </a:prstGeom>
          <a:noFill/>
          <a:ln>
            <a:noFill/>
          </a:ln>
        </p:spPr>
      </p:pic>
      <p:sp>
        <p:nvSpPr>
          <p:cNvPr id="340" name="Google Shape;340;p6"/>
          <p:cNvSpPr/>
          <p:nvPr/>
        </p:nvSpPr>
        <p:spPr>
          <a:xfrm>
            <a:off x="-6351" y="5911552"/>
            <a:ext cx="12198351" cy="719059"/>
          </a:xfrm>
          <a:custGeom>
            <a:rect b="b" l="l" r="r" t="t"/>
            <a:pathLst>
              <a:path extrusionOk="0" h="816393" w="11118502">
                <a:moveTo>
                  <a:pt x="0" y="166465"/>
                </a:moveTo>
                <a:cubicBezTo>
                  <a:pt x="13207536" y="2058733"/>
                  <a:pt x="-1035558" y="-904709"/>
                  <a:pt x="11118502" y="296436"/>
                </a:cubicBezTo>
              </a:path>
            </a:pathLst>
          </a:custGeom>
          <a:noFill/>
          <a:ln cap="flat" cmpd="sng" w="15875">
            <a:solidFill>
              <a:srgbClr val="F2F2F2">
                <a:alpha val="65490"/>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4" name="Shape 344"/>
        <p:cNvGrpSpPr/>
        <p:nvPr/>
      </p:nvGrpSpPr>
      <p:grpSpPr>
        <a:xfrm>
          <a:off x="0" y="0"/>
          <a:ext cx="0" cy="0"/>
          <a:chOff x="0" y="0"/>
          <a:chExt cx="0" cy="0"/>
        </a:xfrm>
      </p:grpSpPr>
      <p:sp>
        <p:nvSpPr>
          <p:cNvPr id="345" name="Google Shape;345;p7"/>
          <p:cNvSpPr/>
          <p:nvPr/>
        </p:nvSpPr>
        <p:spPr>
          <a:xfrm>
            <a:off x="-22734" y="1660"/>
            <a:ext cx="8177442"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46" name="Google Shape;346;p7"/>
          <p:cNvSpPr/>
          <p:nvPr/>
        </p:nvSpPr>
        <p:spPr>
          <a:xfrm>
            <a:off x="959727" y="1818981"/>
            <a:ext cx="5328592" cy="3050179"/>
          </a:xfrm>
          <a:prstGeom prst="roundRect">
            <a:avLst>
              <a:gd fmla="val 3551" name="adj"/>
            </a:avLst>
          </a:prstGeom>
          <a:solidFill>
            <a:schemeClr val="lt1">
              <a:alpha val="47843"/>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47" name="Google Shape;347;p7"/>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2. Fall detection</a:t>
            </a:r>
            <a:endParaRPr b="0" i="0" sz="1400" u="none" cap="none" strike="noStrike">
              <a:solidFill>
                <a:srgbClr val="000000"/>
              </a:solidFill>
              <a:latin typeface="Arial"/>
              <a:ea typeface="Arial"/>
              <a:cs typeface="Arial"/>
              <a:sym typeface="Arial"/>
            </a:endParaRPr>
          </a:p>
        </p:txBody>
      </p:sp>
      <p:sp>
        <p:nvSpPr>
          <p:cNvPr id="348" name="Google Shape;348;p7"/>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What is a fall according to Nobi?</a:t>
            </a:r>
            <a:endParaRPr b="0" i="0" sz="1400" u="none" cap="none" strike="noStrike">
              <a:solidFill>
                <a:srgbClr val="000000"/>
              </a:solidFill>
              <a:latin typeface="Arial"/>
              <a:ea typeface="Arial"/>
              <a:cs typeface="Arial"/>
              <a:sym typeface="Arial"/>
            </a:endParaRPr>
          </a:p>
        </p:txBody>
      </p:sp>
      <p:sp>
        <p:nvSpPr>
          <p:cNvPr id="349" name="Google Shape;349;p7"/>
          <p:cNvSpPr/>
          <p:nvPr/>
        </p:nvSpPr>
        <p:spPr>
          <a:xfrm>
            <a:off x="492698" y="5013176"/>
            <a:ext cx="1532834" cy="1532834"/>
          </a:xfrm>
          <a:prstGeom prst="roundRect">
            <a:avLst>
              <a:gd fmla="val 10613" name="adj"/>
            </a:avLst>
          </a:prstGeom>
          <a:no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50" name="Google Shape;350;p7"/>
          <p:cNvSpPr/>
          <p:nvPr/>
        </p:nvSpPr>
        <p:spPr>
          <a:xfrm>
            <a:off x="2873521" y="5013176"/>
            <a:ext cx="1532834" cy="1532834"/>
          </a:xfrm>
          <a:prstGeom prst="roundRect">
            <a:avLst>
              <a:gd fmla="val 10613" name="adj"/>
            </a:avLst>
          </a:prstGeom>
          <a:no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51" name="Google Shape;351;p7"/>
          <p:cNvSpPr/>
          <p:nvPr/>
        </p:nvSpPr>
        <p:spPr>
          <a:xfrm>
            <a:off x="5167275" y="5013176"/>
            <a:ext cx="1532834" cy="1532834"/>
          </a:xfrm>
          <a:prstGeom prst="roundRect">
            <a:avLst>
              <a:gd fmla="val 10613" name="adj"/>
            </a:avLst>
          </a:prstGeom>
          <a:no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52" name="Google Shape;352;p7"/>
          <p:cNvSpPr txBox="1"/>
          <p:nvPr/>
        </p:nvSpPr>
        <p:spPr>
          <a:xfrm>
            <a:off x="719999" y="2116736"/>
            <a:ext cx="5808049" cy="1927545"/>
          </a:xfrm>
          <a:prstGeom prst="rect">
            <a:avLst/>
          </a:prstGeom>
          <a:noFill/>
          <a:ln>
            <a:noFill/>
          </a:ln>
        </p:spPr>
        <p:txBody>
          <a:bodyPr anchorCtr="0" anchor="t" bIns="45700" lIns="91425" spcFirstLastPara="1" rIns="91425" wrap="square" tIns="45700">
            <a:noAutofit/>
          </a:bodyPr>
          <a:lstStyle/>
          <a:p>
            <a:pPr indent="0" lvl="0" marL="0" marR="0" rtl="0" algn="ctr">
              <a:lnSpc>
                <a:spcPct val="120000"/>
              </a:lnSpc>
              <a:spcBef>
                <a:spcPts val="0"/>
              </a:spcBef>
              <a:spcAft>
                <a:spcPts val="0"/>
              </a:spcAft>
              <a:buClr>
                <a:schemeClr val="accent1"/>
              </a:buClr>
              <a:buSzPts val="1800"/>
              <a:buFont typeface="Calibri"/>
              <a:buNone/>
            </a:pPr>
            <a:r>
              <a:rPr b="0" i="0" lang="en-GB" sz="1800" u="none" cap="none" strike="noStrike">
                <a:solidFill>
                  <a:schemeClr val="accent1"/>
                </a:solidFill>
                <a:latin typeface="Calibri"/>
                <a:ea typeface="Calibri"/>
                <a:cs typeface="Calibri"/>
                <a:sym typeface="Calibri"/>
              </a:rPr>
              <a:t>The falling speed doesn’t matter</a:t>
            </a:r>
            <a:br>
              <a:rPr b="0" i="0" lang="en-GB" sz="1800" u="none" cap="none" strike="noStrike">
                <a:solidFill>
                  <a:schemeClr val="accent1"/>
                </a:solidFill>
                <a:latin typeface="Calibri"/>
                <a:ea typeface="Calibri"/>
                <a:cs typeface="Calibri"/>
                <a:sym typeface="Calibri"/>
              </a:rPr>
            </a:br>
            <a:r>
              <a:rPr b="1" i="0" lang="en-GB" sz="1800" u="none" cap="none" strike="noStrike">
                <a:solidFill>
                  <a:schemeClr val="accent1"/>
                </a:solidFill>
                <a:latin typeface="Calibri"/>
                <a:ea typeface="Calibri"/>
                <a:cs typeface="Calibri"/>
                <a:sym typeface="Calibri"/>
              </a:rPr>
              <a:t>Nobi also registers slow falls</a:t>
            </a:r>
            <a:endParaRPr b="0" i="0" sz="1800" u="none" cap="none" strike="noStrike">
              <a:solidFill>
                <a:schemeClr val="accent1"/>
              </a:solidFill>
              <a:latin typeface="Calibri"/>
              <a:ea typeface="Calibri"/>
              <a:cs typeface="Calibri"/>
              <a:sym typeface="Calibri"/>
            </a:endParaRPr>
          </a:p>
        </p:txBody>
      </p:sp>
      <p:sp>
        <p:nvSpPr>
          <p:cNvPr id="353" name="Google Shape;353;p7"/>
          <p:cNvSpPr/>
          <p:nvPr/>
        </p:nvSpPr>
        <p:spPr>
          <a:xfrm>
            <a:off x="8171091" y="1660"/>
            <a:ext cx="4037292" cy="6858000"/>
          </a:xfrm>
          <a:prstGeom prst="rect">
            <a:avLst/>
          </a:prstGeom>
          <a:solidFill>
            <a:schemeClr val="lt2">
              <a:alpha val="2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54" name="Google Shape;354;p7"/>
          <p:cNvSpPr/>
          <p:nvPr/>
        </p:nvSpPr>
        <p:spPr>
          <a:xfrm>
            <a:off x="-6351" y="5911552"/>
            <a:ext cx="12198351" cy="719059"/>
          </a:xfrm>
          <a:custGeom>
            <a:rect b="b" l="l" r="r" t="t"/>
            <a:pathLst>
              <a:path extrusionOk="0" h="816393" w="11118502">
                <a:moveTo>
                  <a:pt x="0" y="166465"/>
                </a:moveTo>
                <a:cubicBezTo>
                  <a:pt x="13207536" y="2058733"/>
                  <a:pt x="-1035558" y="-904709"/>
                  <a:pt x="11118502" y="296436"/>
                </a:cubicBezTo>
              </a:path>
            </a:pathLst>
          </a:custGeom>
          <a:noFill/>
          <a:ln cap="flat" cmpd="sng" w="15875">
            <a:solidFill>
              <a:srgbClr val="F2F2F2">
                <a:alpha val="65490"/>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55" name="Google Shape;355;p7"/>
          <p:cNvSpPr txBox="1"/>
          <p:nvPr/>
        </p:nvSpPr>
        <p:spPr>
          <a:xfrm>
            <a:off x="719999" y="5155506"/>
            <a:ext cx="5808049" cy="937789"/>
          </a:xfrm>
          <a:prstGeom prst="rect">
            <a:avLst/>
          </a:prstGeom>
          <a:noFill/>
          <a:ln>
            <a:noFill/>
          </a:ln>
        </p:spPr>
        <p:txBody>
          <a:bodyPr anchorCtr="0" anchor="t" bIns="45700" lIns="91425" spcFirstLastPara="1" rIns="91425" wrap="square" tIns="45700">
            <a:noAutofit/>
          </a:bodyPr>
          <a:lstStyle/>
          <a:p>
            <a:pPr indent="0" lvl="0" marL="0" marR="0" rtl="0" algn="ctr">
              <a:lnSpc>
                <a:spcPct val="120000"/>
              </a:lnSpc>
              <a:spcBef>
                <a:spcPts val="0"/>
              </a:spcBef>
              <a:spcAft>
                <a:spcPts val="0"/>
              </a:spcAft>
              <a:buClr>
                <a:schemeClr val="accent1"/>
              </a:buClr>
              <a:buSzPts val="1600"/>
              <a:buFont typeface="Calibri"/>
              <a:buNone/>
            </a:pPr>
            <a:r>
              <a:rPr b="1" i="0" lang="en-GB" sz="1600" u="none" cap="none" strike="noStrike">
                <a:solidFill>
                  <a:schemeClr val="accent1"/>
                </a:solidFill>
                <a:latin typeface="Calibri"/>
                <a:ea typeface="Calibri"/>
                <a:cs typeface="Calibri"/>
                <a:sym typeface="Calibri"/>
              </a:rPr>
              <a:t>Important to know: </a:t>
            </a:r>
            <a:br>
              <a:rPr b="1"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Nobi is </a:t>
            </a:r>
            <a:r>
              <a:rPr b="1" i="0" lang="en-GB" sz="1600" u="none" cap="none" strike="noStrike">
                <a:solidFill>
                  <a:schemeClr val="accent1"/>
                </a:solidFill>
                <a:latin typeface="Calibri"/>
                <a:ea typeface="Calibri"/>
                <a:cs typeface="Calibri"/>
                <a:sym typeface="Calibri"/>
              </a:rPr>
              <a:t>not</a:t>
            </a:r>
            <a:r>
              <a:rPr b="0" i="0" lang="en-GB" sz="1600" u="none" cap="none" strike="noStrike">
                <a:solidFill>
                  <a:schemeClr val="accent1"/>
                </a:solidFill>
                <a:latin typeface="Calibri"/>
                <a:ea typeface="Calibri"/>
                <a:cs typeface="Calibri"/>
                <a:sym typeface="Calibri"/>
              </a:rPr>
              <a:t> a motion detection device. </a:t>
            </a:r>
            <a:endParaRPr b="0" i="0" sz="1400" u="none" cap="none" strike="noStrike">
              <a:solidFill>
                <a:srgbClr val="000000"/>
              </a:solidFill>
              <a:latin typeface="Arial"/>
              <a:ea typeface="Arial"/>
              <a:cs typeface="Arial"/>
              <a:sym typeface="Arial"/>
            </a:endParaRPr>
          </a:p>
        </p:txBody>
      </p:sp>
      <p:grpSp>
        <p:nvGrpSpPr>
          <p:cNvPr id="356" name="Google Shape;356;p7"/>
          <p:cNvGrpSpPr/>
          <p:nvPr/>
        </p:nvGrpSpPr>
        <p:grpSpPr>
          <a:xfrm>
            <a:off x="3031029" y="3377785"/>
            <a:ext cx="1185988" cy="1185988"/>
            <a:chOff x="5814494" y="1825169"/>
            <a:chExt cx="1185988" cy="1185988"/>
          </a:xfrm>
        </p:grpSpPr>
        <p:grpSp>
          <p:nvGrpSpPr>
            <p:cNvPr id="357" name="Google Shape;357;p7"/>
            <p:cNvGrpSpPr/>
            <p:nvPr/>
          </p:nvGrpSpPr>
          <p:grpSpPr>
            <a:xfrm>
              <a:off x="6112463" y="1878044"/>
              <a:ext cx="586440" cy="1077732"/>
              <a:chOff x="1109848" y="4107533"/>
              <a:chExt cx="864096" cy="1587995"/>
            </a:xfrm>
          </p:grpSpPr>
          <p:sp>
            <p:nvSpPr>
              <p:cNvPr id="358" name="Google Shape;358;p7"/>
              <p:cNvSpPr/>
              <p:nvPr/>
            </p:nvSpPr>
            <p:spPr>
              <a:xfrm>
                <a:off x="1325872" y="4107533"/>
                <a:ext cx="432048" cy="1587995"/>
              </a:xfrm>
              <a:prstGeom prst="rect">
                <a:avLst/>
              </a:prstGeom>
              <a:no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59" name="Google Shape;359;p7"/>
              <p:cNvSpPr/>
              <p:nvPr/>
            </p:nvSpPr>
            <p:spPr>
              <a:xfrm>
                <a:off x="1109848" y="4469483"/>
                <a:ext cx="864096" cy="864096"/>
              </a:xfrm>
              <a:prstGeom prst="ellipse">
                <a:avLst/>
              </a:prstGeom>
              <a:solidFill>
                <a:srgbClr val="D2DAC8"/>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360" name="Google Shape;360;p7"/>
            <p:cNvSpPr/>
            <p:nvPr/>
          </p:nvSpPr>
          <p:spPr>
            <a:xfrm rot="2700000">
              <a:off x="5988178" y="1998853"/>
              <a:ext cx="838620" cy="838620"/>
            </a:xfrm>
            <a:prstGeom prst="plus">
              <a:avLst>
                <a:gd fmla="val 48998"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cxnSp>
        <p:nvCxnSpPr>
          <p:cNvPr id="361" name="Google Shape;361;p7"/>
          <p:cNvCxnSpPr/>
          <p:nvPr/>
        </p:nvCxnSpPr>
        <p:spPr>
          <a:xfrm>
            <a:off x="4065987" y="2806513"/>
            <a:ext cx="877885" cy="0"/>
          </a:xfrm>
          <a:prstGeom prst="straightConnector1">
            <a:avLst/>
          </a:prstGeom>
          <a:noFill/>
          <a:ln cap="flat" cmpd="sng" w="19050">
            <a:solidFill>
              <a:schemeClr val="accent1"/>
            </a:solidFill>
            <a:prstDash val="solid"/>
            <a:miter lim="800000"/>
            <a:headEnd len="sm" w="sm" type="none"/>
            <a:tailEnd len="sm" w="sm" type="none"/>
          </a:ln>
        </p:spPr>
      </p:cxnSp>
      <p:sp>
        <p:nvSpPr>
          <p:cNvPr id="362" name="Google Shape;362;p7"/>
          <p:cNvSpPr txBox="1"/>
          <p:nvPr/>
        </p:nvSpPr>
        <p:spPr>
          <a:xfrm>
            <a:off x="719999" y="2935843"/>
            <a:ext cx="5808049" cy="487530"/>
          </a:xfrm>
          <a:prstGeom prst="rect">
            <a:avLst/>
          </a:prstGeom>
          <a:noFill/>
          <a:ln>
            <a:noFill/>
          </a:ln>
        </p:spPr>
        <p:txBody>
          <a:bodyPr anchorCtr="0" anchor="t" bIns="45700" lIns="91425" spcFirstLastPara="1" rIns="91425" wrap="square" tIns="45700">
            <a:noAutofit/>
          </a:bodyPr>
          <a:lstStyle/>
          <a:p>
            <a:pPr indent="0" lvl="0" marL="0" marR="0" rtl="0" algn="ctr">
              <a:lnSpc>
                <a:spcPct val="120000"/>
              </a:lnSpc>
              <a:spcBef>
                <a:spcPts val="0"/>
              </a:spcBef>
              <a:spcAft>
                <a:spcPts val="0"/>
              </a:spcAft>
              <a:buClr>
                <a:srgbClr val="7F7F7F"/>
              </a:buClr>
              <a:buSzPts val="1200"/>
              <a:buFont typeface="Calibri"/>
              <a:buNone/>
            </a:pPr>
            <a:r>
              <a:rPr b="0" i="0" lang="en-GB" sz="1200" u="none" cap="none" strike="noStrike">
                <a:solidFill>
                  <a:srgbClr val="7F7F7F"/>
                </a:solidFill>
                <a:latin typeface="Calibri"/>
                <a:ea typeface="Calibri"/>
                <a:cs typeface="Calibri"/>
                <a:sym typeface="Calibri"/>
              </a:rPr>
              <a:t>(unlike a smartwatch)</a:t>
            </a:r>
            <a:endParaRPr b="0" i="0" sz="1400" u="none" cap="none" strike="noStrike">
              <a:solidFill>
                <a:srgbClr val="000000"/>
              </a:solidFill>
              <a:latin typeface="Arial"/>
              <a:ea typeface="Arial"/>
              <a:cs typeface="Arial"/>
              <a:sym typeface="Arial"/>
            </a:endParaRPr>
          </a:p>
        </p:txBody>
      </p:sp>
      <p:sp>
        <p:nvSpPr>
          <p:cNvPr id="363" name="Google Shape;363;p7"/>
          <p:cNvSpPr/>
          <p:nvPr/>
        </p:nvSpPr>
        <p:spPr>
          <a:xfrm>
            <a:off x="7536160" y="0"/>
            <a:ext cx="4655840" cy="6858000"/>
          </a:xfrm>
          <a:prstGeom prst="rect">
            <a:avLst/>
          </a:prstGeom>
          <a:blipFill rotWithShape="1">
            <a:blip r:embed="rId3">
              <a:alphaModFix/>
            </a:blip>
            <a:stretch>
              <a:fillRect b="0" l="0" r="0" t="0"/>
            </a:stretch>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64" name="Google Shape;364;p7"/>
          <p:cNvSpPr/>
          <p:nvPr/>
        </p:nvSpPr>
        <p:spPr>
          <a:xfrm>
            <a:off x="3356361" y="1550466"/>
            <a:ext cx="535325" cy="535325"/>
          </a:xfrm>
          <a:prstGeom prst="ellipse">
            <a:avLst/>
          </a:prstGeom>
          <a:solidFill>
            <a:schemeClr val="lt1">
              <a:alpha val="75686"/>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365" name="Google Shape;365;p7"/>
          <p:cNvPicPr preferRelativeResize="0"/>
          <p:nvPr/>
        </p:nvPicPr>
        <p:blipFill rotWithShape="1">
          <a:blip r:embed="rId4">
            <a:alphaModFix/>
          </a:blip>
          <a:srcRect b="0" l="0" r="0" t="0"/>
          <a:stretch/>
        </p:blipFill>
        <p:spPr>
          <a:xfrm>
            <a:off x="3426520" y="1618206"/>
            <a:ext cx="395006" cy="395006"/>
          </a:xfrm>
          <a:prstGeom prst="rect">
            <a:avLst/>
          </a:prstGeom>
          <a:noFill/>
          <a:ln>
            <a:noFill/>
          </a:ln>
        </p:spPr>
      </p:pic>
      <p:cxnSp>
        <p:nvCxnSpPr>
          <p:cNvPr id="366" name="Google Shape;366;p7"/>
          <p:cNvCxnSpPr/>
          <p:nvPr/>
        </p:nvCxnSpPr>
        <p:spPr>
          <a:xfrm>
            <a:off x="2688525" y="5760729"/>
            <a:ext cx="239123" cy="0"/>
          </a:xfrm>
          <a:prstGeom prst="straightConnector1">
            <a:avLst/>
          </a:prstGeom>
          <a:noFill/>
          <a:ln cap="flat" cmpd="sng" w="9525">
            <a:solidFill>
              <a:schemeClr val="accent1"/>
            </a:solidFill>
            <a:prstDash val="solid"/>
            <a:miter lim="800000"/>
            <a:headEnd len="sm" w="sm" type="none"/>
            <a:tailEnd len="sm" w="sm" type="none"/>
          </a:ln>
        </p:spPr>
      </p:cxn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0" name="Shape 370"/>
        <p:cNvGrpSpPr/>
        <p:nvPr/>
      </p:nvGrpSpPr>
      <p:grpSpPr>
        <a:xfrm>
          <a:off x="0" y="0"/>
          <a:ext cx="0" cy="0"/>
          <a:chOff x="0" y="0"/>
          <a:chExt cx="0" cy="0"/>
        </a:xfrm>
      </p:grpSpPr>
      <p:sp>
        <p:nvSpPr>
          <p:cNvPr id="371" name="Google Shape;371;p8"/>
          <p:cNvSpPr/>
          <p:nvPr/>
        </p:nvSpPr>
        <p:spPr>
          <a:xfrm>
            <a:off x="-6604" y="0"/>
            <a:ext cx="12190620" cy="6858000"/>
          </a:xfrm>
          <a:prstGeom prst="rect">
            <a:avLst/>
          </a:prstGeom>
          <a:solidFill>
            <a:schemeClr val="lt2">
              <a:alpha val="2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72" name="Google Shape;372;p8"/>
          <p:cNvSpPr/>
          <p:nvPr/>
        </p:nvSpPr>
        <p:spPr>
          <a:xfrm>
            <a:off x="-17360" y="1700807"/>
            <a:ext cx="12209359" cy="5157191"/>
          </a:xfrm>
          <a:prstGeom prst="rect">
            <a:avLst/>
          </a:prstGeom>
          <a:solidFill>
            <a:schemeClr val="lt2">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73" name="Google Shape;373;p8"/>
          <p:cNvSpPr/>
          <p:nvPr/>
        </p:nvSpPr>
        <p:spPr>
          <a:xfrm>
            <a:off x="0" y="1710494"/>
            <a:ext cx="12209359" cy="878165"/>
          </a:xfrm>
          <a:prstGeom prst="rect">
            <a:avLst/>
          </a:prstGeom>
          <a:solidFill>
            <a:schemeClr val="lt2">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74" name="Google Shape;374;p8"/>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2. Fall detection - Nobi detects a fall</a:t>
            </a:r>
            <a:endParaRPr b="0" i="0" sz="1400" u="none" cap="none" strike="noStrike">
              <a:solidFill>
                <a:srgbClr val="000000"/>
              </a:solidFill>
              <a:latin typeface="Arial"/>
              <a:ea typeface="Arial"/>
              <a:cs typeface="Arial"/>
              <a:sym typeface="Arial"/>
            </a:endParaRPr>
          </a:p>
        </p:txBody>
      </p:sp>
      <p:sp>
        <p:nvSpPr>
          <p:cNvPr id="375" name="Google Shape;375;p8"/>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Verifying a fall with or without sound</a:t>
            </a:r>
            <a:endParaRPr b="0" i="0" sz="1400" u="none" cap="none" strike="noStrike">
              <a:solidFill>
                <a:srgbClr val="000000"/>
              </a:solidFill>
              <a:latin typeface="Arial"/>
              <a:ea typeface="Arial"/>
              <a:cs typeface="Arial"/>
              <a:sym typeface="Arial"/>
            </a:endParaRPr>
          </a:p>
        </p:txBody>
      </p:sp>
      <p:sp>
        <p:nvSpPr>
          <p:cNvPr id="376" name="Google Shape;376;p8"/>
          <p:cNvSpPr txBox="1"/>
          <p:nvPr/>
        </p:nvSpPr>
        <p:spPr>
          <a:xfrm>
            <a:off x="-17360" y="2890761"/>
            <a:ext cx="9195104" cy="716572"/>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rPr b="0" i="0" lang="en-GB" sz="1800" u="none" cap="none" strike="noStrike">
                <a:solidFill>
                  <a:schemeClr val="accent1"/>
                </a:solidFill>
                <a:latin typeface="Calibri"/>
                <a:ea typeface="Calibri"/>
                <a:cs typeface="Calibri"/>
                <a:sym typeface="Calibri"/>
              </a:rPr>
              <a:t>When Nobi detects a fall, a voice in the lamp asks </a:t>
            </a:r>
            <a:br>
              <a:rPr b="0" i="0" lang="en-GB" sz="1800" u="none" cap="none" strike="noStrike">
                <a:solidFill>
                  <a:schemeClr val="accent1"/>
                </a:solidFill>
                <a:latin typeface="Calibri"/>
                <a:ea typeface="Calibri"/>
                <a:cs typeface="Calibri"/>
                <a:sym typeface="Calibri"/>
              </a:rPr>
            </a:br>
            <a:r>
              <a:rPr b="0" i="0" lang="en-GB" sz="1800" u="none" cap="none" strike="noStrike">
                <a:solidFill>
                  <a:schemeClr val="accent1"/>
                </a:solidFill>
                <a:latin typeface="Calibri"/>
                <a:ea typeface="Calibri"/>
                <a:cs typeface="Calibri"/>
                <a:sym typeface="Calibri"/>
              </a:rPr>
              <a:t>the person in the room: </a:t>
            </a:r>
            <a:r>
              <a:rPr b="0" i="0" lang="en-GB" sz="1800" u="none" cap="none" strike="noStrike">
                <a:solidFill>
                  <a:schemeClr val="accent2"/>
                </a:solidFill>
                <a:latin typeface="Calibri"/>
                <a:ea typeface="Calibri"/>
                <a:cs typeface="Calibri"/>
                <a:sym typeface="Calibri"/>
              </a:rPr>
              <a:t>“did you fall?”</a:t>
            </a:r>
            <a:endParaRPr b="0" i="0" sz="1800" u="none" cap="none" strike="noStrike">
              <a:solidFill>
                <a:schemeClr val="accent2"/>
              </a:solidFill>
              <a:latin typeface="Calibri"/>
              <a:ea typeface="Calibri"/>
              <a:cs typeface="Calibri"/>
              <a:sym typeface="Calibri"/>
            </a:endParaRPr>
          </a:p>
        </p:txBody>
      </p:sp>
      <p:sp>
        <p:nvSpPr>
          <p:cNvPr id="377" name="Google Shape;377;p8"/>
          <p:cNvSpPr txBox="1"/>
          <p:nvPr/>
        </p:nvSpPr>
        <p:spPr>
          <a:xfrm>
            <a:off x="2697712" y="4797152"/>
            <a:ext cx="1944715" cy="718202"/>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accent2"/>
              </a:buClr>
              <a:buSzPts val="1400"/>
              <a:buFont typeface="Calibri"/>
              <a:buNone/>
            </a:pPr>
            <a:r>
              <a:rPr b="0" i="0" lang="en-GB" sz="1400" u="none" cap="none" strike="noStrike">
                <a:solidFill>
                  <a:schemeClr val="dk2"/>
                </a:solidFill>
                <a:latin typeface="Calibri"/>
                <a:ea typeface="Calibri"/>
                <a:cs typeface="Calibri"/>
                <a:sym typeface="Calibri"/>
              </a:rPr>
              <a:t>If the answer </a:t>
            </a:r>
            <a:br>
              <a:rPr b="0" i="0" lang="en-GB" sz="1400" u="none" cap="none" strike="noStrike">
                <a:solidFill>
                  <a:schemeClr val="dk2"/>
                </a:solidFill>
                <a:latin typeface="Calibri"/>
                <a:ea typeface="Calibri"/>
                <a:cs typeface="Calibri"/>
                <a:sym typeface="Calibri"/>
              </a:rPr>
            </a:br>
            <a:r>
              <a:rPr b="0" i="0" lang="en-GB" sz="1400" u="none" cap="none" strike="noStrike">
                <a:solidFill>
                  <a:schemeClr val="dk2"/>
                </a:solidFill>
                <a:latin typeface="Calibri"/>
                <a:ea typeface="Calibri"/>
                <a:cs typeface="Calibri"/>
                <a:sym typeface="Calibri"/>
              </a:rPr>
              <a:t>is “</a:t>
            </a:r>
            <a:r>
              <a:rPr b="1" i="0" lang="en-GB" sz="1400" u="none" cap="none" strike="noStrike">
                <a:solidFill>
                  <a:schemeClr val="dk2"/>
                </a:solidFill>
                <a:latin typeface="Calibri"/>
                <a:ea typeface="Calibri"/>
                <a:cs typeface="Calibri"/>
                <a:sym typeface="Calibri"/>
              </a:rPr>
              <a:t>yes</a:t>
            </a:r>
            <a:r>
              <a:rPr b="0" i="0" lang="en-GB" sz="1400" u="none" cap="none" strike="noStrike">
                <a:solidFill>
                  <a:schemeClr val="dk2"/>
                </a:solidFill>
                <a:latin typeface="Calibri"/>
                <a:ea typeface="Calibri"/>
                <a:cs typeface="Calibri"/>
                <a:sym typeface="Calibri"/>
              </a:rPr>
              <a:t>”</a:t>
            </a:r>
            <a:endParaRPr b="1" i="0" sz="1400" u="none" cap="none" strike="noStrike">
              <a:solidFill>
                <a:schemeClr val="dk2"/>
              </a:solidFill>
              <a:latin typeface="Calibri"/>
              <a:ea typeface="Calibri"/>
              <a:cs typeface="Calibri"/>
              <a:sym typeface="Calibri"/>
            </a:endParaRPr>
          </a:p>
        </p:txBody>
      </p:sp>
      <p:sp>
        <p:nvSpPr>
          <p:cNvPr id="378" name="Google Shape;378;p8"/>
          <p:cNvSpPr/>
          <p:nvPr/>
        </p:nvSpPr>
        <p:spPr>
          <a:xfrm>
            <a:off x="3184134" y="4105168"/>
            <a:ext cx="991290" cy="431922"/>
          </a:xfrm>
          <a:prstGeom prst="wedgeRoundRectCallout">
            <a:avLst>
              <a:gd fmla="val -11017" name="adj1"/>
              <a:gd fmla="val 85696" name="adj2"/>
              <a:gd fmla="val 16667" name="adj3"/>
            </a:avLst>
          </a:prstGeom>
          <a:solidFill>
            <a:schemeClr val="lt1">
              <a:alpha val="8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chemeClr val="accent1"/>
                </a:solidFill>
                <a:latin typeface="Calibri"/>
                <a:ea typeface="Calibri"/>
                <a:cs typeface="Calibri"/>
                <a:sym typeface="Calibri"/>
              </a:rPr>
              <a:t>YES</a:t>
            </a:r>
            <a:endParaRPr b="0" i="0" sz="1200" u="none" cap="none" strike="noStrike">
              <a:solidFill>
                <a:schemeClr val="lt1"/>
              </a:solidFill>
              <a:latin typeface="Calibri"/>
              <a:ea typeface="Calibri"/>
              <a:cs typeface="Calibri"/>
              <a:sym typeface="Calibri"/>
            </a:endParaRPr>
          </a:p>
        </p:txBody>
      </p:sp>
      <p:sp>
        <p:nvSpPr>
          <p:cNvPr id="379" name="Google Shape;379;p8"/>
          <p:cNvSpPr/>
          <p:nvPr/>
        </p:nvSpPr>
        <p:spPr>
          <a:xfrm>
            <a:off x="5265257" y="4105168"/>
            <a:ext cx="991290" cy="431922"/>
          </a:xfrm>
          <a:prstGeom prst="wedgeRoundRectCallout">
            <a:avLst>
              <a:gd fmla="val -11017" name="adj1"/>
              <a:gd fmla="val 85696" name="adj2"/>
              <a:gd fmla="val 16667" name="adj3"/>
            </a:avLst>
          </a:prstGeom>
          <a:solidFill>
            <a:schemeClr val="lt1">
              <a:alpha val="8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chemeClr val="accent1"/>
                </a:solidFill>
                <a:latin typeface="Calibri"/>
                <a:ea typeface="Calibri"/>
                <a:cs typeface="Calibri"/>
                <a:sym typeface="Calibri"/>
              </a:rPr>
              <a:t>NO</a:t>
            </a:r>
            <a:endParaRPr b="0" i="0" sz="1200" u="none" cap="none" strike="noStrike">
              <a:solidFill>
                <a:schemeClr val="lt1"/>
              </a:solidFill>
              <a:latin typeface="Calibri"/>
              <a:ea typeface="Calibri"/>
              <a:cs typeface="Calibri"/>
              <a:sym typeface="Calibri"/>
            </a:endParaRPr>
          </a:p>
        </p:txBody>
      </p:sp>
      <p:sp>
        <p:nvSpPr>
          <p:cNvPr id="380" name="Google Shape;380;p8"/>
          <p:cNvSpPr/>
          <p:nvPr/>
        </p:nvSpPr>
        <p:spPr>
          <a:xfrm>
            <a:off x="7461637" y="4105168"/>
            <a:ext cx="991290" cy="431922"/>
          </a:xfrm>
          <a:prstGeom prst="wedgeRoundRectCallout">
            <a:avLst>
              <a:gd fmla="val -11017" name="adj1"/>
              <a:gd fmla="val 85696" name="adj2"/>
              <a:gd fmla="val 16667" name="adj3"/>
            </a:avLst>
          </a:prstGeom>
          <a:solidFill>
            <a:schemeClr val="lt1">
              <a:alpha val="8274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chemeClr val="accent1"/>
                </a:solidFill>
                <a:latin typeface="Calibri"/>
                <a:ea typeface="Calibri"/>
                <a:cs typeface="Calibri"/>
                <a:sym typeface="Calibri"/>
              </a:rPr>
              <a:t>…</a:t>
            </a:r>
            <a:endParaRPr b="0" i="0" sz="1200" u="none" cap="none" strike="noStrike">
              <a:solidFill>
                <a:schemeClr val="lt1"/>
              </a:solidFill>
              <a:latin typeface="Calibri"/>
              <a:ea typeface="Calibri"/>
              <a:cs typeface="Calibri"/>
              <a:sym typeface="Calibri"/>
            </a:endParaRPr>
          </a:p>
        </p:txBody>
      </p:sp>
      <p:sp>
        <p:nvSpPr>
          <p:cNvPr id="381" name="Google Shape;381;p8"/>
          <p:cNvSpPr txBox="1"/>
          <p:nvPr/>
        </p:nvSpPr>
        <p:spPr>
          <a:xfrm>
            <a:off x="4823735" y="4797152"/>
            <a:ext cx="1874334" cy="674448"/>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accent2"/>
              </a:buClr>
              <a:buSzPts val="1400"/>
              <a:buFont typeface="Calibri"/>
              <a:buNone/>
            </a:pPr>
            <a:r>
              <a:rPr b="0" i="0" lang="en-GB" sz="1400" u="none" cap="none" strike="noStrike">
                <a:solidFill>
                  <a:schemeClr val="dk2"/>
                </a:solidFill>
                <a:latin typeface="Calibri"/>
                <a:ea typeface="Calibri"/>
                <a:cs typeface="Calibri"/>
                <a:sym typeface="Calibri"/>
              </a:rPr>
              <a:t>If the answer </a:t>
            </a:r>
            <a:br>
              <a:rPr b="0" i="0" lang="en-GB" sz="1400" u="none" cap="none" strike="noStrike">
                <a:solidFill>
                  <a:schemeClr val="dk2"/>
                </a:solidFill>
                <a:latin typeface="Calibri"/>
                <a:ea typeface="Calibri"/>
                <a:cs typeface="Calibri"/>
                <a:sym typeface="Calibri"/>
              </a:rPr>
            </a:br>
            <a:r>
              <a:rPr b="0" i="0" lang="en-GB" sz="1400" u="none" cap="none" strike="noStrike">
                <a:solidFill>
                  <a:schemeClr val="dk2"/>
                </a:solidFill>
                <a:latin typeface="Calibri"/>
                <a:ea typeface="Calibri"/>
                <a:cs typeface="Calibri"/>
                <a:sym typeface="Calibri"/>
              </a:rPr>
              <a:t>is a clear “</a:t>
            </a:r>
            <a:r>
              <a:rPr b="1" i="0" lang="en-GB" sz="1400" u="none" cap="none" strike="noStrike">
                <a:solidFill>
                  <a:schemeClr val="dk2"/>
                </a:solidFill>
                <a:latin typeface="Calibri"/>
                <a:ea typeface="Calibri"/>
                <a:cs typeface="Calibri"/>
                <a:sym typeface="Calibri"/>
              </a:rPr>
              <a:t>no</a:t>
            </a:r>
            <a:r>
              <a:rPr b="0" i="0" lang="en-GB" sz="1400" u="none" cap="none" strike="noStrike">
                <a:solidFill>
                  <a:schemeClr val="dk2"/>
                </a:solidFill>
                <a:latin typeface="Calibri"/>
                <a:ea typeface="Calibri"/>
                <a:cs typeface="Calibri"/>
                <a:sym typeface="Calibri"/>
              </a:rPr>
              <a:t>” </a:t>
            </a:r>
            <a:br>
              <a:rPr b="0" i="0" lang="en-GB" sz="1400" u="none" cap="none" strike="noStrike">
                <a:solidFill>
                  <a:schemeClr val="dk2"/>
                </a:solidFill>
                <a:latin typeface="Calibri"/>
                <a:ea typeface="Calibri"/>
                <a:cs typeface="Calibri"/>
                <a:sym typeface="Calibri"/>
              </a:rPr>
            </a:br>
            <a:endParaRPr b="1" i="0" sz="1400" u="none" cap="none" strike="noStrike">
              <a:solidFill>
                <a:schemeClr val="dk2"/>
              </a:solidFill>
              <a:latin typeface="Calibri"/>
              <a:ea typeface="Calibri"/>
              <a:cs typeface="Calibri"/>
              <a:sym typeface="Calibri"/>
            </a:endParaRPr>
          </a:p>
        </p:txBody>
      </p:sp>
      <p:sp>
        <p:nvSpPr>
          <p:cNvPr id="382" name="Google Shape;382;p8"/>
          <p:cNvSpPr txBox="1"/>
          <p:nvPr/>
        </p:nvSpPr>
        <p:spPr>
          <a:xfrm>
            <a:off x="7047545" y="4797152"/>
            <a:ext cx="1819475" cy="901082"/>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accent2"/>
              </a:buClr>
              <a:buSzPts val="1400"/>
              <a:buFont typeface="Calibri"/>
              <a:buNone/>
            </a:pPr>
            <a:r>
              <a:rPr b="0" i="0" lang="en-GB" sz="1400" u="none" cap="none" strike="noStrike">
                <a:solidFill>
                  <a:schemeClr val="dk2"/>
                </a:solidFill>
                <a:latin typeface="Calibri"/>
                <a:ea typeface="Calibri"/>
                <a:cs typeface="Calibri"/>
                <a:sym typeface="Calibri"/>
              </a:rPr>
              <a:t>If there’s </a:t>
            </a:r>
            <a:br>
              <a:rPr b="0" i="0" lang="en-GB" sz="1400" u="none" cap="none" strike="noStrike">
                <a:solidFill>
                  <a:schemeClr val="dk2"/>
                </a:solidFill>
                <a:latin typeface="Calibri"/>
                <a:ea typeface="Calibri"/>
                <a:cs typeface="Calibri"/>
                <a:sym typeface="Calibri"/>
              </a:rPr>
            </a:br>
            <a:r>
              <a:rPr b="1" i="0" lang="en-GB" sz="1400" u="none" cap="none" strike="noStrike">
                <a:solidFill>
                  <a:schemeClr val="dk2"/>
                </a:solidFill>
                <a:latin typeface="Calibri"/>
                <a:ea typeface="Calibri"/>
                <a:cs typeface="Calibri"/>
                <a:sym typeface="Calibri"/>
              </a:rPr>
              <a:t>no answer</a:t>
            </a:r>
            <a:br>
              <a:rPr b="1" i="0" lang="en-GB" sz="1400" u="none" cap="none" strike="noStrike">
                <a:solidFill>
                  <a:schemeClr val="dk2"/>
                </a:solidFill>
                <a:latin typeface="Calibri"/>
                <a:ea typeface="Calibri"/>
                <a:cs typeface="Calibri"/>
                <a:sym typeface="Calibri"/>
              </a:rPr>
            </a:br>
            <a:endParaRPr b="1" i="0" sz="1400" u="none" cap="none" strike="noStrike">
              <a:solidFill>
                <a:schemeClr val="dk2"/>
              </a:solidFill>
              <a:latin typeface="Calibri"/>
              <a:ea typeface="Calibri"/>
              <a:cs typeface="Calibri"/>
              <a:sym typeface="Calibri"/>
            </a:endParaRPr>
          </a:p>
        </p:txBody>
      </p:sp>
      <p:sp>
        <p:nvSpPr>
          <p:cNvPr id="383" name="Google Shape;383;p8"/>
          <p:cNvSpPr txBox="1"/>
          <p:nvPr/>
        </p:nvSpPr>
        <p:spPr>
          <a:xfrm>
            <a:off x="2697712" y="5975229"/>
            <a:ext cx="1956061" cy="655482"/>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accent2"/>
              </a:buClr>
              <a:buSzPts val="1300"/>
              <a:buFont typeface="Calibri"/>
              <a:buNone/>
            </a:pPr>
            <a:r>
              <a:rPr b="1" i="0" lang="en-GB" sz="1300" u="none" cap="none" strike="noStrike">
                <a:solidFill>
                  <a:schemeClr val="accent1"/>
                </a:solidFill>
                <a:latin typeface="Calibri"/>
                <a:ea typeface="Calibri"/>
                <a:cs typeface="Calibri"/>
                <a:sym typeface="Calibri"/>
              </a:rPr>
              <a:t>Nobi will alert care </a:t>
            </a:r>
            <a:br>
              <a:rPr b="1" i="0" lang="en-GB" sz="1300" u="none" cap="none" strike="noStrike">
                <a:solidFill>
                  <a:schemeClr val="accent1"/>
                </a:solidFill>
                <a:latin typeface="Calibri"/>
                <a:ea typeface="Calibri"/>
                <a:cs typeface="Calibri"/>
                <a:sym typeface="Calibri"/>
              </a:rPr>
            </a:br>
            <a:r>
              <a:rPr b="1" i="0" lang="en-GB" sz="1300" u="none" cap="none" strike="noStrike">
                <a:solidFill>
                  <a:schemeClr val="accent1"/>
                </a:solidFill>
                <a:latin typeface="Calibri"/>
                <a:ea typeface="Calibri"/>
                <a:cs typeface="Calibri"/>
                <a:sym typeface="Calibri"/>
              </a:rPr>
              <a:t>staff immediately</a:t>
            </a:r>
            <a:endParaRPr b="0" i="0" sz="1400" u="none" cap="none" strike="noStrike">
              <a:solidFill>
                <a:srgbClr val="000000"/>
              </a:solidFill>
              <a:latin typeface="Arial"/>
              <a:ea typeface="Arial"/>
              <a:cs typeface="Arial"/>
              <a:sym typeface="Arial"/>
            </a:endParaRPr>
          </a:p>
        </p:txBody>
      </p:sp>
      <p:sp>
        <p:nvSpPr>
          <p:cNvPr id="384" name="Google Shape;384;p8"/>
          <p:cNvSpPr txBox="1"/>
          <p:nvPr/>
        </p:nvSpPr>
        <p:spPr>
          <a:xfrm>
            <a:off x="4835082" y="5975229"/>
            <a:ext cx="1819475" cy="655482"/>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accent2"/>
              </a:buClr>
              <a:buSzPts val="1300"/>
              <a:buFont typeface="Calibri"/>
              <a:buNone/>
            </a:pPr>
            <a:r>
              <a:rPr b="1" i="0" lang="en-GB" sz="1300" u="none" cap="none" strike="noStrike">
                <a:solidFill>
                  <a:schemeClr val="accent1"/>
                </a:solidFill>
                <a:latin typeface="Calibri"/>
                <a:ea typeface="Calibri"/>
                <a:cs typeface="Calibri"/>
                <a:sym typeface="Calibri"/>
              </a:rPr>
              <a:t>Nothing </a:t>
            </a:r>
            <a:br>
              <a:rPr b="1" i="0" lang="en-GB" sz="1300" u="none" cap="none" strike="noStrike">
                <a:solidFill>
                  <a:schemeClr val="accent1"/>
                </a:solidFill>
                <a:latin typeface="Calibri"/>
                <a:ea typeface="Calibri"/>
                <a:cs typeface="Calibri"/>
                <a:sym typeface="Calibri"/>
              </a:rPr>
            </a:br>
            <a:r>
              <a:rPr b="1" i="0" lang="en-GB" sz="1300" u="none" cap="none" strike="noStrike">
                <a:solidFill>
                  <a:schemeClr val="accent1"/>
                </a:solidFill>
                <a:latin typeface="Calibri"/>
                <a:ea typeface="Calibri"/>
                <a:cs typeface="Calibri"/>
                <a:sym typeface="Calibri"/>
              </a:rPr>
              <a:t>happens</a:t>
            </a:r>
            <a:endParaRPr b="0" i="0" sz="1400" u="none" cap="none" strike="noStrike">
              <a:solidFill>
                <a:srgbClr val="000000"/>
              </a:solidFill>
              <a:latin typeface="Arial"/>
              <a:ea typeface="Arial"/>
              <a:cs typeface="Arial"/>
              <a:sym typeface="Arial"/>
            </a:endParaRPr>
          </a:p>
        </p:txBody>
      </p:sp>
      <p:sp>
        <p:nvSpPr>
          <p:cNvPr id="385" name="Google Shape;385;p8"/>
          <p:cNvSpPr txBox="1"/>
          <p:nvPr/>
        </p:nvSpPr>
        <p:spPr>
          <a:xfrm>
            <a:off x="7047545" y="5975229"/>
            <a:ext cx="1819475" cy="655482"/>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accent2"/>
              </a:buClr>
              <a:buSzPts val="1300"/>
              <a:buFont typeface="Calibri"/>
              <a:buNone/>
            </a:pPr>
            <a:r>
              <a:rPr b="1" i="0" lang="en-GB" sz="1300" u="none" cap="none" strike="noStrike">
                <a:solidFill>
                  <a:schemeClr val="accent1"/>
                </a:solidFill>
                <a:latin typeface="Calibri"/>
                <a:ea typeface="Calibri"/>
                <a:cs typeface="Calibri"/>
                <a:sym typeface="Calibri"/>
              </a:rPr>
              <a:t>Nobi will alert care </a:t>
            </a:r>
            <a:br>
              <a:rPr b="1" i="0" lang="en-GB" sz="1300" u="none" cap="none" strike="noStrike">
                <a:solidFill>
                  <a:schemeClr val="accent1"/>
                </a:solidFill>
                <a:latin typeface="Calibri"/>
                <a:ea typeface="Calibri"/>
                <a:cs typeface="Calibri"/>
                <a:sym typeface="Calibri"/>
              </a:rPr>
            </a:br>
            <a:r>
              <a:rPr b="1" i="0" lang="en-GB" sz="1300" u="none" cap="none" strike="noStrike">
                <a:solidFill>
                  <a:schemeClr val="accent1"/>
                </a:solidFill>
                <a:latin typeface="Calibri"/>
                <a:ea typeface="Calibri"/>
                <a:cs typeface="Calibri"/>
                <a:sym typeface="Calibri"/>
              </a:rPr>
              <a:t>staff immediately</a:t>
            </a:r>
            <a:endParaRPr b="0" i="0" sz="1400" u="none" cap="none" strike="noStrike">
              <a:solidFill>
                <a:srgbClr val="000000"/>
              </a:solidFill>
              <a:latin typeface="Arial"/>
              <a:ea typeface="Arial"/>
              <a:cs typeface="Arial"/>
              <a:sym typeface="Arial"/>
            </a:endParaRPr>
          </a:p>
        </p:txBody>
      </p:sp>
      <p:cxnSp>
        <p:nvCxnSpPr>
          <p:cNvPr id="386" name="Google Shape;386;p8"/>
          <p:cNvCxnSpPr/>
          <p:nvPr/>
        </p:nvCxnSpPr>
        <p:spPr>
          <a:xfrm>
            <a:off x="4676447" y="4128088"/>
            <a:ext cx="0" cy="2174882"/>
          </a:xfrm>
          <a:prstGeom prst="straightConnector1">
            <a:avLst/>
          </a:prstGeom>
          <a:noFill/>
          <a:ln cap="flat" cmpd="sng" w="9525">
            <a:solidFill>
              <a:schemeClr val="accent1">
                <a:alpha val="29803"/>
              </a:schemeClr>
            </a:solidFill>
            <a:prstDash val="solid"/>
            <a:miter lim="800000"/>
            <a:headEnd len="sm" w="sm" type="none"/>
            <a:tailEnd len="sm" w="sm" type="none"/>
          </a:ln>
        </p:spPr>
      </p:cxnSp>
      <p:sp>
        <p:nvSpPr>
          <p:cNvPr id="387" name="Google Shape;387;p8"/>
          <p:cNvSpPr/>
          <p:nvPr/>
        </p:nvSpPr>
        <p:spPr>
          <a:xfrm rot="10800000">
            <a:off x="3600757" y="5728778"/>
            <a:ext cx="172251" cy="148493"/>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88" name="Google Shape;388;p8"/>
          <p:cNvSpPr/>
          <p:nvPr/>
        </p:nvSpPr>
        <p:spPr>
          <a:xfrm rot="10800000">
            <a:off x="5695087" y="5728778"/>
            <a:ext cx="172251" cy="148493"/>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89" name="Google Shape;389;p8"/>
          <p:cNvSpPr/>
          <p:nvPr/>
        </p:nvSpPr>
        <p:spPr>
          <a:xfrm rot="10800000">
            <a:off x="7891467" y="5728778"/>
            <a:ext cx="172251" cy="148493"/>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90" name="Google Shape;390;p8"/>
          <p:cNvSpPr txBox="1"/>
          <p:nvPr/>
        </p:nvSpPr>
        <p:spPr>
          <a:xfrm>
            <a:off x="9309356" y="2895431"/>
            <a:ext cx="2682783" cy="939058"/>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rPr b="0" i="0" lang="en-GB" sz="1800" u="none" cap="none" strike="noStrike">
                <a:solidFill>
                  <a:schemeClr val="accent1"/>
                </a:solidFill>
                <a:latin typeface="Calibri"/>
                <a:ea typeface="Calibri"/>
                <a:cs typeface="Calibri"/>
                <a:sym typeface="Calibri"/>
              </a:rPr>
              <a:t>When Nobi </a:t>
            </a:r>
            <a:br>
              <a:rPr b="0" i="0" lang="en-GB" sz="1800" u="none" cap="none" strike="noStrike">
                <a:solidFill>
                  <a:schemeClr val="accent1"/>
                </a:solidFill>
                <a:latin typeface="Calibri"/>
                <a:ea typeface="Calibri"/>
                <a:cs typeface="Calibri"/>
                <a:sym typeface="Calibri"/>
              </a:rPr>
            </a:br>
            <a:r>
              <a:rPr b="0" i="0" lang="en-GB" sz="1800" u="none" cap="none" strike="noStrike">
                <a:solidFill>
                  <a:schemeClr val="accent1"/>
                </a:solidFill>
                <a:latin typeface="Calibri"/>
                <a:ea typeface="Calibri"/>
                <a:cs typeface="Calibri"/>
                <a:sym typeface="Calibri"/>
              </a:rPr>
              <a:t>detects a fall,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accent2"/>
              </a:buClr>
              <a:buSzPts val="1800"/>
              <a:buFont typeface="Calibri"/>
              <a:buNone/>
            </a:pPr>
            <a:r>
              <a:rPr b="0" i="0" lang="en-GB" sz="1800" u="none" cap="none" strike="noStrike">
                <a:solidFill>
                  <a:schemeClr val="accent2"/>
                </a:solidFill>
                <a:latin typeface="Calibri"/>
                <a:ea typeface="Calibri"/>
                <a:cs typeface="Calibri"/>
                <a:sym typeface="Calibri"/>
              </a:rPr>
              <a:t>Nobi will alert care </a:t>
            </a:r>
            <a:br>
              <a:rPr b="0" i="0" lang="en-GB" sz="1800" u="none" cap="none" strike="noStrike">
                <a:solidFill>
                  <a:schemeClr val="accent2"/>
                </a:solidFill>
                <a:latin typeface="Calibri"/>
                <a:ea typeface="Calibri"/>
                <a:cs typeface="Calibri"/>
                <a:sym typeface="Calibri"/>
              </a:rPr>
            </a:br>
            <a:r>
              <a:rPr b="0" i="0" lang="en-GB" sz="1800" u="none" cap="none" strike="noStrike">
                <a:solidFill>
                  <a:schemeClr val="accent2"/>
                </a:solidFill>
                <a:latin typeface="Calibri"/>
                <a:ea typeface="Calibri"/>
                <a:cs typeface="Calibri"/>
                <a:sym typeface="Calibri"/>
              </a:rPr>
              <a:t>staff immediately.</a:t>
            </a:r>
            <a:endParaRPr b="0" i="0" sz="1800" u="none" cap="none" strike="noStrike">
              <a:solidFill>
                <a:schemeClr val="accent2"/>
              </a:solidFill>
              <a:latin typeface="Calibri"/>
              <a:ea typeface="Calibri"/>
              <a:cs typeface="Calibri"/>
              <a:sym typeface="Calibri"/>
            </a:endParaRPr>
          </a:p>
        </p:txBody>
      </p:sp>
      <p:cxnSp>
        <p:nvCxnSpPr>
          <p:cNvPr id="391" name="Google Shape;391;p8"/>
          <p:cNvCxnSpPr/>
          <p:nvPr/>
        </p:nvCxnSpPr>
        <p:spPr>
          <a:xfrm>
            <a:off x="6908695" y="4128088"/>
            <a:ext cx="0" cy="2174882"/>
          </a:xfrm>
          <a:prstGeom prst="straightConnector1">
            <a:avLst/>
          </a:prstGeom>
          <a:noFill/>
          <a:ln cap="flat" cmpd="sng" w="9525">
            <a:solidFill>
              <a:schemeClr val="accent1">
                <a:alpha val="29803"/>
              </a:schemeClr>
            </a:solidFill>
            <a:prstDash val="solid"/>
            <a:miter lim="800000"/>
            <a:headEnd len="sm" w="sm" type="none"/>
            <a:tailEnd len="sm" w="sm" type="none"/>
          </a:ln>
        </p:spPr>
      </p:cxnSp>
      <p:cxnSp>
        <p:nvCxnSpPr>
          <p:cNvPr id="392" name="Google Shape;392;p8"/>
          <p:cNvCxnSpPr/>
          <p:nvPr/>
        </p:nvCxnSpPr>
        <p:spPr>
          <a:xfrm>
            <a:off x="2629978" y="4128088"/>
            <a:ext cx="0" cy="2174882"/>
          </a:xfrm>
          <a:prstGeom prst="straightConnector1">
            <a:avLst/>
          </a:prstGeom>
          <a:noFill/>
          <a:ln cap="flat" cmpd="sng" w="9525">
            <a:solidFill>
              <a:schemeClr val="accent1">
                <a:alpha val="29803"/>
              </a:schemeClr>
            </a:solidFill>
            <a:prstDash val="solid"/>
            <a:miter lim="800000"/>
            <a:headEnd len="sm" w="sm" type="none"/>
            <a:tailEnd len="sm" w="sm" type="none"/>
          </a:ln>
        </p:spPr>
      </p:cxnSp>
      <p:sp>
        <p:nvSpPr>
          <p:cNvPr id="393" name="Google Shape;393;p8"/>
          <p:cNvSpPr txBox="1"/>
          <p:nvPr/>
        </p:nvSpPr>
        <p:spPr>
          <a:xfrm>
            <a:off x="70852" y="2049653"/>
            <a:ext cx="9121492" cy="19752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accent1"/>
              </a:buClr>
              <a:buSzPts val="1800"/>
              <a:buFont typeface="Arial"/>
              <a:buNone/>
            </a:pPr>
            <a:r>
              <a:rPr b="0" i="0" lang="en-GB" sz="1800" u="none" cap="none" strike="noStrike">
                <a:solidFill>
                  <a:schemeClr val="accent1"/>
                </a:solidFill>
                <a:latin typeface="Calibri"/>
                <a:ea typeface="Calibri"/>
                <a:cs typeface="Calibri"/>
                <a:sym typeface="Calibri"/>
              </a:rPr>
              <a:t>Sound in the room</a:t>
            </a:r>
            <a:endParaRPr b="0" i="0" sz="1400" u="none" cap="none" strike="noStrike">
              <a:solidFill>
                <a:srgbClr val="000000"/>
              </a:solidFill>
              <a:latin typeface="Arial"/>
              <a:ea typeface="Arial"/>
              <a:cs typeface="Arial"/>
              <a:sym typeface="Arial"/>
            </a:endParaRPr>
          </a:p>
        </p:txBody>
      </p:sp>
      <p:sp>
        <p:nvSpPr>
          <p:cNvPr id="394" name="Google Shape;394;p8"/>
          <p:cNvSpPr txBox="1"/>
          <p:nvPr/>
        </p:nvSpPr>
        <p:spPr>
          <a:xfrm>
            <a:off x="9054933" y="2043494"/>
            <a:ext cx="3129083" cy="377394"/>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accent1"/>
              </a:buClr>
              <a:buSzPts val="1800"/>
              <a:buFont typeface="Arial"/>
              <a:buNone/>
            </a:pPr>
            <a:r>
              <a:rPr b="0" i="0" lang="en-GB" sz="1800" u="none" cap="none" strike="noStrike">
                <a:solidFill>
                  <a:schemeClr val="accent1"/>
                </a:solidFill>
                <a:latin typeface="Calibri"/>
                <a:ea typeface="Calibri"/>
                <a:cs typeface="Calibri"/>
                <a:sym typeface="Calibri"/>
              </a:rPr>
              <a:t>No sound in the room</a:t>
            </a:r>
            <a:endParaRPr b="0" i="0" sz="1400" u="none" cap="none" strike="noStrike">
              <a:solidFill>
                <a:srgbClr val="000000"/>
              </a:solidFill>
              <a:latin typeface="Arial"/>
              <a:ea typeface="Arial"/>
              <a:cs typeface="Arial"/>
              <a:sym typeface="Arial"/>
            </a:endParaRPr>
          </a:p>
        </p:txBody>
      </p:sp>
      <p:cxnSp>
        <p:nvCxnSpPr>
          <p:cNvPr id="395" name="Google Shape;395;p8"/>
          <p:cNvCxnSpPr/>
          <p:nvPr/>
        </p:nvCxnSpPr>
        <p:spPr>
          <a:xfrm>
            <a:off x="9048328" y="1700807"/>
            <a:ext cx="0" cy="5157193"/>
          </a:xfrm>
          <a:prstGeom prst="straightConnector1">
            <a:avLst/>
          </a:prstGeom>
          <a:noFill/>
          <a:ln cap="flat" cmpd="sng" w="25400">
            <a:solidFill>
              <a:schemeClr val="lt1"/>
            </a:solidFill>
            <a:prstDash val="solid"/>
            <a:miter lim="800000"/>
            <a:headEnd len="sm" w="sm" type="none"/>
            <a:tailEnd len="sm" w="sm" type="none"/>
          </a:ln>
        </p:spPr>
      </p:cxnSp>
      <p:sp>
        <p:nvSpPr>
          <p:cNvPr id="396" name="Google Shape;396;p8"/>
          <p:cNvSpPr txBox="1"/>
          <p:nvPr/>
        </p:nvSpPr>
        <p:spPr>
          <a:xfrm>
            <a:off x="4727814" y="5271096"/>
            <a:ext cx="2109102" cy="608074"/>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2"/>
              </a:buClr>
              <a:buSzPts val="900"/>
              <a:buFont typeface="Calibri"/>
              <a:buNone/>
            </a:pPr>
            <a:r>
              <a:rPr b="0" i="0" lang="en-GB" sz="900" u="none" cap="none" strike="noStrike">
                <a:solidFill>
                  <a:schemeClr val="dk2"/>
                </a:solidFill>
                <a:latin typeface="Calibri"/>
                <a:ea typeface="Calibri"/>
                <a:cs typeface="Calibri"/>
                <a:sym typeface="Calibri"/>
              </a:rPr>
              <a:t>(e.g., resident is on the floor to look </a:t>
            </a:r>
            <a:br>
              <a:rPr b="0" i="0" lang="en-GB" sz="900" u="none" cap="none" strike="noStrike">
                <a:solidFill>
                  <a:schemeClr val="dk2"/>
                </a:solidFill>
                <a:latin typeface="Calibri"/>
                <a:ea typeface="Calibri"/>
                <a:cs typeface="Calibri"/>
                <a:sym typeface="Calibri"/>
              </a:rPr>
            </a:br>
            <a:r>
              <a:rPr b="0" i="0" lang="en-GB" sz="900" u="none" cap="none" strike="noStrike">
                <a:solidFill>
                  <a:schemeClr val="dk2"/>
                </a:solidFill>
                <a:latin typeface="Calibri"/>
                <a:ea typeface="Calibri"/>
                <a:cs typeface="Calibri"/>
                <a:sym typeface="Calibri"/>
              </a:rPr>
              <a:t>for something he dropped)</a:t>
            </a:r>
            <a:endParaRPr b="1" i="0" sz="900" u="none" cap="none" strike="noStrike">
              <a:solidFill>
                <a:schemeClr val="dk2"/>
              </a:solidFill>
              <a:latin typeface="Calibri"/>
              <a:ea typeface="Calibri"/>
              <a:cs typeface="Calibri"/>
              <a:sym typeface="Calibri"/>
            </a:endParaRPr>
          </a:p>
        </p:txBody>
      </p:sp>
      <p:sp>
        <p:nvSpPr>
          <p:cNvPr id="397" name="Google Shape;397;p8"/>
          <p:cNvSpPr/>
          <p:nvPr/>
        </p:nvSpPr>
        <p:spPr>
          <a:xfrm>
            <a:off x="3981094" y="1556792"/>
            <a:ext cx="1322816" cy="322425"/>
          </a:xfrm>
          <a:prstGeom prst="roundRect">
            <a:avLst>
              <a:gd fmla="val 50000" name="adj"/>
            </a:avLst>
          </a:prstGeom>
          <a:solidFill>
            <a:schemeClr val="accent1"/>
          </a:solidFill>
          <a:ln>
            <a:noFill/>
          </a:ln>
        </p:spPr>
        <p:txBody>
          <a:bodyPr anchorCtr="0" anchor="ctr" bIns="45700" lIns="144000"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Calibri"/>
                <a:ea typeface="Calibri"/>
                <a:cs typeface="Calibri"/>
                <a:sym typeface="Calibri"/>
              </a:rPr>
              <a:t>Option 1</a:t>
            </a:r>
            <a:endParaRPr b="0" i="0" sz="1400" u="none" cap="none" strike="noStrike">
              <a:solidFill>
                <a:schemeClr val="lt1"/>
              </a:solidFill>
              <a:latin typeface="Calibri"/>
              <a:ea typeface="Calibri"/>
              <a:cs typeface="Calibri"/>
              <a:sym typeface="Calibri"/>
            </a:endParaRPr>
          </a:p>
        </p:txBody>
      </p:sp>
      <p:sp>
        <p:nvSpPr>
          <p:cNvPr id="398" name="Google Shape;398;p8"/>
          <p:cNvSpPr/>
          <p:nvPr/>
        </p:nvSpPr>
        <p:spPr>
          <a:xfrm>
            <a:off x="9602827" y="4537090"/>
            <a:ext cx="2264202" cy="1851524"/>
          </a:xfrm>
          <a:custGeom>
            <a:rect b="b" l="l" r="r" t="t"/>
            <a:pathLst>
              <a:path extrusionOk="0" h="1755314" w="2264202">
                <a:moveTo>
                  <a:pt x="1544818" y="0"/>
                </a:moveTo>
                <a:lnTo>
                  <a:pt x="2194411" y="0"/>
                </a:lnTo>
                <a:cubicBezTo>
                  <a:pt x="2232956" y="0"/>
                  <a:pt x="2264202" y="31246"/>
                  <a:pt x="2264202" y="69791"/>
                </a:cubicBezTo>
                <a:lnTo>
                  <a:pt x="2264202" y="1685523"/>
                </a:lnTo>
                <a:cubicBezTo>
                  <a:pt x="2264202" y="1724068"/>
                  <a:pt x="2232956" y="1755314"/>
                  <a:pt x="2194411" y="1755314"/>
                </a:cubicBezTo>
                <a:lnTo>
                  <a:pt x="69791" y="1755314"/>
                </a:lnTo>
                <a:cubicBezTo>
                  <a:pt x="31246" y="1755314"/>
                  <a:pt x="0" y="1724068"/>
                  <a:pt x="0" y="1685523"/>
                </a:cubicBezTo>
                <a:lnTo>
                  <a:pt x="0" y="69791"/>
                </a:lnTo>
                <a:cubicBezTo>
                  <a:pt x="0" y="31246"/>
                  <a:pt x="31246" y="0"/>
                  <a:pt x="69791" y="0"/>
                </a:cubicBezTo>
                <a:lnTo>
                  <a:pt x="730754" y="3133"/>
                </a:lnTo>
              </a:path>
            </a:pathLst>
          </a:custGeom>
          <a:noFill/>
          <a:ln cap="flat" cmpd="sng" w="9525">
            <a:solidFill>
              <a:schemeClr val="dk2">
                <a:alpha val="29803"/>
              </a:scheme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99" name="Google Shape;399;p8"/>
          <p:cNvSpPr txBox="1"/>
          <p:nvPr/>
        </p:nvSpPr>
        <p:spPr>
          <a:xfrm>
            <a:off x="9602827" y="4385694"/>
            <a:ext cx="2264202" cy="939058"/>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1" i="0" lang="en-GB" sz="1400" u="none" cap="none" strike="noStrike">
                <a:solidFill>
                  <a:schemeClr val="accent1"/>
                </a:solidFill>
                <a:latin typeface="Calibri"/>
                <a:ea typeface="Calibri"/>
                <a:cs typeface="Calibri"/>
                <a:sym typeface="Calibri"/>
              </a:rPr>
              <a:t>WHY?</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050"/>
              <a:buFont typeface="Calibri"/>
              <a:buNone/>
            </a:pPr>
            <a:r>
              <a:t/>
            </a:r>
            <a:endParaRPr b="0" i="0" sz="1050" u="none" cap="none" strike="noStrike">
              <a:solidFill>
                <a:schemeClr val="accent1"/>
              </a:solidFill>
              <a:latin typeface="Calibri"/>
              <a:ea typeface="Calibri"/>
              <a:cs typeface="Calibri"/>
              <a:sym typeface="Calibri"/>
            </a:endParaRPr>
          </a:p>
          <a:p>
            <a:pPr indent="0" lvl="0" marL="0" marR="0" rtl="0" algn="ctr">
              <a:lnSpc>
                <a:spcPct val="100000"/>
              </a:lnSpc>
              <a:spcBef>
                <a:spcPts val="0"/>
              </a:spcBef>
              <a:spcAft>
                <a:spcPts val="0"/>
              </a:spcAft>
              <a:buClr>
                <a:schemeClr val="dk1"/>
              </a:buClr>
              <a:buSzPts val="1050"/>
              <a:buFont typeface="Calibri"/>
              <a:buNone/>
            </a:pPr>
            <a:r>
              <a:rPr b="0" i="0" lang="en-GB" sz="1050" u="none" cap="none" strike="noStrike">
                <a:solidFill>
                  <a:schemeClr val="dk1"/>
                </a:solidFill>
                <a:latin typeface="Calibri"/>
                <a:ea typeface="Calibri"/>
                <a:cs typeface="Calibri"/>
                <a:sym typeface="Calibri"/>
              </a:rPr>
              <a:t>In some situations, it might </a:t>
            </a:r>
            <a:br>
              <a:rPr b="0" i="0" lang="en-GB" sz="1050" u="none" cap="none" strike="noStrike">
                <a:solidFill>
                  <a:schemeClr val="dk1"/>
                </a:solidFill>
                <a:latin typeface="Calibri"/>
                <a:ea typeface="Calibri"/>
                <a:cs typeface="Calibri"/>
                <a:sym typeface="Calibri"/>
              </a:rPr>
            </a:br>
            <a:r>
              <a:rPr b="0" i="0" lang="en-GB" sz="1050" u="none" cap="none" strike="noStrike">
                <a:solidFill>
                  <a:schemeClr val="dk1"/>
                </a:solidFill>
                <a:latin typeface="Calibri"/>
                <a:ea typeface="Calibri"/>
                <a:cs typeface="Calibri"/>
                <a:sym typeface="Calibri"/>
              </a:rPr>
              <a:t>not be beneficial for the lamp </a:t>
            </a:r>
            <a:br>
              <a:rPr b="0" i="0" lang="en-GB" sz="1050" u="none" cap="none" strike="noStrike">
                <a:solidFill>
                  <a:schemeClr val="dk1"/>
                </a:solidFill>
                <a:latin typeface="Calibri"/>
                <a:ea typeface="Calibri"/>
                <a:cs typeface="Calibri"/>
                <a:sym typeface="Calibri"/>
              </a:rPr>
            </a:br>
            <a:r>
              <a:rPr b="0" i="0" lang="en-GB" sz="1050" u="none" cap="none" strike="noStrike">
                <a:solidFill>
                  <a:schemeClr val="dk1"/>
                </a:solidFill>
                <a:latin typeface="Calibri"/>
                <a:ea typeface="Calibri"/>
                <a:cs typeface="Calibri"/>
                <a:sym typeface="Calibri"/>
              </a:rPr>
              <a:t>to speak to the resident.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050"/>
              <a:buFont typeface="Calibri"/>
              <a:buNone/>
            </a:pPr>
            <a:r>
              <a:t/>
            </a:r>
            <a:endParaRPr b="0" i="0" sz="105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chemeClr val="dk1"/>
              </a:buClr>
              <a:buSzPts val="1050"/>
              <a:buFont typeface="Calibri"/>
              <a:buNone/>
            </a:pPr>
            <a:r>
              <a:rPr b="0" i="0" lang="en-GB" sz="1050" u="none" cap="none" strike="noStrike">
                <a:solidFill>
                  <a:schemeClr val="dk1"/>
                </a:solidFill>
                <a:latin typeface="Calibri"/>
                <a:ea typeface="Calibri"/>
                <a:cs typeface="Calibri"/>
                <a:sym typeface="Calibri"/>
              </a:rPr>
              <a:t>People with dementia for instance could experience disorientation </a:t>
            </a:r>
            <a:br>
              <a:rPr b="0" i="0" lang="en-GB" sz="1050" u="none" cap="none" strike="noStrike">
                <a:solidFill>
                  <a:schemeClr val="dk1"/>
                </a:solidFill>
                <a:latin typeface="Calibri"/>
                <a:ea typeface="Calibri"/>
                <a:cs typeface="Calibri"/>
                <a:sym typeface="Calibri"/>
              </a:rPr>
            </a:br>
            <a:r>
              <a:rPr b="0" i="0" lang="en-GB" sz="1050" u="none" cap="none" strike="noStrike">
                <a:solidFill>
                  <a:schemeClr val="dk1"/>
                </a:solidFill>
                <a:latin typeface="Calibri"/>
                <a:ea typeface="Calibri"/>
                <a:cs typeface="Calibri"/>
                <a:sym typeface="Calibri"/>
              </a:rPr>
              <a:t>or fear when the lamp seemingly speaks out of nowhere. </a:t>
            </a:r>
            <a:endParaRPr b="0" i="0" sz="1400" u="none" cap="none" strike="noStrike">
              <a:solidFill>
                <a:srgbClr val="000000"/>
              </a:solidFill>
              <a:latin typeface="Arial"/>
              <a:ea typeface="Arial"/>
              <a:cs typeface="Arial"/>
              <a:sym typeface="Arial"/>
            </a:endParaRPr>
          </a:p>
        </p:txBody>
      </p:sp>
      <p:grpSp>
        <p:nvGrpSpPr>
          <p:cNvPr id="400" name="Google Shape;400;p8"/>
          <p:cNvGrpSpPr/>
          <p:nvPr/>
        </p:nvGrpSpPr>
        <p:grpSpPr>
          <a:xfrm flipH="1" rot="10800000">
            <a:off x="4937367" y="1607308"/>
            <a:ext cx="222529" cy="228816"/>
            <a:chOff x="5477716" y="-355401"/>
            <a:chExt cx="3726737" cy="3832025"/>
          </a:xfrm>
        </p:grpSpPr>
        <p:pic>
          <p:nvPicPr>
            <p:cNvPr id="401" name="Google Shape;401;p8"/>
            <p:cNvPicPr preferRelativeResize="0"/>
            <p:nvPr/>
          </p:nvPicPr>
          <p:blipFill rotWithShape="1">
            <a:blip r:embed="rId3">
              <a:alphaModFix/>
            </a:blip>
            <a:srcRect b="0" l="50807" r="0" t="0"/>
            <a:stretch/>
          </p:blipFill>
          <p:spPr>
            <a:xfrm>
              <a:off x="7330289" y="-355401"/>
              <a:ext cx="1874164" cy="3810000"/>
            </a:xfrm>
            <a:prstGeom prst="rect">
              <a:avLst/>
            </a:prstGeom>
            <a:noFill/>
            <a:ln>
              <a:noFill/>
            </a:ln>
          </p:spPr>
        </p:pic>
        <p:pic>
          <p:nvPicPr>
            <p:cNvPr id="402" name="Google Shape;402;p8"/>
            <p:cNvPicPr preferRelativeResize="0"/>
            <p:nvPr/>
          </p:nvPicPr>
          <p:blipFill rotWithShape="1">
            <a:blip r:embed="rId4">
              <a:alphaModFix/>
            </a:blip>
            <a:srcRect b="0" l="0" r="52432" t="0"/>
            <a:stretch/>
          </p:blipFill>
          <p:spPr>
            <a:xfrm>
              <a:off x="5477716" y="-333376"/>
              <a:ext cx="1812311" cy="3810000"/>
            </a:xfrm>
            <a:prstGeom prst="rect">
              <a:avLst/>
            </a:prstGeom>
            <a:noFill/>
            <a:ln>
              <a:noFill/>
            </a:ln>
          </p:spPr>
        </p:pic>
      </p:grpSp>
      <p:sp>
        <p:nvSpPr>
          <p:cNvPr id="403" name="Google Shape;403;p8"/>
          <p:cNvSpPr/>
          <p:nvPr/>
        </p:nvSpPr>
        <p:spPr>
          <a:xfrm>
            <a:off x="10020613" y="1556792"/>
            <a:ext cx="1322816" cy="322425"/>
          </a:xfrm>
          <a:prstGeom prst="roundRect">
            <a:avLst>
              <a:gd fmla="val 50000" name="adj"/>
            </a:avLst>
          </a:prstGeom>
          <a:solidFill>
            <a:schemeClr val="accent1"/>
          </a:solidFill>
          <a:ln>
            <a:noFill/>
          </a:ln>
        </p:spPr>
        <p:txBody>
          <a:bodyPr anchorCtr="0" anchor="ctr" bIns="45700" lIns="144000"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Calibri"/>
                <a:ea typeface="Calibri"/>
                <a:cs typeface="Calibri"/>
                <a:sym typeface="Calibri"/>
              </a:rPr>
              <a:t>Option 2</a:t>
            </a:r>
            <a:endParaRPr b="0" i="0" sz="1400" u="none" cap="none" strike="noStrike">
              <a:solidFill>
                <a:schemeClr val="lt1"/>
              </a:solidFill>
              <a:latin typeface="Calibri"/>
              <a:ea typeface="Calibri"/>
              <a:cs typeface="Calibri"/>
              <a:sym typeface="Calibri"/>
            </a:endParaRPr>
          </a:p>
        </p:txBody>
      </p:sp>
      <p:pic>
        <p:nvPicPr>
          <p:cNvPr id="404" name="Google Shape;404;p8"/>
          <p:cNvPicPr preferRelativeResize="0"/>
          <p:nvPr/>
        </p:nvPicPr>
        <p:blipFill rotWithShape="1">
          <a:blip r:embed="rId4">
            <a:alphaModFix/>
          </a:blip>
          <a:srcRect b="0" l="0" r="0" t="0"/>
          <a:stretch/>
        </p:blipFill>
        <p:spPr>
          <a:xfrm flipH="1" rot="10800000">
            <a:off x="10972369" y="1617323"/>
            <a:ext cx="227501" cy="227501"/>
          </a:xfrm>
          <a:prstGeom prst="rect">
            <a:avLst/>
          </a:prstGeom>
          <a:noFill/>
          <a:ln>
            <a:noFill/>
          </a:ln>
        </p:spPr>
      </p:pic>
      <p:grpSp>
        <p:nvGrpSpPr>
          <p:cNvPr id="405" name="Google Shape;405;p8"/>
          <p:cNvGrpSpPr/>
          <p:nvPr/>
        </p:nvGrpSpPr>
        <p:grpSpPr>
          <a:xfrm>
            <a:off x="237474" y="3080057"/>
            <a:ext cx="2200818" cy="3787937"/>
            <a:chOff x="6916144" y="3693619"/>
            <a:chExt cx="1562415" cy="2689150"/>
          </a:xfrm>
        </p:grpSpPr>
        <p:grpSp>
          <p:nvGrpSpPr>
            <p:cNvPr id="406" name="Google Shape;406;p8"/>
            <p:cNvGrpSpPr/>
            <p:nvPr/>
          </p:nvGrpSpPr>
          <p:grpSpPr>
            <a:xfrm>
              <a:off x="6916144" y="3693619"/>
              <a:ext cx="611143" cy="611143"/>
              <a:chOff x="9374815" y="1600193"/>
              <a:chExt cx="1349400" cy="1349400"/>
            </a:xfrm>
          </p:grpSpPr>
          <p:grpSp>
            <p:nvGrpSpPr>
              <p:cNvPr id="407" name="Google Shape;407;p8"/>
              <p:cNvGrpSpPr/>
              <p:nvPr/>
            </p:nvGrpSpPr>
            <p:grpSpPr>
              <a:xfrm>
                <a:off x="9374815" y="1600193"/>
                <a:ext cx="1349400" cy="1349400"/>
                <a:chOff x="9427088" y="453902"/>
                <a:chExt cx="1349400" cy="1349400"/>
              </a:xfrm>
            </p:grpSpPr>
            <p:sp>
              <p:nvSpPr>
                <p:cNvPr id="408" name="Google Shape;408;p8"/>
                <p:cNvSpPr/>
                <p:nvPr/>
              </p:nvSpPr>
              <p:spPr>
                <a:xfrm>
                  <a:off x="9427088" y="453902"/>
                  <a:ext cx="1349400" cy="13494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09" name="Google Shape;409;p8"/>
                <p:cNvSpPr/>
                <p:nvPr/>
              </p:nvSpPr>
              <p:spPr>
                <a:xfrm>
                  <a:off x="9498729" y="525543"/>
                  <a:ext cx="1206300" cy="1206300"/>
                </a:xfrm>
                <a:prstGeom prst="ellipse">
                  <a:avLst/>
                </a:prstGeom>
                <a:solidFill>
                  <a:schemeClr val="lt2">
                    <a:alpha val="2313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410" name="Google Shape;410;p8"/>
              <p:cNvSpPr/>
              <p:nvPr/>
            </p:nvSpPr>
            <p:spPr>
              <a:xfrm>
                <a:off x="9945012" y="1965816"/>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11" name="Google Shape;411;p8"/>
              <p:cNvSpPr/>
              <p:nvPr/>
            </p:nvSpPr>
            <p:spPr>
              <a:xfrm>
                <a:off x="10068830" y="1965816"/>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12" name="Google Shape;412;p8"/>
              <p:cNvSpPr/>
              <p:nvPr/>
            </p:nvSpPr>
            <p:spPr>
              <a:xfrm>
                <a:off x="9821194" y="2109790"/>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13" name="Google Shape;413;p8"/>
              <p:cNvSpPr/>
              <p:nvPr/>
            </p:nvSpPr>
            <p:spPr>
              <a:xfrm>
                <a:off x="9945012" y="2109790"/>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14" name="Google Shape;414;p8"/>
              <p:cNvSpPr/>
              <p:nvPr/>
            </p:nvSpPr>
            <p:spPr>
              <a:xfrm>
                <a:off x="10068830" y="2109790"/>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15" name="Google Shape;415;p8"/>
              <p:cNvSpPr/>
              <p:nvPr/>
            </p:nvSpPr>
            <p:spPr>
              <a:xfrm>
                <a:off x="10192648" y="2109790"/>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16" name="Google Shape;416;p8"/>
              <p:cNvSpPr/>
              <p:nvPr/>
            </p:nvSpPr>
            <p:spPr>
              <a:xfrm>
                <a:off x="9697376" y="2253764"/>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17" name="Google Shape;417;p8"/>
              <p:cNvSpPr/>
              <p:nvPr/>
            </p:nvSpPr>
            <p:spPr>
              <a:xfrm>
                <a:off x="9821194" y="2253764"/>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18" name="Google Shape;418;p8"/>
              <p:cNvSpPr/>
              <p:nvPr/>
            </p:nvSpPr>
            <p:spPr>
              <a:xfrm>
                <a:off x="9945012" y="2253764"/>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19" name="Google Shape;419;p8"/>
              <p:cNvSpPr/>
              <p:nvPr/>
            </p:nvSpPr>
            <p:spPr>
              <a:xfrm>
                <a:off x="10068830" y="2253764"/>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20" name="Google Shape;420;p8"/>
              <p:cNvSpPr/>
              <p:nvPr/>
            </p:nvSpPr>
            <p:spPr>
              <a:xfrm>
                <a:off x="10192648" y="2253764"/>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21" name="Google Shape;421;p8"/>
              <p:cNvSpPr/>
              <p:nvPr/>
            </p:nvSpPr>
            <p:spPr>
              <a:xfrm>
                <a:off x="10316464" y="2253764"/>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22" name="Google Shape;422;p8"/>
              <p:cNvSpPr/>
              <p:nvPr/>
            </p:nvSpPr>
            <p:spPr>
              <a:xfrm>
                <a:off x="9821194" y="2397738"/>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23" name="Google Shape;423;p8"/>
              <p:cNvSpPr/>
              <p:nvPr/>
            </p:nvSpPr>
            <p:spPr>
              <a:xfrm>
                <a:off x="9945012" y="2397738"/>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24" name="Google Shape;424;p8"/>
              <p:cNvSpPr/>
              <p:nvPr/>
            </p:nvSpPr>
            <p:spPr>
              <a:xfrm>
                <a:off x="10068830" y="2397738"/>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25" name="Google Shape;425;p8"/>
              <p:cNvSpPr/>
              <p:nvPr/>
            </p:nvSpPr>
            <p:spPr>
              <a:xfrm>
                <a:off x="10192648" y="2397738"/>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26" name="Google Shape;426;p8"/>
              <p:cNvSpPr/>
              <p:nvPr/>
            </p:nvSpPr>
            <p:spPr>
              <a:xfrm>
                <a:off x="9945012" y="2541712"/>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27" name="Google Shape;427;p8"/>
              <p:cNvSpPr/>
              <p:nvPr/>
            </p:nvSpPr>
            <p:spPr>
              <a:xfrm>
                <a:off x="10068830" y="2541712"/>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428" name="Google Shape;428;p8"/>
            <p:cNvSpPr/>
            <p:nvPr/>
          </p:nvSpPr>
          <p:spPr>
            <a:xfrm>
              <a:off x="7303480" y="4556331"/>
              <a:ext cx="985500" cy="241500"/>
            </a:xfrm>
            <a:prstGeom prst="wedgeRoundRectCallout">
              <a:avLst>
                <a:gd fmla="val 8615" name="adj1"/>
                <a:gd fmla="val 94744" name="adj2"/>
                <a:gd fmla="val 16667" name="adj3"/>
              </a:avLst>
            </a:prstGeom>
            <a:solidFill>
              <a:schemeClr val="lt1">
                <a:alpha val="8313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50"/>
                <a:buFont typeface="Arial"/>
                <a:buNone/>
              </a:pPr>
              <a:r>
                <a:rPr b="0" i="0" lang="en-GB" sz="1050" u="none" cap="none" strike="noStrike">
                  <a:solidFill>
                    <a:schemeClr val="accent1"/>
                  </a:solidFill>
                  <a:latin typeface="Calibri"/>
                  <a:ea typeface="Calibri"/>
                  <a:cs typeface="Calibri"/>
                  <a:sym typeface="Calibri"/>
                </a:rPr>
                <a:t>did you fall?’</a:t>
              </a:r>
              <a:endParaRPr b="0" i="0" sz="1050" u="none" cap="none" strike="noStrike">
                <a:solidFill>
                  <a:schemeClr val="lt1"/>
                </a:solidFill>
                <a:latin typeface="Calibri"/>
                <a:ea typeface="Calibri"/>
                <a:cs typeface="Calibri"/>
                <a:sym typeface="Calibri"/>
              </a:endParaRPr>
            </a:p>
          </p:txBody>
        </p:sp>
        <p:sp>
          <p:nvSpPr>
            <p:cNvPr id="429" name="Google Shape;429;p8"/>
            <p:cNvSpPr/>
            <p:nvPr/>
          </p:nvSpPr>
          <p:spPr>
            <a:xfrm>
              <a:off x="6918060" y="4875393"/>
              <a:ext cx="777900" cy="195600"/>
            </a:xfrm>
            <a:prstGeom prst="wedgeRoundRectCallout">
              <a:avLst>
                <a:gd fmla="val -8134" name="adj1"/>
                <a:gd fmla="val 103339" name="adj2"/>
                <a:gd fmla="val 16667" name="adj3"/>
              </a:avLst>
            </a:prstGeom>
            <a:solidFill>
              <a:schemeClr val="lt1">
                <a:alpha val="8313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50"/>
                <a:buFont typeface="Arial"/>
                <a:buNone/>
              </a:pPr>
              <a:r>
                <a:rPr b="1" i="0" lang="en-GB" sz="1050" u="none" cap="none" strike="noStrike">
                  <a:solidFill>
                    <a:schemeClr val="accent1"/>
                  </a:solidFill>
                  <a:latin typeface="Calibri"/>
                  <a:ea typeface="Calibri"/>
                  <a:cs typeface="Calibri"/>
                  <a:sym typeface="Calibri"/>
                </a:rPr>
                <a:t>. . .</a:t>
              </a:r>
              <a:endParaRPr b="0" i="0" sz="1050" u="none" cap="none" strike="noStrike">
                <a:solidFill>
                  <a:schemeClr val="lt1"/>
                </a:solidFill>
                <a:latin typeface="Calibri"/>
                <a:ea typeface="Calibri"/>
                <a:cs typeface="Calibri"/>
                <a:sym typeface="Calibri"/>
              </a:endParaRPr>
            </a:p>
          </p:txBody>
        </p:sp>
        <p:sp>
          <p:nvSpPr>
            <p:cNvPr id="430" name="Google Shape;430;p8"/>
            <p:cNvSpPr/>
            <p:nvPr/>
          </p:nvSpPr>
          <p:spPr>
            <a:xfrm>
              <a:off x="7240095" y="4082201"/>
              <a:ext cx="734700" cy="734700"/>
            </a:xfrm>
            <a:prstGeom prst="arc">
              <a:avLst>
                <a:gd fmla="val 16200000" name="adj1"/>
                <a:gd fmla="val 0" name="adj2"/>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id="431" name="Google Shape;431;p8"/>
            <p:cNvPicPr preferRelativeResize="0"/>
            <p:nvPr/>
          </p:nvPicPr>
          <p:blipFill rotWithShape="1">
            <a:blip r:embed="rId5">
              <a:alphaModFix/>
            </a:blip>
            <a:srcRect b="0" l="0" r="0" t="0"/>
            <a:stretch/>
          </p:blipFill>
          <p:spPr>
            <a:xfrm>
              <a:off x="7507247" y="5335487"/>
              <a:ext cx="971312" cy="1047282"/>
            </a:xfrm>
            <a:prstGeom prst="rect">
              <a:avLst/>
            </a:prstGeom>
            <a:noFill/>
            <a:ln>
              <a:noFill/>
            </a:ln>
          </p:spPr>
        </p:pic>
        <p:sp>
          <p:nvSpPr>
            <p:cNvPr id="432" name="Google Shape;432;p8"/>
            <p:cNvSpPr/>
            <p:nvPr/>
          </p:nvSpPr>
          <p:spPr>
            <a:xfrm rot="10800000">
              <a:off x="7003566" y="4842415"/>
              <a:ext cx="734700" cy="734700"/>
            </a:xfrm>
            <a:prstGeom prst="arc">
              <a:avLst>
                <a:gd fmla="val 16200000" name="adj1"/>
                <a:gd fmla="val 0" name="adj2"/>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Nobi">
      <a:dk1>
        <a:srgbClr val="4E4F51"/>
      </a:dk1>
      <a:lt1>
        <a:srgbClr val="FFFFFF"/>
      </a:lt1>
      <a:dk2>
        <a:srgbClr val="2B3C3F"/>
      </a:dk2>
      <a:lt2>
        <a:srgbClr val="D2D9C8"/>
      </a:lt2>
      <a:accent1>
        <a:srgbClr val="38656D"/>
      </a:accent1>
      <a:accent2>
        <a:srgbClr val="EF9C2C"/>
      </a:accent2>
      <a:accent3>
        <a:srgbClr val="C84444"/>
      </a:accent3>
      <a:accent4>
        <a:srgbClr val="E0D1C3"/>
      </a:accent4>
      <a:accent5>
        <a:srgbClr val="DCA773"/>
      </a:accent5>
      <a:accent6>
        <a:srgbClr val="FFF2C7"/>
      </a:accent6>
      <a:hlink>
        <a:srgbClr val="38656D"/>
      </a:hlink>
      <a:folHlink>
        <a:srgbClr val="2F9E7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1_Office Theme">
  <a:themeElements>
    <a:clrScheme name="Nobi">
      <a:dk1>
        <a:srgbClr val="4E4F51"/>
      </a:dk1>
      <a:lt1>
        <a:srgbClr val="FFFFFF"/>
      </a:lt1>
      <a:dk2>
        <a:srgbClr val="2B3C3F"/>
      </a:dk2>
      <a:lt2>
        <a:srgbClr val="D2D9C8"/>
      </a:lt2>
      <a:accent1>
        <a:srgbClr val="38656D"/>
      </a:accent1>
      <a:accent2>
        <a:srgbClr val="EF9C2C"/>
      </a:accent2>
      <a:accent3>
        <a:srgbClr val="C84444"/>
      </a:accent3>
      <a:accent4>
        <a:srgbClr val="E0D1C3"/>
      </a:accent4>
      <a:accent5>
        <a:srgbClr val="DCA773"/>
      </a:accent5>
      <a:accent6>
        <a:srgbClr val="FFF2C7"/>
      </a:accent6>
      <a:hlink>
        <a:srgbClr val="38656D"/>
      </a:hlink>
      <a:folHlink>
        <a:srgbClr val="2F9E7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2023-10-06T13:43:30Z</dcterms:created>
  <dc:creator>Power Presentaties</dc:creator>
</cp:coreProperties>
</file>