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 id="214748365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64" roundtripDataSignature="AMtx7mh5lF7MheObVbcvfe+CAwp9Qi+4Dg=="/>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2" name="Fabien Francken"/>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slide" Target="slides/slide55.xml"/><Relationship Id="rId61" Type="http://schemas.openxmlformats.org/officeDocument/2006/relationships/slide" Target="slides/slide54.xml"/><Relationship Id="rId20" Type="http://schemas.openxmlformats.org/officeDocument/2006/relationships/slide" Target="slides/slide13.xml"/><Relationship Id="rId64" Type="http://customschemas.google.com/relationships/presentationmetadata" Target="metadata"/><Relationship Id="rId63" Type="http://schemas.openxmlformats.org/officeDocument/2006/relationships/slide" Target="slides/slide56.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60" Type="http://schemas.openxmlformats.org/officeDocument/2006/relationships/slide" Target="slides/slide53.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slide" Target="slides/slide48.xml"/><Relationship Id="rId10" Type="http://schemas.openxmlformats.org/officeDocument/2006/relationships/slide" Target="slides/slide3.xml"/><Relationship Id="rId54" Type="http://schemas.openxmlformats.org/officeDocument/2006/relationships/slide" Target="slides/slide47.xml"/><Relationship Id="rId13" Type="http://schemas.openxmlformats.org/officeDocument/2006/relationships/slide" Target="slides/slide6.xml"/><Relationship Id="rId57" Type="http://schemas.openxmlformats.org/officeDocument/2006/relationships/slide" Target="slides/slide50.xml"/><Relationship Id="rId12" Type="http://schemas.openxmlformats.org/officeDocument/2006/relationships/slide" Target="slides/slide5.xml"/><Relationship Id="rId56" Type="http://schemas.openxmlformats.org/officeDocument/2006/relationships/slide" Target="slides/slide49.xml"/><Relationship Id="rId15" Type="http://schemas.openxmlformats.org/officeDocument/2006/relationships/slide" Target="slides/slide8.xml"/><Relationship Id="rId59" Type="http://schemas.openxmlformats.org/officeDocument/2006/relationships/slide" Target="slides/slide52.xml"/><Relationship Id="rId14" Type="http://schemas.openxmlformats.org/officeDocument/2006/relationships/slide" Target="slides/slide7.xml"/><Relationship Id="rId58" Type="http://schemas.openxmlformats.org/officeDocument/2006/relationships/slide" Target="slides/slide51.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3-14T13:34:26.352">
    <p:pos x="1584" y="2715"/>
    <p:text>ook rand van bed</p:text>
    <p:extLst>
      <p:ext uri="{C676402C-5697-4E1C-873F-D02D1690AC5C}">
        <p15:threadingInfo timeZoneBias="0"/>
      </p:ext>
      <p:ext uri="http://customooxmlschemas.google.com/">
        <go:slidesCustomData xmlns:go="http://customooxmlschemas.google.com/" commentPostId="AAABfxuDPkw"/>
      </p:ext>
    </p:extLs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5-03-14T13:40:56.020">
    <p:pos x="463" y="2386"/>
    <p:text>hier ontbreekt 'geen bewoner gedetecteerd'</p:text>
    <p:extLst>
      <p:ext uri="{C676402C-5697-4E1C-873F-D02D1690AC5C}">
        <p15:threadingInfo timeZoneBias="0"/>
      </p:ext>
      <p:ext uri="http://customooxmlschemas.google.com/">
        <go:slidesCustomData xmlns:go="http://customooxmlschemas.google.com/" commentPostId="AAABfx1o-pA"/>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 name="Google Shape;5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8" name="Google Shape;448;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notifications</a:t>
            </a:r>
            <a:endParaRPr/>
          </a:p>
          <a:p>
            <a:pPr indent="0" lvl="0" marL="0" rtl="0" algn="l">
              <a:lnSpc>
                <a:spcPct val="100000"/>
              </a:lnSpc>
              <a:spcBef>
                <a:spcPts val="0"/>
              </a:spcBef>
              <a:spcAft>
                <a:spcPts val="0"/>
              </a:spcAft>
              <a:buSzPts val="1400"/>
              <a:buNone/>
            </a:pPr>
            <a:r>
              <a:rPr lang="en-GB"/>
              <a:t>nurse call system</a:t>
            </a:r>
            <a:endParaRPr/>
          </a:p>
          <a:p>
            <a:pPr indent="0" lvl="0" marL="0" rtl="0" algn="l">
              <a:lnSpc>
                <a:spcPct val="100000"/>
              </a:lnSpc>
              <a:spcBef>
                <a:spcPts val="0"/>
              </a:spcBef>
              <a:spcAft>
                <a:spcPts val="0"/>
              </a:spcAft>
              <a:buSzPts val="1400"/>
              <a:buNone/>
            </a:pPr>
            <a:r>
              <a:rPr lang="en-GB"/>
              <a:t>opt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Also via ipv</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7" name="Google Shape;467;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telephone call</a:t>
            </a:r>
            <a:endParaRPr/>
          </a:p>
          <a:p>
            <a:pPr indent="0" lvl="0" marL="0" rtl="0" algn="l">
              <a:lnSpc>
                <a:spcPct val="100000"/>
              </a:lnSpc>
              <a:spcBef>
                <a:spcPts val="0"/>
              </a:spcBef>
              <a:spcAft>
                <a:spcPts val="0"/>
              </a:spcAft>
              <a:buSzPts val="1400"/>
              <a:buNone/>
            </a:pPr>
            <a:r>
              <a:rPr lang="en-GB"/>
              <a:t>room</a:t>
            </a:r>
            <a:endParaRPr/>
          </a:p>
          <a:p>
            <a:pPr indent="0" lvl="0" marL="0" rtl="0" algn="l">
              <a:lnSpc>
                <a:spcPct val="100000"/>
              </a:lnSpc>
              <a:spcBef>
                <a:spcPts val="0"/>
              </a:spcBef>
              <a:spcAft>
                <a:spcPts val="0"/>
              </a:spcAft>
              <a:buSzPts val="1400"/>
              <a:buNone/>
            </a:pPr>
            <a:r>
              <a:rPr lang="en-GB"/>
              <a:t>resident</a:t>
            </a:r>
            <a:endParaRPr/>
          </a:p>
          <a:p>
            <a:pPr indent="0" lvl="0" marL="0" rtl="0" algn="l">
              <a:lnSpc>
                <a:spcPct val="100000"/>
              </a:lnSpc>
              <a:spcBef>
                <a:spcPts val="0"/>
              </a:spcBef>
              <a:spcAft>
                <a:spcPts val="0"/>
              </a:spcAft>
              <a:buSzPts val="1400"/>
              <a:buNone/>
            </a:pPr>
            <a:r>
              <a:rPr lang="en-GB"/>
              <a:t>fallen person</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5" name="Google Shape;485;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priority list</a:t>
            </a:r>
            <a:endParaRPr/>
          </a:p>
          <a:p>
            <a:pPr indent="0" lvl="0" marL="0" rtl="0" algn="l">
              <a:lnSpc>
                <a:spcPct val="100000"/>
              </a:lnSpc>
              <a:spcBef>
                <a:spcPts val="0"/>
              </a:spcBef>
              <a:spcAft>
                <a:spcPts val="0"/>
              </a:spcAft>
              <a:buSzPts val="1400"/>
              <a:buNone/>
            </a:pPr>
            <a:r>
              <a:rPr lang="en-GB"/>
              <a:t>emergency contacts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7" name="Google Shape;507;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nurse-call system</a:t>
            </a:r>
            <a:endParaRPr/>
          </a:p>
          <a:p>
            <a:pPr indent="0" lvl="0" marL="0" rtl="0" algn="l">
              <a:lnSpc>
                <a:spcPct val="100000"/>
              </a:lnSpc>
              <a:spcBef>
                <a:spcPts val="0"/>
              </a:spcBef>
              <a:spcAft>
                <a:spcPts val="0"/>
              </a:spcAft>
              <a:buSzPts val="1400"/>
              <a:buNone/>
            </a:pPr>
            <a:r>
              <a:rPr lang="en-GB"/>
              <a:t>integrates</a:t>
            </a:r>
            <a:endParaRPr/>
          </a:p>
          <a:p>
            <a:pPr indent="0" lvl="0" marL="0" rtl="0" algn="l">
              <a:lnSpc>
                <a:spcPct val="100000"/>
              </a:lnSpc>
              <a:spcBef>
                <a:spcPts val="0"/>
              </a:spcBef>
              <a:spcAft>
                <a:spcPts val="0"/>
              </a:spcAft>
              <a:buSzPts val="1400"/>
              <a:buNone/>
            </a:pPr>
            <a:r>
              <a:rPr lang="en-GB"/>
              <a:t>alerts</a:t>
            </a:r>
            <a:endParaRPr/>
          </a:p>
          <a:p>
            <a:pPr indent="0" lvl="0" marL="0" rtl="0" algn="l">
              <a:lnSpc>
                <a:spcPct val="100000"/>
              </a:lnSpc>
              <a:spcBef>
                <a:spcPts val="0"/>
              </a:spcBef>
              <a:spcAft>
                <a:spcPts val="0"/>
              </a:spcAft>
              <a:buSzPts val="1400"/>
              <a:buNone/>
            </a:pPr>
            <a:r>
              <a:rPr lang="en-GB"/>
              <a:t>settings (-- capabilities)</a:t>
            </a:r>
            <a:endParaRPr/>
          </a:p>
          <a:p>
            <a:pPr indent="0" lvl="0" marL="0" rtl="0" algn="l">
              <a:lnSpc>
                <a:spcPct val="100000"/>
              </a:lnSpc>
              <a:spcBef>
                <a:spcPts val="0"/>
              </a:spcBef>
              <a:spcAft>
                <a:spcPts val="0"/>
              </a:spcAft>
              <a:buSzPts val="1400"/>
              <a:buNone/>
            </a:pPr>
            <a:r>
              <a:rPr lang="en-GB"/>
              <a:t>fallen person</a:t>
            </a:r>
            <a:endParaRPr/>
          </a:p>
          <a:p>
            <a:pPr indent="0" lvl="0" marL="0" rtl="0" algn="l">
              <a:lnSpc>
                <a:spcPct val="100000"/>
              </a:lnSpc>
              <a:spcBef>
                <a:spcPts val="0"/>
              </a:spcBef>
              <a:spcAft>
                <a:spcPts val="0"/>
              </a:spcAft>
              <a:buSzPts val="1400"/>
              <a:buNone/>
            </a:pPr>
            <a:r>
              <a:rPr lang="en-GB"/>
              <a:t>method</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7" name="Google Shape;517;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Nobi-application</a:t>
            </a:r>
            <a:endParaRPr/>
          </a:p>
          <a:p>
            <a:pPr indent="0" lvl="0" marL="0" rtl="0" algn="l">
              <a:lnSpc>
                <a:spcPct val="100000"/>
              </a:lnSpc>
              <a:spcBef>
                <a:spcPts val="0"/>
              </a:spcBef>
              <a:spcAft>
                <a:spcPts val="0"/>
              </a:spcAft>
              <a:buSzPts val="1400"/>
              <a:buNone/>
            </a:pPr>
            <a:r>
              <a:rPr lang="en-GB"/>
              <a:t>Notification</a:t>
            </a:r>
            <a:endParaRPr/>
          </a:p>
          <a:p>
            <a:pPr indent="0" lvl="0" marL="0" rtl="0" algn="l">
              <a:lnSpc>
                <a:spcPct val="100000"/>
              </a:lnSpc>
              <a:spcBef>
                <a:spcPts val="0"/>
              </a:spcBef>
              <a:spcAft>
                <a:spcPts val="0"/>
              </a:spcAft>
              <a:buSzPts val="1400"/>
              <a:buNone/>
            </a:pPr>
            <a:r>
              <a:rPr lang="en-GB"/>
              <a:t>Fallen person</a:t>
            </a:r>
            <a:endParaRPr/>
          </a:p>
          <a:p>
            <a:pPr indent="0" lvl="0" marL="0" rtl="0" algn="l">
              <a:lnSpc>
                <a:spcPct val="100000"/>
              </a:lnSpc>
              <a:spcBef>
                <a:spcPts val="0"/>
              </a:spcBef>
              <a:spcAft>
                <a:spcPts val="0"/>
              </a:spcAft>
              <a:buSzPts val="1400"/>
              <a:buNone/>
            </a:pPr>
            <a:r>
              <a:rPr lang="en-GB"/>
              <a:t>room</a:t>
            </a:r>
            <a:endParaRPr/>
          </a:p>
          <a:p>
            <a:pPr indent="0" lvl="0" marL="0" rtl="0" algn="l">
              <a:lnSpc>
                <a:spcPct val="100000"/>
              </a:lnSpc>
              <a:spcBef>
                <a:spcPts val="0"/>
              </a:spcBef>
              <a:spcAft>
                <a:spcPts val="0"/>
              </a:spcAft>
              <a:buSzPts val="1400"/>
              <a:buNone/>
            </a:pPr>
            <a:r>
              <a:rPr lang="en-GB"/>
              <a:t>caregiver</a:t>
            </a:r>
            <a:endParaRPr/>
          </a:p>
          <a:p>
            <a:pPr indent="0" lvl="0" marL="0" rtl="0" algn="l">
              <a:lnSpc>
                <a:spcPct val="100000"/>
              </a:lnSpc>
              <a:spcBef>
                <a:spcPts val="0"/>
              </a:spcBef>
              <a:spcAft>
                <a:spcPts val="0"/>
              </a:spcAft>
              <a:buSzPts val="1400"/>
              <a:buNone/>
            </a:pPr>
            <a:r>
              <a:rPr lang="en-GB"/>
              <a:t>alert</a:t>
            </a:r>
            <a:endParaRPr/>
          </a:p>
          <a:p>
            <a:pPr indent="0" lvl="0" marL="0" rtl="0" algn="l">
              <a:lnSpc>
                <a:spcPct val="100000"/>
              </a:lnSpc>
              <a:spcBef>
                <a:spcPts val="0"/>
              </a:spcBef>
              <a:spcAft>
                <a:spcPts val="0"/>
              </a:spcAft>
              <a:buSzPts val="1400"/>
              <a:buNone/>
            </a:pPr>
            <a:r>
              <a:rPr lang="en-GB"/>
              <a:t>Mobile device</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2" name="Shape 532"/>
        <p:cNvGrpSpPr/>
        <p:nvPr/>
      </p:nvGrpSpPr>
      <p:grpSpPr>
        <a:xfrm>
          <a:off x="0" y="0"/>
          <a:ext cx="0" cy="0"/>
          <a:chOff x="0" y="0"/>
          <a:chExt cx="0" cy="0"/>
        </a:xfrm>
      </p:grpSpPr>
      <p:sp>
        <p:nvSpPr>
          <p:cNvPr id="533" name="Google Shape;53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4" name="Google Shape;53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So now I just want to share some data on how Nobi makes a big impact on the resident’s lives when it comes to fall detection.</a:t>
            </a:r>
            <a:endParaRPr/>
          </a:p>
          <a:p>
            <a:pPr indent="0" lvl="0" marL="0" rtl="0" algn="l">
              <a:lnSpc>
                <a:spcPct val="100000"/>
              </a:lnSpc>
              <a:spcBef>
                <a:spcPts val="0"/>
              </a:spcBef>
              <a:spcAft>
                <a:spcPts val="0"/>
              </a:spcAft>
              <a:buSzPts val="1400"/>
              <a:buNone/>
            </a:pPr>
            <a:r>
              <a:rPr lang="en-GB"/>
              <a:t>long lie falls</a:t>
            </a:r>
            <a:endParaRPr/>
          </a:p>
          <a:p>
            <a:pPr indent="0" lvl="0" marL="0" rtl="0" algn="l">
              <a:lnSpc>
                <a:spcPct val="100000"/>
              </a:lnSpc>
              <a:spcBef>
                <a:spcPts val="0"/>
              </a:spcBef>
              <a:spcAft>
                <a:spcPts val="0"/>
              </a:spcAft>
              <a:buSzPts val="1400"/>
              <a:buNone/>
            </a:pPr>
            <a:r>
              <a:rPr lang="en-GB"/>
              <a:t>data</a:t>
            </a:r>
            <a:endParaRPr/>
          </a:p>
          <a:p>
            <a:pPr indent="0" lvl="0" marL="0" rtl="0" algn="l">
              <a:lnSpc>
                <a:spcPct val="100000"/>
              </a:lnSpc>
              <a:spcBef>
                <a:spcPts val="0"/>
              </a:spcBef>
              <a:spcAft>
                <a:spcPts val="0"/>
              </a:spcAft>
              <a:buSzPts val="1400"/>
              <a:buNone/>
            </a:pPr>
            <a:r>
              <a:rPr lang="en-GB"/>
              <a:t>swift assistance</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3" name="Google Shape;553;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fall escalation</a:t>
            </a:r>
            <a:endParaRPr/>
          </a:p>
          <a:p>
            <a:pPr indent="0" lvl="0" marL="0" rtl="0" algn="l">
              <a:lnSpc>
                <a:spcPct val="100000"/>
              </a:lnSpc>
              <a:spcBef>
                <a:spcPts val="0"/>
              </a:spcBef>
              <a:spcAft>
                <a:spcPts val="0"/>
              </a:spcAft>
              <a:buSzPts val="1400"/>
              <a:buNone/>
            </a:pPr>
            <a:r>
              <a:rPr lang="en-GB"/>
              <a:t>coworkers</a:t>
            </a:r>
            <a:endParaRPr/>
          </a:p>
          <a:p>
            <a:pPr indent="0" lvl="0" marL="0" rtl="0" algn="l">
              <a:lnSpc>
                <a:spcPct val="100000"/>
              </a:lnSpc>
              <a:spcBef>
                <a:spcPts val="0"/>
              </a:spcBef>
              <a:spcAft>
                <a:spcPts val="0"/>
              </a:spcAft>
              <a:buSzPts val="1400"/>
              <a:buNone/>
            </a:pPr>
            <a:r>
              <a:rPr lang="en-GB"/>
              <a:t>residetn</a:t>
            </a:r>
            <a:endParaRPr/>
          </a:p>
          <a:p>
            <a:pPr indent="0" lvl="0" marL="0" rtl="0" algn="l">
              <a:lnSpc>
                <a:spcPct val="100000"/>
              </a:lnSpc>
              <a:spcBef>
                <a:spcPts val="0"/>
              </a:spcBef>
              <a:spcAft>
                <a:spcPts val="0"/>
              </a:spcAft>
              <a:buSzPts val="1400"/>
              <a:buNone/>
            </a:pPr>
            <a:r>
              <a:rPr lang="en-GB"/>
              <a:t>emergency</a:t>
            </a:r>
            <a:endParaRPr/>
          </a:p>
          <a:p>
            <a:pPr indent="0" lvl="0" marL="0" rtl="0" algn="l">
              <a:lnSpc>
                <a:spcPct val="100000"/>
              </a:lnSpc>
              <a:spcBef>
                <a:spcPts val="0"/>
              </a:spcBef>
              <a:spcAft>
                <a:spcPts val="0"/>
              </a:spcAft>
              <a:buSzPts val="1400"/>
              <a:buNone/>
            </a:pPr>
            <a:r>
              <a:rPr lang="en-GB"/>
              <a:t>snooze button</a:t>
            </a:r>
            <a:endParaRPr/>
          </a:p>
          <a:p>
            <a:pPr indent="0" lvl="0" marL="0" rtl="0" algn="l">
              <a:lnSpc>
                <a:spcPct val="100000"/>
              </a:lnSpc>
              <a:spcBef>
                <a:spcPts val="0"/>
              </a:spcBef>
              <a:spcAft>
                <a:spcPts val="0"/>
              </a:spcAft>
              <a:buSzPts val="1400"/>
              <a:buNone/>
            </a:pPr>
            <a:r>
              <a:rPr lang="en-GB"/>
              <a:t>nurse-call system</a:t>
            </a:r>
            <a:endParaRPr/>
          </a:p>
          <a:p>
            <a:pPr indent="0" lvl="0" marL="0" rtl="0" algn="l">
              <a:lnSpc>
                <a:spcPct val="100000"/>
              </a:lnSpc>
              <a:spcBef>
                <a:spcPts val="0"/>
              </a:spcBef>
              <a:spcAft>
                <a:spcPts val="0"/>
              </a:spcAft>
              <a:buSzPts val="1400"/>
              <a:buNone/>
            </a:pPr>
            <a:r>
              <a:rPr lang="en-GB"/>
              <a:t>settings</a:t>
            </a:r>
            <a:endParaRPr/>
          </a:p>
          <a:p>
            <a:pPr indent="0" lvl="0" marL="0" rtl="0" algn="l">
              <a:lnSpc>
                <a:spcPct val="100000"/>
              </a:lnSpc>
              <a:spcBef>
                <a:spcPts val="0"/>
              </a:spcBef>
              <a:spcAft>
                <a:spcPts val="0"/>
              </a:spcAft>
              <a:buSzPts val="1400"/>
              <a:buNone/>
            </a:pPr>
            <a:r>
              <a:rPr lang="en-GB"/>
              <a:t>dashboard</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5" name="Google Shape;575;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Snooze Feature</a:t>
            </a:r>
            <a:endParaRPr/>
          </a:p>
          <a:p>
            <a:pPr indent="0" lvl="0" marL="0" rtl="0" algn="l">
              <a:lnSpc>
                <a:spcPct val="100000"/>
              </a:lnSpc>
              <a:spcBef>
                <a:spcPts val="0"/>
              </a:spcBef>
              <a:spcAft>
                <a:spcPts val="0"/>
              </a:spcAft>
              <a:buSzPts val="1400"/>
              <a:buNone/>
            </a:pPr>
            <a:r>
              <a:rPr lang="en-GB"/>
              <a:t>Presence Button</a:t>
            </a:r>
            <a:endParaRPr/>
          </a:p>
          <a:p>
            <a:pPr indent="0" lvl="0" marL="0" rtl="0" algn="l">
              <a:lnSpc>
                <a:spcPct val="100000"/>
              </a:lnSpc>
              <a:spcBef>
                <a:spcPts val="0"/>
              </a:spcBef>
              <a:spcAft>
                <a:spcPts val="0"/>
              </a:spcAft>
              <a:buSzPts val="1400"/>
              <a:buNone/>
            </a:pPr>
            <a:r>
              <a:rPr lang="en-GB"/>
              <a:t>escalation</a:t>
            </a:r>
            <a:endParaRPr/>
          </a:p>
          <a:p>
            <a:pPr indent="0" lvl="0" marL="0" rtl="0" algn="l">
              <a:lnSpc>
                <a:spcPct val="100000"/>
              </a:lnSpc>
              <a:spcBef>
                <a:spcPts val="0"/>
              </a:spcBef>
              <a:spcAft>
                <a:spcPts val="0"/>
              </a:spcAft>
              <a:buSzPts val="1400"/>
              <a:buNone/>
            </a:pPr>
            <a:r>
              <a:rPr lang="en-GB"/>
              <a:t>active escalation</a:t>
            </a:r>
            <a:endParaRPr/>
          </a:p>
          <a:p>
            <a:pPr indent="0" lvl="0" marL="0" rtl="0" algn="l">
              <a:lnSpc>
                <a:spcPct val="100000"/>
              </a:lnSpc>
              <a:spcBef>
                <a:spcPts val="0"/>
              </a:spcBef>
              <a:spcAft>
                <a:spcPts val="0"/>
              </a:spcAft>
              <a:buSzPts val="1400"/>
              <a:buNone/>
            </a:pPr>
            <a:r>
              <a:rPr lang="en-GB"/>
              <a:t>Push / press (for software purposes)</a:t>
            </a:r>
            <a:endParaRPr/>
          </a:p>
          <a:p>
            <a:pPr indent="0" lvl="0" marL="0" rtl="0" algn="l">
              <a:lnSpc>
                <a:spcPct val="100000"/>
              </a:lnSpc>
              <a:spcBef>
                <a:spcPts val="0"/>
              </a:spcBef>
              <a:spcAft>
                <a:spcPts val="0"/>
              </a:spcAft>
              <a:buSzPts val="1400"/>
              <a:buNone/>
            </a:pPr>
            <a:r>
              <a:rPr lang="en-GB"/>
              <a:t>Switch off / Shut down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4" name="Google Shape;594;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insights</a:t>
            </a:r>
            <a:endParaRPr/>
          </a:p>
          <a:p>
            <a:pPr indent="0" lvl="0" marL="0" rtl="0" algn="l">
              <a:lnSpc>
                <a:spcPct val="100000"/>
              </a:lnSpc>
              <a:spcBef>
                <a:spcPts val="0"/>
              </a:spcBef>
              <a:spcAft>
                <a:spcPts val="0"/>
              </a:spcAft>
              <a:buSzPts val="1400"/>
              <a:buNone/>
            </a:pPr>
            <a:r>
              <a:rPr lang="en-GB"/>
              <a:t>preventive care</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Deliver insights to facilitate a higher quality of life.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4" name="Google Shape;614;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Automated lighting</a:t>
            </a:r>
            <a:endParaRPr/>
          </a:p>
          <a:p>
            <a:pPr indent="0" lvl="0" marL="0" rtl="0" algn="l">
              <a:lnSpc>
                <a:spcPct val="100000"/>
              </a:lnSpc>
              <a:spcBef>
                <a:spcPts val="0"/>
              </a:spcBef>
              <a:spcAft>
                <a:spcPts val="0"/>
              </a:spcAft>
              <a:buSzPts val="1400"/>
              <a:buNone/>
            </a:pPr>
            <a:r>
              <a:rPr lang="en-GB"/>
              <a:t>Night light</a:t>
            </a:r>
            <a:endParaRPr/>
          </a:p>
          <a:p>
            <a:pPr indent="0" lvl="0" marL="0" rtl="0" algn="l">
              <a:lnSpc>
                <a:spcPct val="100000"/>
              </a:lnSpc>
              <a:spcBef>
                <a:spcPts val="0"/>
              </a:spcBef>
              <a:spcAft>
                <a:spcPts val="0"/>
              </a:spcAft>
              <a:buSzPts val="1400"/>
              <a:buNone/>
            </a:pPr>
            <a:r>
              <a:rPr lang="en-GB"/>
              <a:t>Monitoring functions</a:t>
            </a:r>
            <a:endParaRPr/>
          </a:p>
          <a:p>
            <a:pPr indent="0" lvl="0" marL="0" rtl="0" algn="l">
              <a:lnSpc>
                <a:spcPct val="100000"/>
              </a:lnSpc>
              <a:spcBef>
                <a:spcPts val="0"/>
              </a:spcBef>
              <a:spcAft>
                <a:spcPts val="0"/>
              </a:spcAft>
              <a:buSzPts val="1400"/>
              <a:buNone/>
            </a:pPr>
            <a:r>
              <a:rPr lang="en-GB"/>
              <a:t>Fall analysis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5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5" name="Google Shape;65;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6" name="Shape 636"/>
        <p:cNvGrpSpPr/>
        <p:nvPr/>
      </p:nvGrpSpPr>
      <p:grpSpPr>
        <a:xfrm>
          <a:off x="0" y="0"/>
          <a:ext cx="0" cy="0"/>
          <a:chOff x="0" y="0"/>
          <a:chExt cx="0" cy="0"/>
        </a:xfrm>
      </p:grpSpPr>
      <p:sp>
        <p:nvSpPr>
          <p:cNvPr id="637" name="Google Shape;637;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8" name="Google Shape;638;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daytime</a:t>
            </a:r>
            <a:endParaRPr/>
          </a:p>
          <a:p>
            <a:pPr indent="0" lvl="0" marL="0" rtl="0" algn="l">
              <a:lnSpc>
                <a:spcPct val="100000"/>
              </a:lnSpc>
              <a:spcBef>
                <a:spcPts val="0"/>
              </a:spcBef>
              <a:spcAft>
                <a:spcPts val="0"/>
              </a:spcAft>
              <a:buSzPts val="1400"/>
              <a:buNone/>
            </a:pPr>
            <a:r>
              <a:rPr lang="en-GB"/>
              <a:t>nighttime</a:t>
            </a:r>
            <a:endParaRPr/>
          </a:p>
          <a:p>
            <a:pPr indent="0" lvl="0" marL="0" rtl="0" algn="l">
              <a:lnSpc>
                <a:spcPct val="100000"/>
              </a:lnSpc>
              <a:spcBef>
                <a:spcPts val="0"/>
              </a:spcBef>
              <a:spcAft>
                <a:spcPts val="0"/>
              </a:spcAft>
              <a:buSzPts val="1400"/>
              <a:buNone/>
            </a:pPr>
            <a:r>
              <a:rPr lang="en-GB"/>
              <a:t>configurable</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1" name="Google Shape;661;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less intrusive check-ins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5" name="Shape 685"/>
        <p:cNvGrpSpPr/>
        <p:nvPr/>
      </p:nvGrpSpPr>
      <p:grpSpPr>
        <a:xfrm>
          <a:off x="0" y="0"/>
          <a:ext cx="0" cy="0"/>
          <a:chOff x="0" y="0"/>
          <a:chExt cx="0" cy="0"/>
        </a:xfrm>
      </p:grpSpPr>
      <p:sp>
        <p:nvSpPr>
          <p:cNvPr id="686" name="Google Shape;686;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7" name="Google Shape;687;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overrules</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8" name="Google Shape;708;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turn on and off</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3" name="Shape 723"/>
        <p:cNvGrpSpPr/>
        <p:nvPr/>
      </p:nvGrpSpPr>
      <p:grpSpPr>
        <a:xfrm>
          <a:off x="0" y="0"/>
          <a:ext cx="0" cy="0"/>
          <a:chOff x="0" y="0"/>
          <a:chExt cx="0" cy="0"/>
        </a:xfrm>
      </p:grpSpPr>
      <p:sp>
        <p:nvSpPr>
          <p:cNvPr id="724" name="Google Shape;724;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5" name="Google Shape;725;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high fall risk</a:t>
            </a:r>
            <a:endParaRPr/>
          </a:p>
          <a:p>
            <a:pPr indent="0" lvl="0" marL="0" rtl="0" algn="l">
              <a:lnSpc>
                <a:spcPct val="100000"/>
              </a:lnSpc>
              <a:spcBef>
                <a:spcPts val="0"/>
              </a:spcBef>
              <a:spcAft>
                <a:spcPts val="0"/>
              </a:spcAft>
              <a:buSzPts val="1400"/>
              <a:buNone/>
            </a:pPr>
            <a:r>
              <a:rPr lang="en-GB"/>
              <a:t>notify</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Extra functie: left the room.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8" name="Google Shape;748;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configure</a:t>
            </a:r>
            <a:endParaRPr/>
          </a:p>
          <a:p>
            <a:pPr indent="0" lvl="0" marL="0" rtl="0" algn="l">
              <a:lnSpc>
                <a:spcPct val="100000"/>
              </a:lnSpc>
              <a:spcBef>
                <a:spcPts val="0"/>
              </a:spcBef>
              <a:spcAft>
                <a:spcPts val="0"/>
              </a:spcAft>
              <a:buSzPts val="1400"/>
              <a:buNone/>
            </a:pPr>
            <a:r>
              <a:rPr lang="en-GB"/>
              <a:t>medical condition</a:t>
            </a:r>
            <a:endParaRPr/>
          </a:p>
          <a:p>
            <a:pPr indent="0" lvl="0" marL="0" rtl="0" algn="l">
              <a:lnSpc>
                <a:spcPct val="100000"/>
              </a:lnSpc>
              <a:spcBef>
                <a:spcPts val="0"/>
              </a:spcBef>
              <a:spcAft>
                <a:spcPts val="0"/>
              </a:spcAft>
              <a:buSzPts val="1400"/>
              <a:buNone/>
            </a:pPr>
            <a:r>
              <a:rPr lang="en-GB"/>
              <a:t>monitoring</a:t>
            </a:r>
            <a:endParaRPr/>
          </a:p>
          <a:p>
            <a:pPr indent="0" lvl="0" marL="0" rtl="0" algn="l">
              <a:lnSpc>
                <a:spcPct val="100000"/>
              </a:lnSpc>
              <a:spcBef>
                <a:spcPts val="0"/>
              </a:spcBef>
              <a:spcAft>
                <a:spcPts val="0"/>
              </a:spcAft>
              <a:buSzPts val="1400"/>
              <a:buNone/>
            </a:pPr>
            <a:r>
              <a:rPr lang="en-GB"/>
              <a:t>receive an alert</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6" name="Google Shape;766;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&gt;&gt; on the edge of bed</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prevent</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8" name="Shape 778"/>
        <p:cNvGrpSpPr/>
        <p:nvPr/>
      </p:nvGrpSpPr>
      <p:grpSpPr>
        <a:xfrm>
          <a:off x="0" y="0"/>
          <a:ext cx="0" cy="0"/>
          <a:chOff x="0" y="0"/>
          <a:chExt cx="0" cy="0"/>
        </a:xfrm>
      </p:grpSpPr>
      <p:sp>
        <p:nvSpPr>
          <p:cNvPr id="779" name="Google Shape;779;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0" name="Google Shape;780;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5" name="Shape 795"/>
        <p:cNvGrpSpPr/>
        <p:nvPr/>
      </p:nvGrpSpPr>
      <p:grpSpPr>
        <a:xfrm>
          <a:off x="0" y="0"/>
          <a:ext cx="0" cy="0"/>
          <a:chOff x="0" y="0"/>
          <a:chExt cx="0" cy="0"/>
        </a:xfrm>
      </p:grpSpPr>
      <p:sp>
        <p:nvSpPr>
          <p:cNvPr id="796" name="Google Shape;796;g3408fcdffd7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7" name="Google Shape;797;g3408fcdffd7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cause </a:t>
            </a:r>
            <a:endParaRPr/>
          </a:p>
          <a:p>
            <a:pPr indent="0" lvl="0" marL="0" rtl="0" algn="l">
              <a:lnSpc>
                <a:spcPct val="100000"/>
              </a:lnSpc>
              <a:spcBef>
                <a:spcPts val="0"/>
              </a:spcBef>
              <a:spcAft>
                <a:spcPts val="0"/>
              </a:spcAft>
              <a:buSzPts val="1400"/>
              <a:buNone/>
            </a:pPr>
            <a:r>
              <a:rPr lang="en-GB"/>
              <a:t>circumstances</a:t>
            </a:r>
            <a:endParaRPr/>
          </a:p>
          <a:p>
            <a:pPr indent="0" lvl="0" marL="0" rtl="0" algn="l">
              <a:lnSpc>
                <a:spcPct val="100000"/>
              </a:lnSpc>
              <a:spcBef>
                <a:spcPts val="0"/>
              </a:spcBef>
              <a:spcAft>
                <a:spcPts val="0"/>
              </a:spcAft>
              <a:buSzPts val="1400"/>
              <a:buNone/>
            </a:pPr>
            <a:r>
              <a:rPr lang="en-GB"/>
              <a:t>anonymised images of a fall</a:t>
            </a:r>
            <a:endParaRPr/>
          </a:p>
          <a:p>
            <a:pPr indent="0" lvl="0" marL="0" rtl="0" algn="l">
              <a:lnSpc>
                <a:spcPct val="100000"/>
              </a:lnSpc>
              <a:spcBef>
                <a:spcPts val="0"/>
              </a:spcBef>
              <a:spcAft>
                <a:spcPts val="0"/>
              </a:spcAft>
              <a:buSzPts val="1400"/>
              <a:buNone/>
            </a:pPr>
            <a:r>
              <a:rPr lang="en-GB"/>
              <a:t>incident</a:t>
            </a:r>
            <a:endParaRPr/>
          </a:p>
          <a:p>
            <a:pPr indent="0" lvl="0" marL="0" rtl="0" algn="l">
              <a:lnSpc>
                <a:spcPct val="100000"/>
              </a:lnSpc>
              <a:spcBef>
                <a:spcPts val="0"/>
              </a:spcBef>
              <a:spcAft>
                <a:spcPts val="0"/>
              </a:spcAft>
              <a:buSzPts val="1400"/>
              <a:buNone/>
            </a:pPr>
            <a:r>
              <a:rPr lang="en-GB"/>
              <a:t>event</a:t>
            </a:r>
            <a:endParaRPr/>
          </a:p>
          <a:p>
            <a:pPr indent="0" lvl="0" marL="0" rtl="0" algn="l">
              <a:lnSpc>
                <a:spcPct val="100000"/>
              </a:lnSpc>
              <a:spcBef>
                <a:spcPts val="0"/>
              </a:spcBef>
              <a:spcAft>
                <a:spcPts val="0"/>
              </a:spcAft>
              <a:buSzPts val="1400"/>
              <a:buNone/>
            </a:pPr>
            <a:r>
              <a:rPr lang="en-GB"/>
              <a:t>real images</a:t>
            </a:r>
            <a:endParaRPr/>
          </a:p>
          <a:p>
            <a:pPr indent="0" lvl="0" marL="0" rtl="0" algn="l">
              <a:lnSpc>
                <a:spcPct val="100000"/>
              </a:lnSpc>
              <a:spcBef>
                <a:spcPts val="0"/>
              </a:spcBef>
              <a:spcAft>
                <a:spcPts val="0"/>
              </a:spcAft>
              <a:buSzPts val="1400"/>
              <a:buNone/>
            </a:pPr>
            <a:r>
              <a:rPr lang="en-GB"/>
              <a:t>consent</a:t>
            </a:r>
            <a:endParaRPr/>
          </a:p>
          <a:p>
            <a:pPr indent="0" lvl="0" marL="0" rtl="0" algn="l">
              <a:lnSpc>
                <a:spcPct val="100000"/>
              </a:lnSpc>
              <a:spcBef>
                <a:spcPts val="0"/>
              </a:spcBef>
              <a:spcAft>
                <a:spcPts val="0"/>
              </a:spcAft>
              <a:buSzPts val="1400"/>
              <a:buNone/>
            </a:pPr>
            <a:r>
              <a:rPr lang="en-GB"/>
              <a:t>fall escalation</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8" name="Shape 818"/>
        <p:cNvGrpSpPr/>
        <p:nvPr/>
      </p:nvGrpSpPr>
      <p:grpSpPr>
        <a:xfrm>
          <a:off x="0" y="0"/>
          <a:ext cx="0" cy="0"/>
          <a:chOff x="0" y="0"/>
          <a:chExt cx="0" cy="0"/>
        </a:xfrm>
      </p:grpSpPr>
      <p:sp>
        <p:nvSpPr>
          <p:cNvPr id="819" name="Google Shape;819;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0" name="Google Shape;820;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TITEL AANPASSEN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feature</a:t>
            </a:r>
            <a:endParaRPr/>
          </a:p>
          <a:p>
            <a:pPr indent="0" lvl="0" marL="0" rtl="0" algn="l">
              <a:lnSpc>
                <a:spcPct val="100000"/>
              </a:lnSpc>
              <a:spcBef>
                <a:spcPts val="0"/>
              </a:spcBef>
              <a:spcAft>
                <a:spcPts val="0"/>
              </a:spcAft>
              <a:buSzPts val="1400"/>
              <a:buNone/>
            </a:pPr>
            <a:r>
              <a:rPr lang="en-GB"/>
              <a:t>insights</a:t>
            </a:r>
            <a:endParaRPr/>
          </a:p>
          <a:p>
            <a:pPr indent="0" lvl="0" marL="0" rtl="0" algn="l">
              <a:lnSpc>
                <a:spcPct val="100000"/>
              </a:lnSpc>
              <a:spcBef>
                <a:spcPts val="0"/>
              </a:spcBef>
              <a:spcAft>
                <a:spcPts val="0"/>
              </a:spcAft>
              <a:buSzPts val="1400"/>
              <a:buNone/>
            </a:pPr>
            <a:r>
              <a:rPr lang="en-GB"/>
              <a:t>indivualised care (zorg op maat)</a:t>
            </a:r>
            <a:endParaRPr/>
          </a:p>
          <a:p>
            <a:pPr indent="0" lvl="0" marL="0" rtl="0" algn="l">
              <a:lnSpc>
                <a:spcPct val="100000"/>
              </a:lnSpc>
              <a:spcBef>
                <a:spcPts val="0"/>
              </a:spcBef>
              <a:spcAft>
                <a:spcPts val="0"/>
              </a:spcAft>
              <a:buSzPts val="1400"/>
              <a:buNone/>
            </a:pPr>
            <a:r>
              <a:rPr lang="en-GB"/>
              <a:t>Live view</a:t>
            </a:r>
            <a:endParaRPr/>
          </a:p>
          <a:p>
            <a:pPr indent="0" lvl="0" marL="0" rtl="0" algn="l">
              <a:lnSpc>
                <a:spcPct val="100000"/>
              </a:lnSpc>
              <a:spcBef>
                <a:spcPts val="0"/>
              </a:spcBef>
              <a:spcAft>
                <a:spcPts val="0"/>
              </a:spcAft>
              <a:buSzPts val="1400"/>
              <a:buNone/>
            </a:pPr>
            <a:r>
              <a:rPr lang="en-GB"/>
              <a:t>sleep report</a:t>
            </a:r>
            <a:endParaRPr/>
          </a:p>
          <a:p>
            <a:pPr indent="0" lvl="0" marL="0" rtl="0" algn="l">
              <a:lnSpc>
                <a:spcPct val="100000"/>
              </a:lnSpc>
              <a:spcBef>
                <a:spcPts val="0"/>
              </a:spcBef>
              <a:spcAft>
                <a:spcPts val="0"/>
              </a:spcAft>
              <a:buSzPts val="1400"/>
              <a:buNone/>
            </a:pPr>
            <a:r>
              <a:rPr lang="en-GB"/>
              <a:t>escalation report of fall analyses</a:t>
            </a:r>
            <a:endParaRPr/>
          </a:p>
          <a:p>
            <a:pPr indent="0" lvl="0" marL="0" rtl="0" algn="l">
              <a:lnSpc>
                <a:spcPct val="100000"/>
              </a:lnSpc>
              <a:spcBef>
                <a:spcPts val="0"/>
              </a:spcBef>
              <a:spcAft>
                <a:spcPts val="0"/>
              </a:spcAft>
              <a:buSzPts val="1400"/>
              <a:buNone/>
            </a:pPr>
            <a:r>
              <a:rPr lang="en-GB"/>
              <a:t>Behavior monitoring report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2dfe1cc30da_1_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8" name="Google Shape;238;g2dfe1cc30da_1_4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Titel: Agenda</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Feature ENG, Functie NL</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Fall detection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Fall prevention (3-step prevention program)</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Better care + dignified lives</a:t>
            </a:r>
            <a:endParaRPr/>
          </a:p>
          <a:p>
            <a:pPr indent="0" lvl="0" marL="0" rtl="0" algn="l">
              <a:lnSpc>
                <a:spcPct val="100000"/>
              </a:lnSpc>
              <a:spcBef>
                <a:spcPts val="0"/>
              </a:spcBef>
              <a:spcAft>
                <a:spcPts val="0"/>
              </a:spcAft>
              <a:buSzPts val="1400"/>
              <a:buNone/>
            </a:pPr>
            <a:r>
              <a:rPr lang="en-GB"/>
              <a:t>&gt;&gt; Slimme zorg</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How to minimise unexpected alerts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wordlist: </a:t>
            </a:r>
            <a:endParaRPr/>
          </a:p>
          <a:p>
            <a:pPr indent="0" lvl="0" marL="0" rtl="0" algn="l">
              <a:lnSpc>
                <a:spcPct val="100000"/>
              </a:lnSpc>
              <a:spcBef>
                <a:spcPts val="0"/>
              </a:spcBef>
              <a:spcAft>
                <a:spcPts val="0"/>
              </a:spcAft>
              <a:buSzPts val="1400"/>
              <a:buNone/>
            </a:pPr>
            <a:r>
              <a:rPr lang="en-GB"/>
              <a:t>fall detection</a:t>
            </a:r>
            <a:endParaRPr/>
          </a:p>
          <a:p>
            <a:pPr indent="0" lvl="0" marL="0" rtl="0" algn="l">
              <a:lnSpc>
                <a:spcPct val="100000"/>
              </a:lnSpc>
              <a:spcBef>
                <a:spcPts val="0"/>
              </a:spcBef>
              <a:spcAft>
                <a:spcPts val="0"/>
              </a:spcAft>
              <a:buSzPts val="1400"/>
              <a:buNone/>
            </a:pPr>
            <a:r>
              <a:rPr lang="en-GB"/>
              <a:t>fall prevention</a:t>
            </a:r>
            <a:endParaRPr/>
          </a:p>
          <a:p>
            <a:pPr indent="0" lvl="0" marL="0" rtl="0" algn="l">
              <a:lnSpc>
                <a:spcPct val="100000"/>
              </a:lnSpc>
              <a:spcBef>
                <a:spcPts val="0"/>
              </a:spcBef>
              <a:spcAft>
                <a:spcPts val="0"/>
              </a:spcAft>
              <a:buSzPts val="1400"/>
              <a:buNone/>
            </a:pPr>
            <a:r>
              <a:rPr lang="en-GB"/>
              <a:t>unexpected alerts</a:t>
            </a:r>
            <a:endParaRPr/>
          </a:p>
          <a:p>
            <a:pPr indent="0" lvl="0" marL="0" rtl="0" algn="l">
              <a:lnSpc>
                <a:spcPct val="100000"/>
              </a:lnSpc>
              <a:spcBef>
                <a:spcPts val="0"/>
              </a:spcBef>
              <a:spcAft>
                <a:spcPts val="0"/>
              </a:spcAft>
              <a:buSzPts val="1400"/>
              <a:buNone/>
            </a:pPr>
            <a:r>
              <a:rPr lang="en-GB"/>
              <a:t>alert vs escalation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'Feature' er overal uithalen.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8" name="Shape 858"/>
        <p:cNvGrpSpPr/>
        <p:nvPr/>
      </p:nvGrpSpPr>
      <p:grpSpPr>
        <a:xfrm>
          <a:off x="0" y="0"/>
          <a:ext cx="0" cy="0"/>
          <a:chOff x="0" y="0"/>
          <a:chExt cx="0" cy="0"/>
        </a:xfrm>
      </p:grpSpPr>
      <p:sp>
        <p:nvSpPr>
          <p:cNvPr id="859" name="Google Shape;859;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0" name="Google Shape;860;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actual behaviour</a:t>
            </a:r>
            <a:endParaRPr/>
          </a:p>
          <a:p>
            <a:pPr indent="0" lvl="0" marL="0" rtl="0" algn="l">
              <a:lnSpc>
                <a:spcPct val="100000"/>
              </a:lnSpc>
              <a:spcBef>
                <a:spcPts val="0"/>
              </a:spcBef>
              <a:spcAft>
                <a:spcPts val="0"/>
              </a:spcAft>
              <a:buSzPts val="1400"/>
              <a:buNone/>
            </a:pPr>
            <a:r>
              <a:rPr lang="en-GB"/>
              <a:t>stick figure</a:t>
            </a:r>
            <a:endParaRPr/>
          </a:p>
          <a:p>
            <a:pPr indent="0" lvl="0" marL="0" rtl="0" algn="l">
              <a:lnSpc>
                <a:spcPct val="100000"/>
              </a:lnSpc>
              <a:spcBef>
                <a:spcPts val="0"/>
              </a:spcBef>
              <a:spcAft>
                <a:spcPts val="0"/>
              </a:spcAft>
              <a:buSzPts val="1400"/>
              <a:buNone/>
            </a:pPr>
            <a:r>
              <a:rPr lang="en-GB"/>
              <a:t>fictional background</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8" name="Shape 878"/>
        <p:cNvGrpSpPr/>
        <p:nvPr/>
      </p:nvGrpSpPr>
      <p:grpSpPr>
        <a:xfrm>
          <a:off x="0" y="0"/>
          <a:ext cx="0" cy="0"/>
          <a:chOff x="0" y="0"/>
          <a:chExt cx="0" cy="0"/>
        </a:xfrm>
      </p:grpSpPr>
      <p:sp>
        <p:nvSpPr>
          <p:cNvPr id="879" name="Google Shape;879;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0" name="Google Shape;880;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dementia</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2" name="Shape 892"/>
        <p:cNvGrpSpPr/>
        <p:nvPr/>
      </p:nvGrpSpPr>
      <p:grpSpPr>
        <a:xfrm>
          <a:off x="0" y="0"/>
          <a:ext cx="0" cy="0"/>
          <a:chOff x="0" y="0"/>
          <a:chExt cx="0" cy="0"/>
        </a:xfrm>
      </p:grpSpPr>
      <p:sp>
        <p:nvSpPr>
          <p:cNvPr id="893" name="Google Shape;893;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94" name="Google Shape;894;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6" name="Shape 906"/>
        <p:cNvGrpSpPr/>
        <p:nvPr/>
      </p:nvGrpSpPr>
      <p:grpSpPr>
        <a:xfrm>
          <a:off x="0" y="0"/>
          <a:ext cx="0" cy="0"/>
          <a:chOff x="0" y="0"/>
          <a:chExt cx="0" cy="0"/>
        </a:xfrm>
      </p:grpSpPr>
      <p:sp>
        <p:nvSpPr>
          <p:cNvPr id="907" name="Google Shape;907;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8" name="Google Shape;908;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in-bed out-of-bed behaviour</a:t>
            </a:r>
            <a:endParaRPr/>
          </a:p>
          <a:p>
            <a:pPr indent="0" lvl="0" marL="0" rtl="0" algn="l">
              <a:lnSpc>
                <a:spcPct val="100000"/>
              </a:lnSpc>
              <a:spcBef>
                <a:spcPts val="0"/>
              </a:spcBef>
              <a:spcAft>
                <a:spcPts val="0"/>
              </a:spcAft>
              <a:buSzPts val="1400"/>
              <a:buNone/>
            </a:pPr>
            <a:r>
              <a:rPr lang="en-GB"/>
              <a:t>went to sleep / went to bed</a:t>
            </a:r>
            <a:endParaRPr/>
          </a:p>
          <a:p>
            <a:pPr indent="0" lvl="0" marL="0" rtl="0" algn="l">
              <a:lnSpc>
                <a:spcPct val="100000"/>
              </a:lnSpc>
              <a:spcBef>
                <a:spcPts val="0"/>
              </a:spcBef>
              <a:spcAft>
                <a:spcPts val="0"/>
              </a:spcAft>
              <a:buSzPts val="1400"/>
              <a:buNone/>
            </a:pPr>
            <a:r>
              <a:rPr lang="en-GB"/>
              <a:t>medical staff</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1" name="Google Shape;931;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6" name="Google Shape;946;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report</a:t>
            </a:r>
            <a:endParaRPr/>
          </a:p>
          <a:p>
            <a:pPr indent="0" lvl="0" marL="0" rtl="0" algn="l">
              <a:lnSpc>
                <a:spcPct val="100000"/>
              </a:lnSpc>
              <a:spcBef>
                <a:spcPts val="0"/>
              </a:spcBef>
              <a:spcAft>
                <a:spcPts val="0"/>
              </a:spcAft>
              <a:buSzPts val="1400"/>
              <a:buNone/>
            </a:pPr>
            <a:r>
              <a:rPr lang="en-GB"/>
              <a:t>fall incidents</a:t>
            </a:r>
            <a:endParaRPr/>
          </a:p>
          <a:p>
            <a:pPr indent="0" lvl="0" marL="0" rtl="0" algn="l">
              <a:lnSpc>
                <a:spcPct val="100000"/>
              </a:lnSpc>
              <a:spcBef>
                <a:spcPts val="0"/>
              </a:spcBef>
              <a:spcAft>
                <a:spcPts val="0"/>
              </a:spcAft>
              <a:buSzPts val="1400"/>
              <a:buNone/>
            </a:pPr>
            <a:r>
              <a:rPr lang="en-GB"/>
              <a:t>real-life scenario</a:t>
            </a:r>
            <a:endParaRPr/>
          </a:p>
          <a:p>
            <a:pPr indent="0" lvl="0" marL="0" rtl="0" algn="l">
              <a:lnSpc>
                <a:spcPct val="100000"/>
              </a:lnSpc>
              <a:spcBef>
                <a:spcPts val="0"/>
              </a:spcBef>
              <a:spcAft>
                <a:spcPts val="0"/>
              </a:spcAft>
              <a:buSzPts val="1400"/>
              <a:buNone/>
            </a:pPr>
            <a:r>
              <a:rPr lang="en-GB"/>
              <a:t>slipping accidents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0" name="Shape 960"/>
        <p:cNvGrpSpPr/>
        <p:nvPr/>
      </p:nvGrpSpPr>
      <p:grpSpPr>
        <a:xfrm>
          <a:off x="0" y="0"/>
          <a:ext cx="0" cy="0"/>
          <a:chOff x="0" y="0"/>
          <a:chExt cx="0" cy="0"/>
        </a:xfrm>
      </p:grpSpPr>
      <p:sp>
        <p:nvSpPr>
          <p:cNvPr id="961" name="Google Shape;961;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2" name="Google Shape;962;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behaviour monitoring reports</a:t>
            </a:r>
            <a:endParaRPr/>
          </a:p>
          <a:p>
            <a:pPr indent="0" lvl="0" marL="0" rtl="0" algn="l">
              <a:lnSpc>
                <a:spcPct val="100000"/>
              </a:lnSpc>
              <a:spcBef>
                <a:spcPts val="0"/>
              </a:spcBef>
              <a:spcAft>
                <a:spcPts val="0"/>
              </a:spcAft>
              <a:buSzPts val="1400"/>
              <a:buNone/>
            </a:pPr>
            <a:r>
              <a:rPr lang="en-GB"/>
              <a:t>identify patterns</a:t>
            </a:r>
            <a:endParaRPr/>
          </a:p>
          <a:p>
            <a:pPr indent="0" lvl="0" marL="0" rtl="0" algn="l">
              <a:lnSpc>
                <a:spcPct val="100000"/>
              </a:lnSpc>
              <a:spcBef>
                <a:spcPts val="0"/>
              </a:spcBef>
              <a:spcAft>
                <a:spcPts val="0"/>
              </a:spcAft>
              <a:buSzPts val="1400"/>
              <a:buNone/>
            </a:pPr>
            <a:r>
              <a:rPr lang="en-GB"/>
              <a:t>operations</a:t>
            </a:r>
            <a:endParaRPr/>
          </a:p>
          <a:p>
            <a:pPr indent="0" lvl="0" marL="0" rtl="0" algn="l">
              <a:lnSpc>
                <a:spcPct val="100000"/>
              </a:lnSpc>
              <a:spcBef>
                <a:spcPts val="0"/>
              </a:spcBef>
              <a:spcAft>
                <a:spcPts val="0"/>
              </a:spcAft>
              <a:buSzPts val="1400"/>
              <a:buNone/>
            </a:pPr>
            <a:r>
              <a:rPr lang="en-GB"/>
              <a:t>care procedures</a:t>
            </a:r>
            <a:endParaRPr/>
          </a:p>
          <a:p>
            <a:pPr indent="0" lvl="0" marL="0" rtl="0" algn="l">
              <a:lnSpc>
                <a:spcPct val="100000"/>
              </a:lnSpc>
              <a:spcBef>
                <a:spcPts val="0"/>
              </a:spcBef>
              <a:spcAft>
                <a:spcPts val="0"/>
              </a:spcAft>
              <a:buSzPts val="1400"/>
              <a:buNone/>
            </a:pPr>
            <a:r>
              <a:rPr lang="en-GB"/>
              <a:t>effectiveness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3" name="Shape 983"/>
        <p:cNvGrpSpPr/>
        <p:nvPr/>
      </p:nvGrpSpPr>
      <p:grpSpPr>
        <a:xfrm>
          <a:off x="0" y="0"/>
          <a:ext cx="0" cy="0"/>
          <a:chOff x="0" y="0"/>
          <a:chExt cx="0" cy="0"/>
        </a:xfrm>
      </p:grpSpPr>
      <p:sp>
        <p:nvSpPr>
          <p:cNvPr id="984" name="Google Shape;984;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85" name="Google Shape;985;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8" name="Google Shape;998;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Device</a:t>
            </a:r>
            <a:endParaRPr/>
          </a:p>
          <a:p>
            <a:pPr indent="0" lvl="0" marL="0" rtl="0" algn="l">
              <a:lnSpc>
                <a:spcPct val="100000"/>
              </a:lnSpc>
              <a:spcBef>
                <a:spcPts val="0"/>
              </a:spcBef>
              <a:spcAft>
                <a:spcPts val="0"/>
              </a:spcAft>
              <a:buSzPts val="1400"/>
              <a:buNone/>
            </a:pPr>
            <a:r>
              <a:rPr lang="en-GB"/>
              <a:t>management</a:t>
            </a:r>
            <a:endParaRPr/>
          </a:p>
          <a:p>
            <a:pPr indent="0" lvl="0" marL="0" rtl="0" algn="l">
              <a:lnSpc>
                <a:spcPct val="100000"/>
              </a:lnSpc>
              <a:spcBef>
                <a:spcPts val="0"/>
              </a:spcBef>
              <a:spcAft>
                <a:spcPts val="0"/>
              </a:spcAft>
              <a:buSzPts val="1400"/>
              <a:buNone/>
            </a:pPr>
            <a:r>
              <a:rPr lang="en-GB"/>
              <a:t>Peripheral device</a:t>
            </a:r>
            <a:endParaRPr/>
          </a:p>
          <a:p>
            <a:pPr indent="0" lvl="0" marL="0" rtl="0" algn="l">
              <a:lnSpc>
                <a:spcPct val="100000"/>
              </a:lnSpc>
              <a:spcBef>
                <a:spcPts val="0"/>
              </a:spcBef>
              <a:spcAft>
                <a:spcPts val="0"/>
              </a:spcAft>
              <a:buSzPts val="1400"/>
              <a:buNone/>
            </a:pPr>
            <a:r>
              <a:rPr lang="en-GB"/>
              <a:t>fall prevention policy</a:t>
            </a:r>
            <a:endParaRPr/>
          </a:p>
          <a:p>
            <a:pPr indent="0" lvl="0" marL="0" rtl="0" algn="l">
              <a:lnSpc>
                <a:spcPct val="100000"/>
              </a:lnSpc>
              <a:spcBef>
                <a:spcPts val="0"/>
              </a:spcBef>
              <a:spcAft>
                <a:spcPts val="0"/>
              </a:spcAft>
              <a:buSzPts val="1400"/>
              <a:buNone/>
            </a:pPr>
            <a:r>
              <a:rPr lang="en-GB"/>
              <a:t>empty beds</a:t>
            </a:r>
            <a:endParaRPr/>
          </a:p>
          <a:p>
            <a:pPr indent="0" lvl="0" marL="0" rtl="0" algn="l">
              <a:lnSpc>
                <a:spcPct val="100000"/>
              </a:lnSpc>
              <a:spcBef>
                <a:spcPts val="0"/>
              </a:spcBef>
              <a:spcAft>
                <a:spcPts val="0"/>
              </a:spcAft>
              <a:buSzPts val="1400"/>
              <a:buNone/>
            </a:pPr>
            <a:r>
              <a:rPr lang="en-GB"/>
              <a:t>hospitalization</a:t>
            </a:r>
            <a:endParaRPr/>
          </a:p>
          <a:p>
            <a:pPr indent="0" lvl="0" marL="0" rtl="0" algn="l">
              <a:lnSpc>
                <a:spcPct val="100000"/>
              </a:lnSpc>
              <a:spcBef>
                <a:spcPts val="0"/>
              </a:spcBef>
              <a:spcAft>
                <a:spcPts val="0"/>
              </a:spcAft>
              <a:buSzPts val="1400"/>
              <a:buNone/>
            </a:pPr>
            <a:r>
              <a:rPr lang="en-GB"/>
              <a:t>fall-related aftercare</a:t>
            </a:r>
            <a:endParaRPr/>
          </a:p>
          <a:p>
            <a:pPr indent="0" lvl="0" marL="0" rtl="0" algn="l">
              <a:lnSpc>
                <a:spcPct val="100000"/>
              </a:lnSpc>
              <a:spcBef>
                <a:spcPts val="0"/>
              </a:spcBef>
              <a:spcAft>
                <a:spcPts val="0"/>
              </a:spcAft>
              <a:buSzPts val="1400"/>
              <a:buNone/>
            </a:pPr>
            <a:r>
              <a:rPr lang="en-GB"/>
              <a:t>quality care</a:t>
            </a:r>
            <a:endParaRPr/>
          </a:p>
          <a:p>
            <a:pPr indent="0" lvl="0" marL="0" rtl="0" algn="l">
              <a:lnSpc>
                <a:spcPct val="100000"/>
              </a:lnSpc>
              <a:spcBef>
                <a:spcPts val="0"/>
              </a:spcBef>
              <a:spcAft>
                <a:spcPts val="0"/>
              </a:spcAft>
              <a:buSzPts val="1400"/>
              <a:buNone/>
            </a:pPr>
            <a:r>
              <a:rPr lang="en-GB"/>
              <a:t>staff</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1" name="Shape 1011"/>
        <p:cNvGrpSpPr/>
        <p:nvPr/>
      </p:nvGrpSpPr>
      <p:grpSpPr>
        <a:xfrm>
          <a:off x="0" y="0"/>
          <a:ext cx="0" cy="0"/>
          <a:chOff x="0" y="0"/>
          <a:chExt cx="0" cy="0"/>
        </a:xfrm>
      </p:grpSpPr>
      <p:sp>
        <p:nvSpPr>
          <p:cNvPr id="1012" name="Google Shape;1012;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3" name="Google Shape;1013;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TITEL AANPASSEN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unnecessary alert</a:t>
            </a:r>
            <a:endParaRPr/>
          </a:p>
          <a:p>
            <a:pPr indent="0" lvl="0" marL="0" rtl="0" algn="l">
              <a:lnSpc>
                <a:spcPct val="100000"/>
              </a:lnSpc>
              <a:spcBef>
                <a:spcPts val="0"/>
              </a:spcBef>
              <a:spcAft>
                <a:spcPts val="0"/>
              </a:spcAft>
              <a:buSzPts val="1400"/>
              <a:buNone/>
            </a:pPr>
            <a:r>
              <a:rPr lang="en-GB"/>
              <a:t>alarm fatigue</a:t>
            </a:r>
            <a:endParaRPr/>
          </a:p>
          <a:p>
            <a:pPr indent="0" lvl="0" marL="0" rtl="0" algn="l">
              <a:lnSpc>
                <a:spcPct val="100000"/>
              </a:lnSpc>
              <a:spcBef>
                <a:spcPts val="0"/>
              </a:spcBef>
              <a:spcAft>
                <a:spcPts val="0"/>
              </a:spcAft>
              <a:buSzPts val="1400"/>
              <a:buNone/>
            </a:pPr>
            <a:r>
              <a:rPr lang="en-GB"/>
              <a:t>CheckMate</a:t>
            </a:r>
            <a:endParaRPr/>
          </a:p>
          <a:p>
            <a:pPr indent="0" lvl="0" marL="0" rtl="0" algn="l">
              <a:lnSpc>
                <a:spcPct val="100000"/>
              </a:lnSpc>
              <a:spcBef>
                <a:spcPts val="0"/>
              </a:spcBef>
              <a:spcAft>
                <a:spcPts val="0"/>
              </a:spcAft>
              <a:buSzPts val="1400"/>
              <a:buNone/>
            </a:pPr>
            <a:r>
              <a:rPr lang="en-GB"/>
              <a:t>Optical sensors</a:t>
            </a:r>
            <a:endParaRPr/>
          </a:p>
          <a:p>
            <a:pPr indent="0" lvl="0" marL="0" rtl="0" algn="l">
              <a:lnSpc>
                <a:spcPct val="100000"/>
              </a:lnSpc>
              <a:spcBef>
                <a:spcPts val="0"/>
              </a:spcBef>
              <a:spcAft>
                <a:spcPts val="0"/>
              </a:spcAft>
              <a:buSzPts val="1400"/>
              <a:buNone/>
            </a:pPr>
            <a:r>
              <a:rPr lang="en-GB"/>
              <a:t>Snooze-feature</a:t>
            </a:r>
            <a:endParaRPr/>
          </a:p>
          <a:p>
            <a:pPr indent="0" lvl="0" marL="0" rtl="0" algn="l">
              <a:lnSpc>
                <a:spcPct val="100000"/>
              </a:lnSpc>
              <a:spcBef>
                <a:spcPts val="0"/>
              </a:spcBef>
              <a:spcAft>
                <a:spcPts val="0"/>
              </a:spcAft>
              <a:buSzPts val="1400"/>
              <a:buNone/>
            </a:pPr>
            <a:r>
              <a:rPr lang="en-GB"/>
              <a:t>Auto-Snooze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2e2e6547ac3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 name="Google Shape;256;g2e2e6547ac3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optical sensors</a:t>
            </a:r>
            <a:endParaRPr/>
          </a:p>
          <a:p>
            <a:pPr indent="0" lvl="0" marL="0" rtl="0" algn="l">
              <a:lnSpc>
                <a:spcPct val="100000"/>
              </a:lnSpc>
              <a:spcBef>
                <a:spcPts val="0"/>
              </a:spcBef>
              <a:spcAft>
                <a:spcPts val="0"/>
              </a:spcAft>
              <a:buSzPts val="1400"/>
              <a:buNone/>
            </a:pPr>
            <a:r>
              <a:rPr lang="en-GB"/>
              <a:t>images</a:t>
            </a:r>
            <a:endParaRPr/>
          </a:p>
          <a:p>
            <a:pPr indent="0" lvl="0" marL="0" rtl="0" algn="l">
              <a:lnSpc>
                <a:spcPct val="100000"/>
              </a:lnSpc>
              <a:spcBef>
                <a:spcPts val="0"/>
              </a:spcBef>
              <a:spcAft>
                <a:spcPts val="0"/>
              </a:spcAft>
              <a:buSzPts val="1400"/>
              <a:buNone/>
            </a:pPr>
            <a:r>
              <a:rPr lang="en-GB"/>
              <a:t>room</a:t>
            </a:r>
            <a:endParaRPr/>
          </a:p>
          <a:p>
            <a:pPr indent="0" lvl="0" marL="0" rtl="0" algn="l">
              <a:lnSpc>
                <a:spcPct val="100000"/>
              </a:lnSpc>
              <a:spcBef>
                <a:spcPts val="0"/>
              </a:spcBef>
              <a:spcAft>
                <a:spcPts val="0"/>
              </a:spcAft>
              <a:buSzPts val="1400"/>
              <a:buNone/>
            </a:pPr>
            <a:r>
              <a:rPr lang="en-GB"/>
              <a:t>features</a:t>
            </a:r>
            <a:endParaRPr/>
          </a:p>
          <a:p>
            <a:pPr indent="0" lvl="0" marL="0" rtl="0" algn="l">
              <a:lnSpc>
                <a:spcPct val="100000"/>
              </a:lnSpc>
              <a:spcBef>
                <a:spcPts val="0"/>
              </a:spcBef>
              <a:spcAft>
                <a:spcPts val="0"/>
              </a:spcAft>
              <a:buSzPts val="1400"/>
              <a:buNone/>
            </a:pPr>
            <a:r>
              <a:rPr lang="en-GB"/>
              <a:t>privacy proof</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4" name="Shape 1034"/>
        <p:cNvGrpSpPr/>
        <p:nvPr/>
      </p:nvGrpSpPr>
      <p:grpSpPr>
        <a:xfrm>
          <a:off x="0" y="0"/>
          <a:ext cx="0" cy="0"/>
          <a:chOff x="0" y="0"/>
          <a:chExt cx="0" cy="0"/>
        </a:xfrm>
      </p:grpSpPr>
      <p:sp>
        <p:nvSpPr>
          <p:cNvPr id="1035" name="Google Shape;1035;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6" name="Google Shape;1036;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Optical sensors</a:t>
            </a:r>
            <a:endParaRPr/>
          </a:p>
          <a:p>
            <a:pPr indent="0" lvl="0" marL="0" rtl="0" algn="l">
              <a:lnSpc>
                <a:spcPct val="100000"/>
              </a:lnSpc>
              <a:spcBef>
                <a:spcPts val="0"/>
              </a:spcBef>
              <a:spcAft>
                <a:spcPts val="0"/>
              </a:spcAft>
              <a:buSzPts val="1400"/>
              <a:buNone/>
            </a:pPr>
            <a:r>
              <a:rPr lang="en-GB"/>
              <a:t>vision capabilities</a:t>
            </a:r>
            <a:endParaRPr/>
          </a:p>
          <a:p>
            <a:pPr indent="0" lvl="0" marL="0" rtl="0" algn="l">
              <a:lnSpc>
                <a:spcPct val="100000"/>
              </a:lnSpc>
              <a:spcBef>
                <a:spcPts val="0"/>
              </a:spcBef>
              <a:spcAft>
                <a:spcPts val="0"/>
              </a:spcAft>
              <a:buSzPts val="1400"/>
              <a:buNone/>
            </a:pPr>
            <a:r>
              <a:rPr lang="en-GB"/>
              <a:t>radar-based</a:t>
            </a:r>
            <a:endParaRPr/>
          </a:p>
          <a:p>
            <a:pPr indent="0" lvl="0" marL="0" rtl="0" algn="l">
              <a:lnSpc>
                <a:spcPct val="100000"/>
              </a:lnSpc>
              <a:spcBef>
                <a:spcPts val="0"/>
              </a:spcBef>
              <a:spcAft>
                <a:spcPts val="0"/>
              </a:spcAft>
              <a:buSzPts val="1400"/>
              <a:buNone/>
            </a:pPr>
            <a:r>
              <a:rPr lang="en-GB"/>
              <a:t>AI capabilities</a:t>
            </a:r>
            <a:endParaRPr/>
          </a:p>
          <a:p>
            <a:pPr indent="0" lvl="0" marL="0" rtl="0" algn="l">
              <a:lnSpc>
                <a:spcPct val="100000"/>
              </a:lnSpc>
              <a:spcBef>
                <a:spcPts val="0"/>
              </a:spcBef>
              <a:spcAft>
                <a:spcPts val="0"/>
              </a:spcAft>
              <a:buSzPts val="1400"/>
              <a:buNone/>
            </a:pPr>
            <a:r>
              <a:rPr lang="en-GB"/>
              <a:t>individuals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1" name="Shape 1051"/>
        <p:cNvGrpSpPr/>
        <p:nvPr/>
      </p:nvGrpSpPr>
      <p:grpSpPr>
        <a:xfrm>
          <a:off x="0" y="0"/>
          <a:ext cx="0" cy="0"/>
          <a:chOff x="0" y="0"/>
          <a:chExt cx="0" cy="0"/>
        </a:xfrm>
      </p:grpSpPr>
      <p:sp>
        <p:nvSpPr>
          <p:cNvPr id="1052" name="Google Shape;1052;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3" name="Google Shape;1053;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Presence Button</a:t>
            </a:r>
            <a:endParaRPr/>
          </a:p>
          <a:p>
            <a:pPr indent="0" lvl="0" marL="0" rtl="0" algn="l">
              <a:lnSpc>
                <a:spcPct val="100000"/>
              </a:lnSpc>
              <a:spcBef>
                <a:spcPts val="0"/>
              </a:spcBef>
              <a:spcAft>
                <a:spcPts val="0"/>
              </a:spcAft>
              <a:buSzPts val="1400"/>
              <a:buNone/>
            </a:pPr>
            <a:r>
              <a:rPr lang="en-GB"/>
              <a:t>lamp</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&gt;&gt; uitbreiden naar bredere snooze feature</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1" name="Shape 1071"/>
        <p:cNvGrpSpPr/>
        <p:nvPr/>
      </p:nvGrpSpPr>
      <p:grpSpPr>
        <a:xfrm>
          <a:off x="0" y="0"/>
          <a:ext cx="0" cy="0"/>
          <a:chOff x="0" y="0"/>
          <a:chExt cx="0" cy="0"/>
        </a:xfrm>
      </p:grpSpPr>
      <p:sp>
        <p:nvSpPr>
          <p:cNvPr id="1072" name="Google Shape;1072;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3" name="Google Shape;1073;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colleagues</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2" name="Shape 1092"/>
        <p:cNvGrpSpPr/>
        <p:nvPr/>
      </p:nvGrpSpPr>
      <p:grpSpPr>
        <a:xfrm>
          <a:off x="0" y="0"/>
          <a:ext cx="0" cy="0"/>
          <a:chOff x="0" y="0"/>
          <a:chExt cx="0" cy="0"/>
        </a:xfrm>
      </p:grpSpPr>
      <p:sp>
        <p:nvSpPr>
          <p:cNvPr id="1093" name="Google Shape;1093;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4" name="Google Shape;1094;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CheckMate</a:t>
            </a:r>
            <a:endParaRPr/>
          </a:p>
          <a:p>
            <a:pPr indent="0" lvl="0" marL="0" rtl="0" algn="l">
              <a:lnSpc>
                <a:spcPct val="100000"/>
              </a:lnSpc>
              <a:spcBef>
                <a:spcPts val="0"/>
              </a:spcBef>
              <a:spcAft>
                <a:spcPts val="0"/>
              </a:spcAft>
              <a:buSzPts val="1400"/>
              <a:buNone/>
            </a:pPr>
            <a:r>
              <a:rPr lang="en-GB"/>
              <a:t>calidated fall alerts</a:t>
            </a:r>
            <a:endParaRPr/>
          </a:p>
          <a:p>
            <a:pPr indent="0" lvl="0" marL="0" rtl="0" algn="l">
              <a:lnSpc>
                <a:spcPct val="100000"/>
              </a:lnSpc>
              <a:spcBef>
                <a:spcPts val="0"/>
              </a:spcBef>
              <a:spcAft>
                <a:spcPts val="0"/>
              </a:spcAft>
              <a:buSzPts val="1400"/>
              <a:buNone/>
            </a:pPr>
            <a:r>
              <a:rPr lang="en-GB"/>
              <a:t>genuine fall</a:t>
            </a:r>
            <a:endParaRPr/>
          </a:p>
          <a:p>
            <a:pPr indent="0" lvl="0" marL="0" rtl="0" algn="l">
              <a:lnSpc>
                <a:spcPct val="100000"/>
              </a:lnSpc>
              <a:spcBef>
                <a:spcPts val="0"/>
              </a:spcBef>
              <a:spcAft>
                <a:spcPts val="0"/>
              </a:spcAft>
              <a:buSzPts val="1400"/>
              <a:buNone/>
            </a:pPr>
            <a:r>
              <a:rPr lang="en-GB"/>
              <a:t>privacy-protected blurred images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9" name="Shape 1109"/>
        <p:cNvGrpSpPr/>
        <p:nvPr/>
      </p:nvGrpSpPr>
      <p:grpSpPr>
        <a:xfrm>
          <a:off x="0" y="0"/>
          <a:ext cx="0" cy="0"/>
          <a:chOff x="0" y="0"/>
          <a:chExt cx="0" cy="0"/>
        </a:xfrm>
      </p:grpSpPr>
      <p:sp>
        <p:nvSpPr>
          <p:cNvPr id="1110" name="Google Shape;1110;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11" name="Google Shape;111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7" name="Shape 1127"/>
        <p:cNvGrpSpPr/>
        <p:nvPr/>
      </p:nvGrpSpPr>
      <p:grpSpPr>
        <a:xfrm>
          <a:off x="0" y="0"/>
          <a:ext cx="0" cy="0"/>
          <a:chOff x="0" y="0"/>
          <a:chExt cx="0" cy="0"/>
        </a:xfrm>
      </p:grpSpPr>
      <p:sp>
        <p:nvSpPr>
          <p:cNvPr id="1128" name="Google Shape;1128;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29" name="Google Shape;112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1" name="Shape 1141"/>
        <p:cNvGrpSpPr/>
        <p:nvPr/>
      </p:nvGrpSpPr>
      <p:grpSpPr>
        <a:xfrm>
          <a:off x="0" y="0"/>
          <a:ext cx="0" cy="0"/>
          <a:chOff x="0" y="0"/>
          <a:chExt cx="0" cy="0"/>
        </a:xfrm>
      </p:grpSpPr>
      <p:sp>
        <p:nvSpPr>
          <p:cNvPr id="1142" name="Google Shape;1142;p5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43" name="Google Shape;1143;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4" name="Shape 1154"/>
        <p:cNvGrpSpPr/>
        <p:nvPr/>
      </p:nvGrpSpPr>
      <p:grpSpPr>
        <a:xfrm>
          <a:off x="0" y="0"/>
          <a:ext cx="0" cy="0"/>
          <a:chOff x="0" y="0"/>
          <a:chExt cx="0" cy="0"/>
        </a:xfrm>
      </p:grpSpPr>
      <p:sp>
        <p:nvSpPr>
          <p:cNvPr id="1155" name="Google Shape;1155;p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56" name="Google Shape;1156;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6" name="Shape 1176"/>
        <p:cNvGrpSpPr/>
        <p:nvPr/>
      </p:nvGrpSpPr>
      <p:grpSpPr>
        <a:xfrm>
          <a:off x="0" y="0"/>
          <a:ext cx="0" cy="0"/>
          <a:chOff x="0" y="0"/>
          <a:chExt cx="0" cy="0"/>
        </a:xfrm>
      </p:grpSpPr>
      <p:sp>
        <p:nvSpPr>
          <p:cNvPr id="1177" name="Google Shape;1177;p5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78" name="Google Shape;1178;p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8" name="Shape 1188"/>
        <p:cNvGrpSpPr/>
        <p:nvPr/>
      </p:nvGrpSpPr>
      <p:grpSpPr>
        <a:xfrm>
          <a:off x="0" y="0"/>
          <a:ext cx="0" cy="0"/>
          <a:chOff x="0" y="0"/>
          <a:chExt cx="0" cy="0"/>
        </a:xfrm>
      </p:grpSpPr>
      <p:sp>
        <p:nvSpPr>
          <p:cNvPr id="1189" name="Google Shape;1189;p5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90" name="Google Shape;1190;p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2e2e6547ac3_0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3" name="Google Shape;283;g2e2e6547ac3_0_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optical sensors</a:t>
            </a:r>
            <a:endParaRPr/>
          </a:p>
          <a:p>
            <a:pPr indent="0" lvl="0" marL="0" rtl="0" algn="l">
              <a:lnSpc>
                <a:spcPct val="100000"/>
              </a:lnSpc>
              <a:spcBef>
                <a:spcPts val="0"/>
              </a:spcBef>
              <a:spcAft>
                <a:spcPts val="0"/>
              </a:spcAft>
              <a:buSzPts val="1400"/>
              <a:buNone/>
            </a:pPr>
            <a:r>
              <a:rPr lang="en-GB"/>
              <a:t>images</a:t>
            </a:r>
            <a:endParaRPr/>
          </a:p>
          <a:p>
            <a:pPr indent="0" lvl="0" marL="0" rtl="0" algn="l">
              <a:lnSpc>
                <a:spcPct val="100000"/>
              </a:lnSpc>
              <a:spcBef>
                <a:spcPts val="0"/>
              </a:spcBef>
              <a:spcAft>
                <a:spcPts val="0"/>
              </a:spcAft>
              <a:buSzPts val="1400"/>
              <a:buNone/>
            </a:pPr>
            <a:r>
              <a:rPr lang="en-GB"/>
              <a:t>room</a:t>
            </a:r>
            <a:endParaRPr/>
          </a:p>
          <a:p>
            <a:pPr indent="0" lvl="0" marL="0" rtl="0" algn="l">
              <a:lnSpc>
                <a:spcPct val="100000"/>
              </a:lnSpc>
              <a:spcBef>
                <a:spcPts val="0"/>
              </a:spcBef>
              <a:spcAft>
                <a:spcPts val="0"/>
              </a:spcAft>
              <a:buSzPts val="1400"/>
              <a:buNone/>
            </a:pPr>
            <a:r>
              <a:rPr lang="en-GB"/>
              <a:t>features</a:t>
            </a:r>
            <a:endParaRPr/>
          </a:p>
          <a:p>
            <a:pPr indent="0" lvl="0" marL="0" rtl="0" algn="l">
              <a:lnSpc>
                <a:spcPct val="100000"/>
              </a:lnSpc>
              <a:spcBef>
                <a:spcPts val="0"/>
              </a:spcBef>
              <a:spcAft>
                <a:spcPts val="0"/>
              </a:spcAft>
              <a:buSzPts val="1400"/>
              <a:buNone/>
            </a:pPr>
            <a:r>
              <a:rPr lang="en-GB"/>
              <a:t>privacy proof</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1" name="Shape 1201"/>
        <p:cNvGrpSpPr/>
        <p:nvPr/>
      </p:nvGrpSpPr>
      <p:grpSpPr>
        <a:xfrm>
          <a:off x="0" y="0"/>
          <a:ext cx="0" cy="0"/>
          <a:chOff x="0" y="0"/>
          <a:chExt cx="0" cy="0"/>
        </a:xfrm>
      </p:grpSpPr>
      <p:sp>
        <p:nvSpPr>
          <p:cNvPr id="1202" name="Google Shape;1202;p5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03" name="Google Shape;1203;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0" name="Shape 1220"/>
        <p:cNvGrpSpPr/>
        <p:nvPr/>
      </p:nvGrpSpPr>
      <p:grpSpPr>
        <a:xfrm>
          <a:off x="0" y="0"/>
          <a:ext cx="0" cy="0"/>
          <a:chOff x="0" y="0"/>
          <a:chExt cx="0" cy="0"/>
        </a:xfrm>
      </p:grpSpPr>
      <p:sp>
        <p:nvSpPr>
          <p:cNvPr id="1221" name="Google Shape;1221;p5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22" name="Google Shape;1222;p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7" name="Shape 1247"/>
        <p:cNvGrpSpPr/>
        <p:nvPr/>
      </p:nvGrpSpPr>
      <p:grpSpPr>
        <a:xfrm>
          <a:off x="0" y="0"/>
          <a:ext cx="0" cy="0"/>
          <a:chOff x="0" y="0"/>
          <a:chExt cx="0" cy="0"/>
        </a:xfrm>
      </p:grpSpPr>
      <p:sp>
        <p:nvSpPr>
          <p:cNvPr id="1248" name="Google Shape;1248;g2e1b41c0976_0_16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49" name="Google Shape;1249;g2e1b41c0976_0_1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1" name="Shape 1421"/>
        <p:cNvGrpSpPr/>
        <p:nvPr/>
      </p:nvGrpSpPr>
      <p:grpSpPr>
        <a:xfrm>
          <a:off x="0" y="0"/>
          <a:ext cx="0" cy="0"/>
          <a:chOff x="0" y="0"/>
          <a:chExt cx="0" cy="0"/>
        </a:xfrm>
      </p:grpSpPr>
      <p:sp>
        <p:nvSpPr>
          <p:cNvPr id="1422" name="Google Shape;1422;g2e2e6547ac3_0_5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23" name="Google Shape;1423;g2e2e6547ac3_0_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6" name="Shape 1436"/>
        <p:cNvGrpSpPr/>
        <p:nvPr/>
      </p:nvGrpSpPr>
      <p:grpSpPr>
        <a:xfrm>
          <a:off x="0" y="0"/>
          <a:ext cx="0" cy="0"/>
          <a:chOff x="0" y="0"/>
          <a:chExt cx="0" cy="0"/>
        </a:xfrm>
      </p:grpSpPr>
      <p:sp>
        <p:nvSpPr>
          <p:cNvPr id="1437" name="Google Shape;1437;p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438" name="Google Shape;1438;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3" name="Shape 1443"/>
        <p:cNvGrpSpPr/>
        <p:nvPr/>
      </p:nvGrpSpPr>
      <p:grpSpPr>
        <a:xfrm>
          <a:off x="0" y="0"/>
          <a:ext cx="0" cy="0"/>
          <a:chOff x="0" y="0"/>
          <a:chExt cx="0" cy="0"/>
        </a:xfrm>
      </p:grpSpPr>
      <p:sp>
        <p:nvSpPr>
          <p:cNvPr id="1444" name="Google Shape;1444;p6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45" name="Google Shape;1445;p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8" name="Shape 1468"/>
        <p:cNvGrpSpPr/>
        <p:nvPr/>
      </p:nvGrpSpPr>
      <p:grpSpPr>
        <a:xfrm>
          <a:off x="0" y="0"/>
          <a:ext cx="0" cy="0"/>
          <a:chOff x="0" y="0"/>
          <a:chExt cx="0" cy="0"/>
        </a:xfrm>
      </p:grpSpPr>
      <p:sp>
        <p:nvSpPr>
          <p:cNvPr id="1469" name="Google Shape;1469;p7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70" name="Google Shape;1470;p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6" name="Google Shape;306;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alarm</a:t>
            </a:r>
            <a:endParaRPr/>
          </a:p>
          <a:p>
            <a:pPr indent="0" lvl="0" marL="0" rtl="0" algn="l">
              <a:lnSpc>
                <a:spcPct val="100000"/>
              </a:lnSpc>
              <a:spcBef>
                <a:spcPts val="0"/>
              </a:spcBef>
              <a:spcAft>
                <a:spcPts val="0"/>
              </a:spcAft>
              <a:buSzPts val="1400"/>
              <a:buNone/>
            </a:pPr>
            <a:r>
              <a:rPr lang="en-GB"/>
              <a:t>alert</a:t>
            </a:r>
            <a:endParaRPr/>
          </a:p>
          <a:p>
            <a:pPr indent="0" lvl="0" marL="0" rtl="0" algn="l">
              <a:lnSpc>
                <a:spcPct val="100000"/>
              </a:lnSpc>
              <a:spcBef>
                <a:spcPts val="0"/>
              </a:spcBef>
              <a:spcAft>
                <a:spcPts val="0"/>
              </a:spcAft>
              <a:buSzPts val="1400"/>
              <a:buNone/>
            </a:pPr>
            <a:r>
              <a:rPr lang="en-GB"/>
              <a:t>closing the escalation</a:t>
            </a:r>
            <a:endParaRPr/>
          </a:p>
          <a:p>
            <a:pPr indent="0" lvl="0" marL="0" rtl="0" algn="l">
              <a:lnSpc>
                <a:spcPct val="100000"/>
              </a:lnSpc>
              <a:spcBef>
                <a:spcPts val="0"/>
              </a:spcBef>
              <a:spcAft>
                <a:spcPts val="0"/>
              </a:spcAft>
              <a:buSzPts val="1400"/>
              <a:buNone/>
            </a:pPr>
            <a:r>
              <a:rPr lang="en-GB"/>
              <a:t>dashboard</a:t>
            </a:r>
            <a:endParaRPr/>
          </a:p>
          <a:p>
            <a:pPr indent="0" lvl="0" marL="0" rtl="0" algn="l">
              <a:lnSpc>
                <a:spcPct val="100000"/>
              </a:lnSpc>
              <a:spcBef>
                <a:spcPts val="0"/>
              </a:spcBef>
              <a:spcAft>
                <a:spcPts val="0"/>
              </a:spcAft>
              <a:buSzPts val="1400"/>
              <a:buNone/>
            </a:pPr>
            <a:r>
              <a:rPr lang="en-GB"/>
              <a:t>nursing home</a:t>
            </a:r>
            <a:endParaRPr/>
          </a:p>
          <a:p>
            <a:pPr indent="0" lvl="0" marL="0" rtl="0" algn="l">
              <a:lnSpc>
                <a:spcPct val="100000"/>
              </a:lnSpc>
              <a:spcBef>
                <a:spcPts val="0"/>
              </a:spcBef>
              <a:spcAft>
                <a:spcPts val="0"/>
              </a:spcAft>
              <a:buSzPts val="1400"/>
              <a:buNone/>
            </a:pPr>
            <a:r>
              <a:rPr lang="en-GB"/>
              <a:t>mobile devices</a:t>
            </a:r>
            <a:endParaRPr/>
          </a:p>
          <a:p>
            <a:pPr indent="0" lvl="0" marL="0" rtl="0" algn="l">
              <a:lnSpc>
                <a:spcPct val="100000"/>
              </a:lnSpc>
              <a:spcBef>
                <a:spcPts val="0"/>
              </a:spcBef>
              <a:spcAft>
                <a:spcPts val="0"/>
              </a:spcAft>
              <a:buSzPts val="1400"/>
              <a:buNone/>
            </a:pPr>
            <a:r>
              <a:rPr lang="en-GB"/>
              <a:t>caregivers</a:t>
            </a:r>
            <a:endParaRPr/>
          </a:p>
          <a:p>
            <a:pPr indent="0" lvl="0" marL="0" rtl="0" algn="l">
              <a:lnSpc>
                <a:spcPct val="100000"/>
              </a:lnSpc>
              <a:spcBef>
                <a:spcPts val="0"/>
              </a:spcBef>
              <a:spcAft>
                <a:spcPts val="0"/>
              </a:spcAft>
              <a:buSzPts val="1400"/>
              <a:buNone/>
            </a:pPr>
            <a:r>
              <a:rPr lang="en-GB"/>
              <a:t>loved ones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9" name="Google Shape;339;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fall</a:t>
            </a:r>
            <a:endParaRPr/>
          </a:p>
          <a:p>
            <a:pPr indent="0" lvl="0" marL="0" rtl="0" algn="l">
              <a:lnSpc>
                <a:spcPct val="100000"/>
              </a:lnSpc>
              <a:spcBef>
                <a:spcPts val="0"/>
              </a:spcBef>
              <a:spcAft>
                <a:spcPts val="0"/>
              </a:spcAft>
              <a:buSzPts val="1400"/>
              <a:buNone/>
            </a:pPr>
            <a:r>
              <a:rPr lang="en-GB"/>
              <a:t>coordinates</a:t>
            </a:r>
            <a:endParaRPr/>
          </a:p>
          <a:p>
            <a:pPr indent="0" lvl="0" marL="0" rtl="0" algn="l">
              <a:lnSpc>
                <a:spcPct val="100000"/>
              </a:lnSpc>
              <a:spcBef>
                <a:spcPts val="0"/>
              </a:spcBef>
              <a:spcAft>
                <a:spcPts val="0"/>
              </a:spcAft>
              <a:buSzPts val="1400"/>
              <a:buNone/>
            </a:pPr>
            <a:r>
              <a:rPr lang="en-GB"/>
              <a:t>fall alert</a:t>
            </a:r>
            <a:endParaRPr/>
          </a:p>
          <a:p>
            <a:pPr indent="0" lvl="0" marL="0" rtl="0" algn="l">
              <a:lnSpc>
                <a:spcPct val="100000"/>
              </a:lnSpc>
              <a:spcBef>
                <a:spcPts val="0"/>
              </a:spcBef>
              <a:spcAft>
                <a:spcPts val="0"/>
              </a:spcAft>
              <a:buSzPts val="1400"/>
              <a:buNone/>
            </a:pPr>
            <a:r>
              <a:rPr lang="en-GB"/>
              <a:t>incident</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4" name="Google Shape;35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slow falls</a:t>
            </a:r>
            <a:endParaRPr/>
          </a:p>
          <a:p>
            <a:pPr indent="0" lvl="0" marL="0" rtl="0" algn="l">
              <a:lnSpc>
                <a:spcPct val="100000"/>
              </a:lnSpc>
              <a:spcBef>
                <a:spcPts val="0"/>
              </a:spcBef>
              <a:spcAft>
                <a:spcPts val="0"/>
              </a:spcAft>
              <a:buSzPts val="1400"/>
              <a:buNone/>
            </a:pPr>
            <a:r>
              <a:rPr lang="en-GB"/>
              <a:t>registering</a:t>
            </a:r>
            <a:endParaRPr/>
          </a:p>
          <a:p>
            <a:pPr indent="0" lvl="0" marL="0" rtl="0" algn="l">
              <a:lnSpc>
                <a:spcPct val="100000"/>
              </a:lnSpc>
              <a:spcBef>
                <a:spcPts val="0"/>
              </a:spcBef>
              <a:spcAft>
                <a:spcPts val="0"/>
              </a:spcAft>
              <a:buSzPts val="1400"/>
              <a:buNone/>
            </a:pPr>
            <a:r>
              <a:rPr lang="en-GB"/>
              <a:t>motion detection device</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2" name="Google Shape;38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verifying a fall</a:t>
            </a:r>
            <a:endParaRPr/>
          </a:p>
          <a:p>
            <a:pPr indent="0" lvl="0" marL="0" rtl="0" algn="l">
              <a:lnSpc>
                <a:spcPct val="100000"/>
              </a:lnSpc>
              <a:spcBef>
                <a:spcPts val="0"/>
              </a:spcBef>
              <a:spcAft>
                <a:spcPts val="0"/>
              </a:spcAft>
              <a:buSzPts val="1400"/>
              <a:buNone/>
            </a:pPr>
            <a:r>
              <a:rPr lang="en-GB"/>
              <a:t>voice in the lamp</a:t>
            </a:r>
            <a:endParaRPr/>
          </a:p>
          <a:p>
            <a:pPr indent="0" lvl="0" marL="0" rtl="0" algn="l">
              <a:lnSpc>
                <a:spcPct val="100000"/>
              </a:lnSpc>
              <a:spcBef>
                <a:spcPts val="0"/>
              </a:spcBef>
              <a:spcAft>
                <a:spcPts val="0"/>
              </a:spcAft>
              <a:buSzPts val="1400"/>
              <a:buNone/>
            </a:pPr>
            <a:r>
              <a:rPr lang="en-GB"/>
              <a:t>care staff</a:t>
            </a:r>
            <a:endParaRPr/>
          </a:p>
          <a:p>
            <a:pPr indent="0" lvl="0" marL="0" rtl="0" algn="l">
              <a:lnSpc>
                <a:spcPct val="100000"/>
              </a:lnSpc>
              <a:spcBef>
                <a:spcPts val="0"/>
              </a:spcBef>
              <a:spcAft>
                <a:spcPts val="0"/>
              </a:spcAft>
              <a:buSzPts val="1400"/>
              <a:buNone/>
            </a:pPr>
            <a:r>
              <a:rPr lang="en-GB"/>
              <a:t>dementia</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34" name="Shape 34"/>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35" name="Shape 35"/>
        <p:cNvGrpSpPr/>
        <p:nvPr/>
      </p:nvGrpSpPr>
      <p:grpSpPr>
        <a:xfrm>
          <a:off x="0" y="0"/>
          <a:ext cx="0" cy="0"/>
          <a:chOff x="0" y="0"/>
          <a:chExt cx="0" cy="0"/>
        </a:xfrm>
      </p:grpSpPr>
      <p:sp>
        <p:nvSpPr>
          <p:cNvPr id="36" name="Google Shape;36;p61"/>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7" name="Google Shape;37;p61"/>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38" name="Shape 38"/>
        <p:cNvGrpSpPr/>
        <p:nvPr/>
      </p:nvGrpSpPr>
      <p:grpSpPr>
        <a:xfrm>
          <a:off x="0" y="0"/>
          <a:ext cx="0" cy="0"/>
          <a:chOff x="0" y="0"/>
          <a:chExt cx="0" cy="0"/>
        </a:xfrm>
      </p:grpSpPr>
      <p:sp>
        <p:nvSpPr>
          <p:cNvPr id="39" name="Google Shape;39;p62"/>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40" name="Shape 40"/>
        <p:cNvGrpSpPr/>
        <p:nvPr/>
      </p:nvGrpSpPr>
      <p:grpSpPr>
        <a:xfrm>
          <a:off x="0" y="0"/>
          <a:ext cx="0" cy="0"/>
          <a:chOff x="0" y="0"/>
          <a:chExt cx="0" cy="0"/>
        </a:xfrm>
      </p:grpSpPr>
      <p:sp>
        <p:nvSpPr>
          <p:cNvPr id="41" name="Google Shape;41;p63"/>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2" name="Google Shape;42;p63"/>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Slide">
  <p:cSld name="5_Title Slide">
    <p:spTree>
      <p:nvGrpSpPr>
        <p:cNvPr id="43" name="Shape 43"/>
        <p:cNvGrpSpPr/>
        <p:nvPr/>
      </p:nvGrpSpPr>
      <p:grpSpPr>
        <a:xfrm>
          <a:off x="0" y="0"/>
          <a:ext cx="0" cy="0"/>
          <a:chOff x="0" y="0"/>
          <a:chExt cx="0" cy="0"/>
        </a:xfrm>
      </p:grpSpPr>
      <p:sp>
        <p:nvSpPr>
          <p:cNvPr id="44" name="Google Shape;44;p64"/>
          <p:cNvSpPr/>
          <p:nvPr>
            <p:ph idx="2" type="pic"/>
          </p:nvPr>
        </p:nvSpPr>
        <p:spPr>
          <a:xfrm>
            <a:off x="1055688" y="3397250"/>
            <a:ext cx="4341812" cy="2840038"/>
          </a:xfrm>
          <a:prstGeom prst="roundRect">
            <a:avLst>
              <a:gd fmla="val 3922" name="adj"/>
            </a:avLst>
          </a:prstGeom>
          <a:solidFill>
            <a:srgbClr val="B7B7B9"/>
          </a:solidFill>
          <a:ln>
            <a:noFill/>
          </a:ln>
        </p:spPr>
      </p:sp>
      <p:sp>
        <p:nvSpPr>
          <p:cNvPr id="45" name="Google Shape;45;p64"/>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6" name="Google Shape;46;p64"/>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47" name="Shape 47"/>
        <p:cNvGrpSpPr/>
        <p:nvPr/>
      </p:nvGrpSpPr>
      <p:grpSpPr>
        <a:xfrm>
          <a:off x="0" y="0"/>
          <a:ext cx="0" cy="0"/>
          <a:chOff x="0" y="0"/>
          <a:chExt cx="0" cy="0"/>
        </a:xfrm>
      </p:grpSpPr>
      <p:sp>
        <p:nvSpPr>
          <p:cNvPr id="48" name="Google Shape;48;p65"/>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49" name="Shape 49"/>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50" name="Shape 50"/>
        <p:cNvGrpSpPr/>
        <p:nvPr/>
      </p:nvGrpSpPr>
      <p:grpSpPr>
        <a:xfrm>
          <a:off x="0" y="0"/>
          <a:ext cx="0" cy="0"/>
          <a:chOff x="0" y="0"/>
          <a:chExt cx="0" cy="0"/>
        </a:xfrm>
      </p:grpSpPr>
      <p:sp>
        <p:nvSpPr>
          <p:cNvPr id="51" name="Google Shape;51;p67"/>
          <p:cNvSpPr/>
          <p:nvPr/>
        </p:nvSpPr>
        <p:spPr>
          <a:xfrm>
            <a:off x="0" y="6516754"/>
            <a:ext cx="12192000" cy="341244"/>
          </a:xfrm>
          <a:prstGeom prst="rect">
            <a:avLst/>
          </a:prstGeom>
          <a:solidFill>
            <a:schemeClr val="lt2">
              <a:alpha val="2352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1" name="Shape 11"/>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pter slide">
  <p:cSld name="Chapter slide">
    <p:bg>
      <p:bgPr>
        <a:solidFill>
          <a:schemeClr val="lt2"/>
        </a:solidFill>
      </p:bgPr>
    </p:bg>
    <p:spTree>
      <p:nvGrpSpPr>
        <p:cNvPr id="12" name="Shape 12"/>
        <p:cNvGrpSpPr/>
        <p:nvPr/>
      </p:nvGrpSpPr>
      <p:grpSpPr>
        <a:xfrm>
          <a:off x="0" y="0"/>
          <a:ext cx="0" cy="0"/>
          <a:chOff x="0" y="0"/>
          <a:chExt cx="0" cy="0"/>
        </a:xfrm>
      </p:grpSpPr>
      <p:sp>
        <p:nvSpPr>
          <p:cNvPr id="13" name="Google Shape;13;p71"/>
          <p:cNvSpPr/>
          <p:nvPr>
            <p:ph idx="2" type="pic"/>
          </p:nvPr>
        </p:nvSpPr>
        <p:spPr>
          <a:xfrm>
            <a:off x="7752184" y="0"/>
            <a:ext cx="4439816" cy="6858000"/>
          </a:xfrm>
          <a:prstGeom prst="rect">
            <a:avLst/>
          </a:prstGeom>
          <a:solidFill>
            <a:srgbClr val="F2F2F2"/>
          </a:solidFill>
          <a:ln>
            <a:noFill/>
          </a:ln>
        </p:spPr>
      </p:sp>
      <p:sp>
        <p:nvSpPr>
          <p:cNvPr id="14" name="Google Shape;14;p71"/>
          <p:cNvSpPr txBox="1"/>
          <p:nvPr>
            <p:ph idx="1" type="body"/>
          </p:nvPr>
        </p:nvSpPr>
        <p:spPr>
          <a:xfrm>
            <a:off x="7752184" y="0"/>
            <a:ext cx="540000" cy="6858000"/>
          </a:xfrm>
          <a:prstGeom prst="rect">
            <a:avLst/>
          </a:prstGeom>
          <a:gradFill>
            <a:gsLst>
              <a:gs pos="0">
                <a:srgbClr val="272728">
                  <a:alpha val="23921"/>
                </a:srgbClr>
              </a:gs>
              <a:gs pos="80000">
                <a:srgbClr val="272728">
                  <a:alpha val="0"/>
                </a:srgbClr>
              </a:gs>
              <a:gs pos="100000">
                <a:srgbClr val="272728">
                  <a:alpha val="0"/>
                </a:srgbClr>
              </a:gs>
            </a:gsLst>
            <a:lin ang="0" scaled="0"/>
          </a:gradFill>
          <a:ln>
            <a:noFill/>
          </a:ln>
        </p:spPr>
        <p:txBody>
          <a:bodyPr anchorCtr="0" anchor="t" bIns="0" lIns="0" spcFirstLastPara="1" rIns="0" wrap="square" tIns="0">
            <a:noAutofit/>
          </a:bodyPr>
          <a:lstStyle>
            <a:lvl1pPr indent="-228600" lvl="0" marL="457200" marR="0" rtl="0" algn="l">
              <a:lnSpc>
                <a:spcPct val="90000"/>
              </a:lnSpc>
              <a:spcBef>
                <a:spcPts val="1067"/>
              </a:spcBef>
              <a:spcAft>
                <a:spcPts val="0"/>
              </a:spcAft>
              <a:buClr>
                <a:srgbClr val="000000"/>
              </a:buClr>
              <a:buSzPts val="1800"/>
              <a:buFont typeface="Arial"/>
              <a:buNone/>
              <a:defRPr b="0" i="0" sz="1400" u="none" cap="none" strike="noStrike">
                <a:solidFill>
                  <a:srgbClr val="000000"/>
                </a:solidFill>
                <a:latin typeface="Arial"/>
                <a:ea typeface="Arial"/>
                <a:cs typeface="Arial"/>
                <a:sym typeface="Arial"/>
              </a:defRPr>
            </a:lvl1pPr>
            <a:lvl2pPr indent="-317500" lvl="1" marL="9144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indent="-317500" lvl="2" marL="13716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indent="-317500" lvl="3" marL="18288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15" name="Google Shape;15;p71"/>
          <p:cNvSpPr txBox="1"/>
          <p:nvPr>
            <p:ph type="title"/>
          </p:nvPr>
        </p:nvSpPr>
        <p:spPr>
          <a:xfrm>
            <a:off x="696000" y="4992213"/>
            <a:ext cx="6625507" cy="795027"/>
          </a:xfrm>
          <a:prstGeom prst="rect">
            <a:avLst/>
          </a:prstGeom>
          <a:noFill/>
          <a:ln>
            <a:noFill/>
          </a:ln>
        </p:spPr>
        <p:txBody>
          <a:bodyPr anchorCtr="0" anchor="t" bIns="0" lIns="0" spcFirstLastPara="1" rIns="0" wrap="square" tIns="0">
            <a:spAutoFit/>
          </a:bodyPr>
          <a:lstStyle>
            <a:lvl1pPr lvl="0" marR="0" rtl="0" algn="l">
              <a:lnSpc>
                <a:spcPct val="80000"/>
              </a:lnSpc>
              <a:spcBef>
                <a:spcPts val="0"/>
              </a:spcBef>
              <a:spcAft>
                <a:spcPts val="0"/>
              </a:spcAft>
              <a:buClr>
                <a:schemeClr val="accent1"/>
              </a:buClr>
              <a:buSzPts val="4700"/>
              <a:buFont typeface="Calibri"/>
              <a:buNone/>
              <a:defRPr b="0" i="0" sz="6267"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16" name="Google Shape;16;p71"/>
          <p:cNvSpPr txBox="1"/>
          <p:nvPr>
            <p:ph idx="3" type="body"/>
          </p:nvPr>
        </p:nvSpPr>
        <p:spPr>
          <a:xfrm>
            <a:off x="696000" y="5730679"/>
            <a:ext cx="6625200" cy="528863"/>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67"/>
              </a:spcBef>
              <a:spcAft>
                <a:spcPts val="0"/>
              </a:spcAft>
              <a:buClr>
                <a:srgbClr val="000000"/>
              </a:buClr>
              <a:buSzPts val="2100"/>
              <a:buFont typeface="Arial"/>
              <a:buNone/>
              <a:defRPr b="0" i="0" sz="2800" u="none" cap="none" strike="noStrike">
                <a:solidFill>
                  <a:schemeClr val="lt1"/>
                </a:solidFill>
                <a:latin typeface="Calibri"/>
                <a:ea typeface="Calibri"/>
                <a:cs typeface="Calibri"/>
                <a:sym typeface="Calibri"/>
              </a:defRPr>
            </a:lvl1pPr>
            <a:lvl2pPr indent="-228600" lvl="1" marL="914400" marR="0" rtl="0" algn="l">
              <a:lnSpc>
                <a:spcPct val="90000"/>
              </a:lnSpc>
              <a:spcBef>
                <a:spcPts val="533"/>
              </a:spcBef>
              <a:spcAft>
                <a:spcPts val="0"/>
              </a:spcAft>
              <a:buClr>
                <a:srgbClr val="000000"/>
              </a:buClr>
              <a:buSzPts val="1500"/>
              <a:buFont typeface="Arial"/>
              <a:buNone/>
              <a:defRPr b="0" i="0" sz="1400" u="none" cap="none" strike="noStrike">
                <a:solidFill>
                  <a:srgbClr val="000000"/>
                </a:solidFill>
                <a:latin typeface="Arial"/>
                <a:ea typeface="Arial"/>
                <a:cs typeface="Arial"/>
                <a:sym typeface="Arial"/>
              </a:defRPr>
            </a:lvl2pPr>
            <a:lvl3pPr indent="-317500" lvl="2" marL="13716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indent="-317500" lvl="3" marL="18288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17" name="Shape 17"/>
        <p:cNvGrpSpPr/>
        <p:nvPr/>
      </p:nvGrpSpPr>
      <p:grpSpPr>
        <a:xfrm>
          <a:off x="0" y="0"/>
          <a:ext cx="0" cy="0"/>
          <a:chOff x="0" y="0"/>
          <a:chExt cx="0" cy="0"/>
        </a:xfrm>
      </p:grpSpPr>
      <p:sp>
        <p:nvSpPr>
          <p:cNvPr id="18" name="Google Shape;18;p47"/>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19" name="Shape 19"/>
        <p:cNvGrpSpPr/>
        <p:nvPr/>
      </p:nvGrpSpPr>
      <p:grpSpPr>
        <a:xfrm>
          <a:off x="0" y="0"/>
          <a:ext cx="0" cy="0"/>
          <a:chOff x="0" y="0"/>
          <a:chExt cx="0" cy="0"/>
        </a:xfrm>
      </p:grpSpPr>
      <p:sp>
        <p:nvSpPr>
          <p:cNvPr id="20" name="Google Shape;20;p46"/>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1" name="Google Shape;21;p46"/>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2" name="Shape 22"/>
        <p:cNvGrpSpPr/>
        <p:nvPr/>
      </p:nvGrpSpPr>
      <p:grpSpPr>
        <a:xfrm>
          <a:off x="0" y="0"/>
          <a:ext cx="0" cy="0"/>
          <a:chOff x="0" y="0"/>
          <a:chExt cx="0" cy="0"/>
        </a:xfrm>
      </p:grpSpPr>
      <p:sp>
        <p:nvSpPr>
          <p:cNvPr id="23" name="Google Shape;23;p48"/>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4" name="Google Shape;24;p48"/>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Slide">
  <p:cSld name="5_Title Slide">
    <p:spTree>
      <p:nvGrpSpPr>
        <p:cNvPr id="25" name="Shape 25"/>
        <p:cNvGrpSpPr/>
        <p:nvPr/>
      </p:nvGrpSpPr>
      <p:grpSpPr>
        <a:xfrm>
          <a:off x="0" y="0"/>
          <a:ext cx="0" cy="0"/>
          <a:chOff x="0" y="0"/>
          <a:chExt cx="0" cy="0"/>
        </a:xfrm>
      </p:grpSpPr>
      <p:sp>
        <p:nvSpPr>
          <p:cNvPr id="26" name="Google Shape;26;p49"/>
          <p:cNvSpPr/>
          <p:nvPr>
            <p:ph idx="2" type="pic"/>
          </p:nvPr>
        </p:nvSpPr>
        <p:spPr>
          <a:xfrm>
            <a:off x="1055688" y="3397250"/>
            <a:ext cx="4341812" cy="2840038"/>
          </a:xfrm>
          <a:prstGeom prst="roundRect">
            <a:avLst>
              <a:gd fmla="val 3922" name="adj"/>
            </a:avLst>
          </a:prstGeom>
          <a:solidFill>
            <a:srgbClr val="B7B7B9"/>
          </a:solidFill>
          <a:ln>
            <a:noFill/>
          </a:ln>
        </p:spPr>
      </p:sp>
      <p:sp>
        <p:nvSpPr>
          <p:cNvPr id="27" name="Google Shape;27;p49"/>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8" name="Google Shape;28;p49"/>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29" name="Shape 29"/>
        <p:cNvGrpSpPr/>
        <p:nvPr/>
      </p:nvGrpSpPr>
      <p:grpSpPr>
        <a:xfrm>
          <a:off x="0" y="0"/>
          <a:ext cx="0" cy="0"/>
          <a:chOff x="0" y="0"/>
          <a:chExt cx="0" cy="0"/>
        </a:xfrm>
      </p:grpSpPr>
      <p:sp>
        <p:nvSpPr>
          <p:cNvPr id="30" name="Google Shape;30;p50"/>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31" name="Shape 31"/>
        <p:cNvGrpSpPr/>
        <p:nvPr/>
      </p:nvGrpSpPr>
      <p:grpSpPr>
        <a:xfrm>
          <a:off x="0" y="0"/>
          <a:ext cx="0" cy="0"/>
          <a:chOff x="0" y="0"/>
          <a:chExt cx="0" cy="0"/>
        </a:xfrm>
      </p:grpSpPr>
      <p:sp>
        <p:nvSpPr>
          <p:cNvPr id="32" name="Google Shape;32;p51"/>
          <p:cNvSpPr/>
          <p:nvPr/>
        </p:nvSpPr>
        <p:spPr>
          <a:xfrm>
            <a:off x="0" y="6516754"/>
            <a:ext cx="12192000" cy="341244"/>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0"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slideLayout" Target="../slideLayouts/slideLayout11.xml"/><Relationship Id="rId3" Type="http://schemas.openxmlformats.org/officeDocument/2006/relationships/slideLayout" Target="../slideLayouts/slideLayout12.xml"/><Relationship Id="rId4" Type="http://schemas.openxmlformats.org/officeDocument/2006/relationships/slideLayout" Target="../slideLayouts/slideLayout13.xml"/><Relationship Id="rId9" Type="http://schemas.openxmlformats.org/officeDocument/2006/relationships/theme" Target="../theme/theme2.xml"/><Relationship Id="rId5" Type="http://schemas.openxmlformats.org/officeDocument/2006/relationships/slideLayout" Target="../slideLayouts/slideLayout14.xml"/><Relationship Id="rId6" Type="http://schemas.openxmlformats.org/officeDocument/2006/relationships/slideLayout" Target="../slideLayouts/slideLayout15.xml"/><Relationship Id="rId7" Type="http://schemas.openxmlformats.org/officeDocument/2006/relationships/slideLayout" Target="../slideLayouts/slideLayout16.xml"/><Relationship Id="rId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guide id="3" pos="665">
          <p15:clr>
            <a:srgbClr val="F26B43"/>
          </p15:clr>
        </p15:guide>
        <p15:guide id="4" pos="701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3" name="Shape 33"/>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guide id="3" pos="665">
          <p15:clr>
            <a:srgbClr val="F26B43"/>
          </p15:clr>
        </p15:guide>
        <p15:guide id="4" pos="7015">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0.jpg"/><Relationship Id="rId4" Type="http://schemas.openxmlformats.org/officeDocument/2006/relationships/image" Target="../media/image4.png"/><Relationship Id="rId5"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9.jpg"/><Relationship Id="rId4" Type="http://schemas.openxmlformats.org/officeDocument/2006/relationships/image" Target="../media/image37.png"/><Relationship Id="rId5" Type="http://schemas.openxmlformats.org/officeDocument/2006/relationships/image" Target="../media/image53.png"/><Relationship Id="rId6" Type="http://schemas.openxmlformats.org/officeDocument/2006/relationships/image" Target="../media/image4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5.jpg"/><Relationship Id="rId4" Type="http://schemas.openxmlformats.org/officeDocument/2006/relationships/image" Target="../media/image43.png"/><Relationship Id="rId5" Type="http://schemas.openxmlformats.org/officeDocument/2006/relationships/image" Target="../media/image4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6.jp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1.jpg"/><Relationship Id="rId4" Type="http://schemas.openxmlformats.org/officeDocument/2006/relationships/image" Target="../media/image47.png"/><Relationship Id="rId5" Type="http://schemas.openxmlformats.org/officeDocument/2006/relationships/image" Target="../media/image4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9.jpg"/><Relationship Id="rId4" Type="http://schemas.openxmlformats.org/officeDocument/2006/relationships/image" Target="../media/image52.png"/><Relationship Id="rId5" Type="http://schemas.openxmlformats.org/officeDocument/2006/relationships/image" Target="../media/image5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5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58.png"/><Relationship Id="rId4" Type="http://schemas.openxmlformats.org/officeDocument/2006/relationships/image" Target="../media/image56.png"/><Relationship Id="rId5" Type="http://schemas.openxmlformats.org/officeDocument/2006/relationships/image" Target="../media/image57.png"/><Relationship Id="rId6" Type="http://schemas.openxmlformats.org/officeDocument/2006/relationships/image" Target="../media/image5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5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64.png"/><Relationship Id="rId4" Type="http://schemas.openxmlformats.org/officeDocument/2006/relationships/image" Target="../media/image72.png"/><Relationship Id="rId5" Type="http://schemas.openxmlformats.org/officeDocument/2006/relationships/image" Target="../media/image61.png"/></Relationships>
</file>

<file path=ppt/slides/_rels/slide2.xml.rels><?xml version="1.0" encoding="UTF-8" standalone="yes"?><Relationships xmlns="http://schemas.openxmlformats.org/package/2006/relationships"><Relationship Id="rId11" Type="http://schemas.openxmlformats.org/officeDocument/2006/relationships/image" Target="../media/image1.png"/><Relationship Id="rId10" Type="http://schemas.openxmlformats.org/officeDocument/2006/relationships/image" Target="../media/image14.png"/><Relationship Id="rId13" Type="http://schemas.openxmlformats.org/officeDocument/2006/relationships/image" Target="../media/image18.png"/><Relationship Id="rId12"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8.png"/><Relationship Id="rId15" Type="http://schemas.openxmlformats.org/officeDocument/2006/relationships/image" Target="../media/image10.png"/><Relationship Id="rId14" Type="http://schemas.openxmlformats.org/officeDocument/2006/relationships/image" Target="../media/image15.png"/><Relationship Id="rId17" Type="http://schemas.openxmlformats.org/officeDocument/2006/relationships/image" Target="../media/image17.png"/><Relationship Id="rId16" Type="http://schemas.openxmlformats.org/officeDocument/2006/relationships/image" Target="../media/image3.png"/><Relationship Id="rId5" Type="http://schemas.openxmlformats.org/officeDocument/2006/relationships/image" Target="../media/image11.png"/><Relationship Id="rId6" Type="http://schemas.openxmlformats.org/officeDocument/2006/relationships/image" Target="../media/image9.png"/><Relationship Id="rId7" Type="http://schemas.openxmlformats.org/officeDocument/2006/relationships/image" Target="../media/image2.png"/><Relationship Id="rId8"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6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62.png"/><Relationship Id="rId4" Type="http://schemas.openxmlformats.org/officeDocument/2006/relationships/image" Target="../media/image63.png"/><Relationship Id="rId5" Type="http://schemas.openxmlformats.org/officeDocument/2006/relationships/image" Target="../media/image6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6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6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comments" Target="../comments/comment1.xml"/><Relationship Id="rId4" Type="http://schemas.openxmlformats.org/officeDocument/2006/relationships/image" Target="../media/image71.jpg"/><Relationship Id="rId5" Type="http://schemas.openxmlformats.org/officeDocument/2006/relationships/image" Target="../media/image6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7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42.png"/><Relationship Id="rId4" Type="http://schemas.openxmlformats.org/officeDocument/2006/relationships/image" Target="../media/image75.jpg"/><Relationship Id="rId5" Type="http://schemas.openxmlformats.org/officeDocument/2006/relationships/image" Target="../media/image6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74.jpg"/><Relationship Id="rId4" Type="http://schemas.openxmlformats.org/officeDocument/2006/relationships/image" Target="../media/image79.jpg"/><Relationship Id="rId5" Type="http://schemas.openxmlformats.org/officeDocument/2006/relationships/image" Target="../media/image69.png"/><Relationship Id="rId6" Type="http://schemas.openxmlformats.org/officeDocument/2006/relationships/image" Target="../media/image42.png"/></Relationships>
</file>

<file path=ppt/slides/_rels/slide28.xml.rels><?xml version="1.0" encoding="UTF-8" standalone="yes"?><Relationships xmlns="http://schemas.openxmlformats.org/package/2006/relationships"><Relationship Id="rId11" Type="http://schemas.openxmlformats.org/officeDocument/2006/relationships/hyperlink" Target="https://drive.google.com/file/d/1N4JKFgsghIWXaDOD-fACPnI5U4mLhr__/view" TargetMode="External"/><Relationship Id="rId10" Type="http://schemas.openxmlformats.org/officeDocument/2006/relationships/hyperlink" Target="https://drive.google.com/file/d/1N4JKFgsghIWXaDOD-fACPnI5U4mLhr__/view" TargetMode="External"/><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85.jpg"/><Relationship Id="rId4" Type="http://schemas.openxmlformats.org/officeDocument/2006/relationships/hyperlink" Target="https://drive.google.com/file/d/1N4JKFgsghIWXaDOD-fACPnI5U4mLhr__/view" TargetMode="External"/><Relationship Id="rId9" Type="http://schemas.openxmlformats.org/officeDocument/2006/relationships/hyperlink" Target="https://drive.google.com/file/d/1aDCDmDwXzaLj6t0HeRJnGEK12s7P2PWG/view" TargetMode="External"/><Relationship Id="rId5" Type="http://schemas.openxmlformats.org/officeDocument/2006/relationships/image" Target="../media/image76.png"/><Relationship Id="rId6" Type="http://schemas.openxmlformats.org/officeDocument/2006/relationships/hyperlink" Target="https://drive.google.com/file/d/1aDCDmDwXzaLj6t0HeRJnGEK12s7P2PWG/view" TargetMode="External"/><Relationship Id="rId7" Type="http://schemas.openxmlformats.org/officeDocument/2006/relationships/image" Target="../media/image77.png"/><Relationship Id="rId8" Type="http://schemas.openxmlformats.org/officeDocument/2006/relationships/hyperlink" Target="https://drive.google.com/file/d/1aDCDmDwXzaLj6t0HeRJnGEK12s7P2PWG/view"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8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80.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42.png"/><Relationship Id="rId4" Type="http://schemas.openxmlformats.org/officeDocument/2006/relationships/image" Target="../media/image78.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81.jpg"/><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71.jpg"/><Relationship Id="rId4" Type="http://schemas.openxmlformats.org/officeDocument/2006/relationships/image" Target="../media/image83.png"/><Relationship Id="rId5" Type="http://schemas.openxmlformats.org/officeDocument/2006/relationships/image" Target="../media/image86.png"/><Relationship Id="rId6" Type="http://schemas.openxmlformats.org/officeDocument/2006/relationships/image" Target="../media/image84.png"/><Relationship Id="rId7" Type="http://schemas.openxmlformats.org/officeDocument/2006/relationships/image" Target="../media/image87.png"/><Relationship Id="rId8" Type="http://schemas.openxmlformats.org/officeDocument/2006/relationships/image" Target="../media/image8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42.png"/><Relationship Id="rId4" Type="http://schemas.openxmlformats.org/officeDocument/2006/relationships/image" Target="../media/image9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9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comments" Target="../comments/comment2.xml"/><Relationship Id="rId4" Type="http://schemas.openxmlformats.org/officeDocument/2006/relationships/image" Target="../media/image92.png"/><Relationship Id="rId5" Type="http://schemas.openxmlformats.org/officeDocument/2006/relationships/image" Target="../media/image6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42.png"/><Relationship Id="rId4" Type="http://schemas.openxmlformats.org/officeDocument/2006/relationships/image" Target="../media/image9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92.png"/><Relationship Id="rId4" Type="http://schemas.openxmlformats.org/officeDocument/2006/relationships/image" Target="../media/image73.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95.png"/><Relationship Id="rId4" Type="http://schemas.openxmlformats.org/officeDocument/2006/relationships/image" Target="../media/image94.png"/><Relationship Id="rId5" Type="http://schemas.openxmlformats.org/officeDocument/2006/relationships/image" Target="../media/image9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9.png"/><Relationship Id="rId4" Type="http://schemas.openxmlformats.org/officeDocument/2006/relationships/image" Target="../media/image21.jpg"/><Relationship Id="rId5" Type="http://schemas.openxmlformats.org/officeDocument/2006/relationships/image" Target="../media/image23.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92.png"/><Relationship Id="rId4" Type="http://schemas.openxmlformats.org/officeDocument/2006/relationships/image" Target="../media/image9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92.png"/><Relationship Id="rId4" Type="http://schemas.openxmlformats.org/officeDocument/2006/relationships/image" Target="../media/image96.png"/><Relationship Id="rId5" Type="http://schemas.openxmlformats.org/officeDocument/2006/relationships/image" Target="../media/image99.png"/><Relationship Id="rId6" Type="http://schemas.openxmlformats.org/officeDocument/2006/relationships/image" Target="../media/image100.png"/><Relationship Id="rId7" Type="http://schemas.openxmlformats.org/officeDocument/2006/relationships/image" Target="../media/image10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54.png"/><Relationship Id="rId4" Type="http://schemas.openxmlformats.org/officeDocument/2006/relationships/image" Target="../media/image92.png"/><Relationship Id="rId5" Type="http://schemas.openxmlformats.org/officeDocument/2006/relationships/image" Target="../media/image99.png"/><Relationship Id="rId6" Type="http://schemas.openxmlformats.org/officeDocument/2006/relationships/image" Target="../media/image100.png"/><Relationship Id="rId7" Type="http://schemas.openxmlformats.org/officeDocument/2006/relationships/image" Target="../media/image102.png"/><Relationship Id="rId8" Type="http://schemas.openxmlformats.org/officeDocument/2006/relationships/image" Target="../media/image9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92.png"/><Relationship Id="rId4" Type="http://schemas.openxmlformats.org/officeDocument/2006/relationships/image" Target="../media/image9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4.xml"/><Relationship Id="rId3" Type="http://schemas.openxmlformats.org/officeDocument/2006/relationships/image" Target="../media/image55.png"/><Relationship Id="rId4" Type="http://schemas.openxmlformats.org/officeDocument/2006/relationships/image" Target="../media/image122.png"/><Relationship Id="rId5" Type="http://schemas.openxmlformats.org/officeDocument/2006/relationships/image" Target="../media/image109.png"/><Relationship Id="rId6" Type="http://schemas.openxmlformats.org/officeDocument/2006/relationships/image" Target="../media/image10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5.xml"/><Relationship Id="rId3" Type="http://schemas.openxmlformats.org/officeDocument/2006/relationships/image" Target="../media/image11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6.xml"/><Relationship Id="rId3" Type="http://schemas.openxmlformats.org/officeDocument/2006/relationships/image" Target="../media/image111.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7.xml"/><Relationship Id="rId3" Type="http://schemas.openxmlformats.org/officeDocument/2006/relationships/image" Target="../media/image112.png"/><Relationship Id="rId4" Type="http://schemas.openxmlformats.org/officeDocument/2006/relationships/image" Target="../media/image106.png"/><Relationship Id="rId5" Type="http://schemas.openxmlformats.org/officeDocument/2006/relationships/image" Target="../media/image108.png"/><Relationship Id="rId6" Type="http://schemas.openxmlformats.org/officeDocument/2006/relationships/image" Target="../media/image110.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8.xml"/><Relationship Id="rId3" Type="http://schemas.openxmlformats.org/officeDocument/2006/relationships/image" Target="../media/image114.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9.xml"/><Relationship Id="rId3" Type="http://schemas.openxmlformats.org/officeDocument/2006/relationships/image" Target="../media/image113.jpg"/><Relationship Id="rId4" Type="http://schemas.openxmlformats.org/officeDocument/2006/relationships/image" Target="../media/image10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4.png"/><Relationship Id="rId4" Type="http://schemas.openxmlformats.org/officeDocument/2006/relationships/image" Target="../media/image21.jpg"/><Relationship Id="rId5" Type="http://schemas.openxmlformats.org/officeDocument/2006/relationships/image" Target="../media/image3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0.xml"/><Relationship Id="rId3" Type="http://schemas.openxmlformats.org/officeDocument/2006/relationships/image" Target="../media/image12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1.xml"/><Relationship Id="rId3" Type="http://schemas.openxmlformats.org/officeDocument/2006/relationships/image" Target="../media/image117.png"/><Relationship Id="rId4" Type="http://schemas.openxmlformats.org/officeDocument/2006/relationships/image" Target="../media/image112.png"/><Relationship Id="rId5" Type="http://schemas.openxmlformats.org/officeDocument/2006/relationships/image" Target="../media/image106.png"/><Relationship Id="rId6" Type="http://schemas.openxmlformats.org/officeDocument/2006/relationships/image" Target="../media/image108.png"/></Relationships>
</file>

<file path=ppt/slides/_rels/slide52.xml.rels><?xml version="1.0" encoding="UTF-8" standalone="yes"?><Relationships xmlns="http://schemas.openxmlformats.org/package/2006/relationships"><Relationship Id="rId11" Type="http://schemas.openxmlformats.org/officeDocument/2006/relationships/image" Target="../media/image1.png"/><Relationship Id="rId10" Type="http://schemas.openxmlformats.org/officeDocument/2006/relationships/image" Target="../media/image14.png"/><Relationship Id="rId13" Type="http://schemas.openxmlformats.org/officeDocument/2006/relationships/image" Target="../media/image18.png"/><Relationship Id="rId12"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8.png"/><Relationship Id="rId15" Type="http://schemas.openxmlformats.org/officeDocument/2006/relationships/image" Target="../media/image10.png"/><Relationship Id="rId14" Type="http://schemas.openxmlformats.org/officeDocument/2006/relationships/image" Target="../media/image15.png"/><Relationship Id="rId17" Type="http://schemas.openxmlformats.org/officeDocument/2006/relationships/image" Target="../media/image17.png"/><Relationship Id="rId16" Type="http://schemas.openxmlformats.org/officeDocument/2006/relationships/image" Target="../media/image3.png"/><Relationship Id="rId5" Type="http://schemas.openxmlformats.org/officeDocument/2006/relationships/image" Target="../media/image11.png"/><Relationship Id="rId6" Type="http://schemas.openxmlformats.org/officeDocument/2006/relationships/image" Target="../media/image9.png"/><Relationship Id="rId7" Type="http://schemas.openxmlformats.org/officeDocument/2006/relationships/image" Target="../media/image2.png"/><Relationship Id="rId8" Type="http://schemas.openxmlformats.org/officeDocument/2006/relationships/image" Target="../media/image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3.xml"/><Relationship Id="rId3" Type="http://schemas.openxmlformats.org/officeDocument/2006/relationships/image" Target="../media/image1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14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5.xml"/><Relationship Id="rId3" Type="http://schemas.openxmlformats.org/officeDocument/2006/relationships/image" Target="../media/image141.png"/><Relationship Id="rId4" Type="http://schemas.openxmlformats.org/officeDocument/2006/relationships/image" Target="../media/image37.png"/><Relationship Id="rId5" Type="http://schemas.openxmlformats.org/officeDocument/2006/relationships/image" Target="../media/image143.png"/><Relationship Id="rId6" Type="http://schemas.openxmlformats.org/officeDocument/2006/relationships/image" Target="../media/image14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6.xml"/><Relationship Id="rId3" Type="http://schemas.openxmlformats.org/officeDocument/2006/relationships/image" Target="../media/image14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5.png"/><Relationship Id="rId4" Type="http://schemas.openxmlformats.org/officeDocument/2006/relationships/image" Target="../media/image33.png"/><Relationship Id="rId5" Type="http://schemas.openxmlformats.org/officeDocument/2006/relationships/image" Target="../media/image27.png"/><Relationship Id="rId6" Type="http://schemas.openxmlformats.org/officeDocument/2006/relationships/image" Target="../media/image25.png"/><Relationship Id="rId7" Type="http://schemas.openxmlformats.org/officeDocument/2006/relationships/image" Target="../media/image3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9.png"/><Relationship Id="rId4" Type="http://schemas.openxmlformats.org/officeDocument/2006/relationships/image" Target="../media/image40.png"/><Relationship Id="rId5" Type="http://schemas.openxmlformats.org/officeDocument/2006/relationships/image" Target="../media/image3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6.png"/><Relationship Id="rId4" Type="http://schemas.openxmlformats.org/officeDocument/2006/relationships/image" Target="../media/image28.png"/><Relationship Id="rId5"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pic>
        <p:nvPicPr>
          <p:cNvPr id="56" name="Google Shape;56;p4"/>
          <p:cNvPicPr preferRelativeResize="0"/>
          <p:nvPr/>
        </p:nvPicPr>
        <p:blipFill rotWithShape="1">
          <a:blip r:embed="rId3">
            <a:alphaModFix/>
          </a:blip>
          <a:srcRect b="0" l="0" r="0" t="0"/>
          <a:stretch/>
        </p:blipFill>
        <p:spPr>
          <a:xfrm>
            <a:off x="4795526" y="0"/>
            <a:ext cx="7396474" cy="6858000"/>
          </a:xfrm>
          <a:prstGeom prst="rect">
            <a:avLst/>
          </a:prstGeom>
          <a:noFill/>
          <a:ln>
            <a:noFill/>
          </a:ln>
        </p:spPr>
      </p:pic>
      <p:sp>
        <p:nvSpPr>
          <p:cNvPr id="57" name="Google Shape;57;p4"/>
          <p:cNvSpPr/>
          <p:nvPr/>
        </p:nvSpPr>
        <p:spPr>
          <a:xfrm>
            <a:off x="-2" y="0"/>
            <a:ext cx="871423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GB" sz="1800" u="none" cap="none" strike="noStrike">
                <a:solidFill>
                  <a:schemeClr val="lt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pic>
        <p:nvPicPr>
          <p:cNvPr id="58" name="Google Shape;58;p4"/>
          <p:cNvPicPr preferRelativeResize="0"/>
          <p:nvPr/>
        </p:nvPicPr>
        <p:blipFill rotWithShape="1">
          <a:blip r:embed="rId4">
            <a:alphaModFix/>
          </a:blip>
          <a:srcRect b="0" l="0" r="0" t="0"/>
          <a:stretch/>
        </p:blipFill>
        <p:spPr>
          <a:xfrm>
            <a:off x="983432" y="751567"/>
            <a:ext cx="1584176" cy="753890"/>
          </a:xfrm>
          <a:prstGeom prst="rect">
            <a:avLst/>
          </a:prstGeom>
          <a:noFill/>
          <a:ln>
            <a:noFill/>
          </a:ln>
        </p:spPr>
      </p:pic>
      <p:pic>
        <p:nvPicPr>
          <p:cNvPr id="59" name="Google Shape;59;p4"/>
          <p:cNvPicPr preferRelativeResize="0"/>
          <p:nvPr/>
        </p:nvPicPr>
        <p:blipFill rotWithShape="1">
          <a:blip r:embed="rId5">
            <a:alphaModFix/>
          </a:blip>
          <a:srcRect b="0" l="0" r="63933" t="0"/>
          <a:stretch/>
        </p:blipFill>
        <p:spPr>
          <a:xfrm>
            <a:off x="7708347" y="1739154"/>
            <a:ext cx="1005885" cy="1368612"/>
          </a:xfrm>
          <a:prstGeom prst="rect">
            <a:avLst/>
          </a:prstGeom>
          <a:noFill/>
          <a:ln>
            <a:noFill/>
          </a:ln>
        </p:spPr>
      </p:pic>
      <p:sp>
        <p:nvSpPr>
          <p:cNvPr id="60" name="Google Shape;60;p4"/>
          <p:cNvSpPr/>
          <p:nvPr/>
        </p:nvSpPr>
        <p:spPr>
          <a:xfrm>
            <a:off x="12700" y="1633800"/>
            <a:ext cx="12204700" cy="2871606"/>
          </a:xfrm>
          <a:custGeom>
            <a:rect b="b" l="l" r="r" t="t"/>
            <a:pathLst>
              <a:path extrusionOk="0" h="2871606" w="12204700">
                <a:moveTo>
                  <a:pt x="0" y="1093606"/>
                </a:moveTo>
                <a:cubicBezTo>
                  <a:pt x="6047316" y="3493906"/>
                  <a:pt x="5395383" y="-256827"/>
                  <a:pt x="7493000" y="14106"/>
                </a:cubicBezTo>
                <a:cubicBezTo>
                  <a:pt x="9590617" y="285039"/>
                  <a:pt x="7605183" y="2615489"/>
                  <a:pt x="12204700" y="2871606"/>
                </a:cubicBezTo>
              </a:path>
            </a:pathLst>
          </a:custGeom>
          <a:noFill/>
          <a:ln cap="flat" cmpd="sng" w="15875">
            <a:solidFill>
              <a:srgbClr val="F2F2F2">
                <a:alpha val="65882"/>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 name="Google Shape;61;p4"/>
          <p:cNvSpPr txBox="1"/>
          <p:nvPr>
            <p:ph type="ctrTitle"/>
          </p:nvPr>
        </p:nvSpPr>
        <p:spPr>
          <a:xfrm>
            <a:off x="859894" y="5224200"/>
            <a:ext cx="7854337" cy="814497"/>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3200"/>
              <a:buFont typeface="Calibri"/>
              <a:buNone/>
            </a:pPr>
            <a:r>
              <a:rPr b="0" i="0" lang="en-GB" sz="3200" u="none" cap="none" strike="noStrike">
                <a:solidFill>
                  <a:schemeClr val="accent1"/>
                </a:solidFill>
                <a:latin typeface="Calibri"/>
                <a:ea typeface="Calibri"/>
                <a:cs typeface="Calibri"/>
                <a:sym typeface="Calibri"/>
              </a:rPr>
              <a:t>Getting to know Nobi</a:t>
            </a:r>
            <a:br>
              <a:rPr b="0" i="0" lang="en-GB" sz="3200" u="none" cap="none" strike="noStrike">
                <a:solidFill>
                  <a:schemeClr val="dk2"/>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voorbereiding voor praktisch gebruik</a:t>
            </a:r>
            <a:endParaRPr b="0" i="0" sz="1600" u="none" cap="none" strike="noStrike">
              <a:solidFill>
                <a:schemeClr val="accent1"/>
              </a:solidFill>
              <a:latin typeface="Calibri"/>
              <a:ea typeface="Calibri"/>
              <a:cs typeface="Calibri"/>
              <a:sym typeface="Calibri"/>
            </a:endParaRPr>
          </a:p>
        </p:txBody>
      </p:sp>
      <p:sp>
        <p:nvSpPr>
          <p:cNvPr id="62" name="Google Shape;62;p4"/>
          <p:cNvSpPr/>
          <p:nvPr/>
        </p:nvSpPr>
        <p:spPr>
          <a:xfrm>
            <a:off x="8714231" y="0"/>
            <a:ext cx="190081" cy="6858000"/>
          </a:xfrm>
          <a:prstGeom prst="rect">
            <a:avLst/>
          </a:prstGeom>
          <a:gradFill>
            <a:gsLst>
              <a:gs pos="0">
                <a:srgbClr val="272728">
                  <a:alpha val="22352"/>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9"/>
          <p:cNvSpPr/>
          <p:nvPr/>
        </p:nvSpPr>
        <p:spPr>
          <a:xfrm>
            <a:off x="0" y="12125"/>
            <a:ext cx="7919572"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1" name="Google Shape;451;p9"/>
          <p:cNvSpPr/>
          <p:nvPr/>
        </p:nvSpPr>
        <p:spPr>
          <a:xfrm>
            <a:off x="789594" y="2585307"/>
            <a:ext cx="3074193" cy="2715902"/>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2" name="Google Shape;452;p9"/>
          <p:cNvSpPr/>
          <p:nvPr/>
        </p:nvSpPr>
        <p:spPr>
          <a:xfrm>
            <a:off x="4056748" y="2585307"/>
            <a:ext cx="3074193" cy="2715902"/>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3" name="Google Shape;453;p9"/>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0" i="0" lang="en-GB" sz="1600" u="none" cap="none" strike="noStrike">
                <a:solidFill>
                  <a:schemeClr val="dk1"/>
                </a:solidFill>
                <a:latin typeface="Calibri"/>
                <a:ea typeface="Calibri"/>
                <a:cs typeface="Calibri"/>
                <a:sym typeface="Calibri"/>
              </a:rPr>
              <a:t>2. Valdetectie</a:t>
            </a:r>
            <a:r>
              <a:rPr b="0" i="0" lang="en-GB" sz="1400" u="none" cap="none" strike="noStrike">
                <a:solidFill>
                  <a:srgbClr val="000000"/>
                </a:solidFill>
                <a:latin typeface="Arial"/>
                <a:ea typeface="Arial"/>
                <a:cs typeface="Arial"/>
                <a:sym typeface="Arial"/>
              </a:rPr>
              <a:t> </a:t>
            </a:r>
            <a:r>
              <a:rPr b="0" i="0" lang="en-GB" sz="1600" u="none" cap="none" strike="noStrike">
                <a:solidFill>
                  <a:schemeClr val="dk1"/>
                </a:solidFill>
                <a:latin typeface="Calibri"/>
                <a:ea typeface="Calibri"/>
                <a:cs typeface="Calibri"/>
                <a:sym typeface="Calibri"/>
              </a:rPr>
              <a:t>– De melding wordt naar een zorgverlener gestuurd</a:t>
            </a:r>
            <a:endParaRPr b="0" i="0" sz="1400" u="none" cap="none" strike="noStrike">
              <a:solidFill>
                <a:srgbClr val="000000"/>
              </a:solidFill>
              <a:latin typeface="Arial"/>
              <a:ea typeface="Arial"/>
              <a:cs typeface="Arial"/>
              <a:sym typeface="Arial"/>
            </a:endParaRPr>
          </a:p>
        </p:txBody>
      </p:sp>
      <p:sp>
        <p:nvSpPr>
          <p:cNvPr id="454" name="Google Shape;454;p9"/>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Mogelijke meldingen na een val</a:t>
            </a:r>
            <a:endParaRPr b="0" i="0" sz="1400" u="none" cap="none" strike="noStrike">
              <a:solidFill>
                <a:srgbClr val="000000"/>
              </a:solidFill>
              <a:latin typeface="Arial"/>
              <a:ea typeface="Arial"/>
              <a:cs typeface="Arial"/>
              <a:sym typeface="Arial"/>
            </a:endParaRPr>
          </a:p>
        </p:txBody>
      </p:sp>
      <p:sp>
        <p:nvSpPr>
          <p:cNvPr id="455" name="Google Shape;455;p9"/>
          <p:cNvSpPr txBox="1"/>
          <p:nvPr/>
        </p:nvSpPr>
        <p:spPr>
          <a:xfrm>
            <a:off x="748133" y="1905219"/>
            <a:ext cx="6533860"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Wanneer Nobi een val detecteert, ontvang je een melding via:</a:t>
            </a:r>
            <a:endParaRPr b="0" i="0" sz="1800" u="none" cap="none" strike="noStrike">
              <a:solidFill>
                <a:schemeClr val="accent2"/>
              </a:solidFill>
              <a:latin typeface="Calibri"/>
              <a:ea typeface="Calibri"/>
              <a:cs typeface="Calibri"/>
              <a:sym typeface="Calibri"/>
            </a:endParaRPr>
          </a:p>
        </p:txBody>
      </p:sp>
      <p:sp>
        <p:nvSpPr>
          <p:cNvPr id="456" name="Google Shape;456;p9"/>
          <p:cNvSpPr txBox="1"/>
          <p:nvPr/>
        </p:nvSpPr>
        <p:spPr>
          <a:xfrm>
            <a:off x="771737" y="2846222"/>
            <a:ext cx="3109906" cy="4431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600"/>
              <a:buFont typeface="Arial"/>
              <a:buNone/>
            </a:pPr>
            <a:r>
              <a:rPr b="0" i="0" lang="en-GB" sz="1600" u="none" cap="none" strike="noStrike">
                <a:solidFill>
                  <a:schemeClr val="accent1"/>
                </a:solidFill>
                <a:latin typeface="Calibri"/>
                <a:ea typeface="Calibri"/>
                <a:cs typeface="Calibri"/>
                <a:sym typeface="Calibri"/>
              </a:rPr>
              <a:t>Een telefoonoproep of je verpleegoproepsysteem</a:t>
            </a:r>
            <a:endParaRPr b="0" i="0" sz="1400" u="none" cap="none" strike="noStrike">
              <a:solidFill>
                <a:srgbClr val="000000"/>
              </a:solidFill>
              <a:latin typeface="Arial"/>
              <a:ea typeface="Arial"/>
              <a:cs typeface="Arial"/>
              <a:sym typeface="Arial"/>
            </a:endParaRPr>
          </a:p>
        </p:txBody>
      </p:sp>
      <p:pic>
        <p:nvPicPr>
          <p:cNvPr id="457" name="Google Shape;457;p9"/>
          <p:cNvPicPr preferRelativeResize="0"/>
          <p:nvPr/>
        </p:nvPicPr>
        <p:blipFill rotWithShape="1">
          <a:blip r:embed="rId3">
            <a:alphaModFix/>
          </a:blip>
          <a:srcRect b="0" l="0" r="0" t="0"/>
          <a:stretch/>
        </p:blipFill>
        <p:spPr>
          <a:xfrm>
            <a:off x="7752184" y="0"/>
            <a:ext cx="4446166" cy="6858000"/>
          </a:xfrm>
          <a:prstGeom prst="rect">
            <a:avLst/>
          </a:prstGeom>
          <a:noFill/>
          <a:ln>
            <a:noFill/>
          </a:ln>
        </p:spPr>
      </p:pic>
      <p:sp>
        <p:nvSpPr>
          <p:cNvPr id="458" name="Google Shape;458;p9"/>
          <p:cNvSpPr txBox="1"/>
          <p:nvPr/>
        </p:nvSpPr>
        <p:spPr>
          <a:xfrm>
            <a:off x="4488389" y="2936048"/>
            <a:ext cx="2210911" cy="2215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600"/>
              <a:buFont typeface="Arial"/>
              <a:buNone/>
            </a:pPr>
            <a:r>
              <a:rPr b="0" i="0" lang="en-GB" sz="1600" u="none" cap="none" strike="noStrike">
                <a:solidFill>
                  <a:schemeClr val="accent1"/>
                </a:solidFill>
                <a:latin typeface="Calibri"/>
                <a:ea typeface="Calibri"/>
                <a:cs typeface="Calibri"/>
                <a:sym typeface="Calibri"/>
              </a:rPr>
              <a:t>+ optioneel via:</a:t>
            </a:r>
            <a:endParaRPr b="0" i="0" sz="1400" u="none" cap="none" strike="noStrike">
              <a:solidFill>
                <a:srgbClr val="000000"/>
              </a:solidFill>
              <a:latin typeface="Arial"/>
              <a:ea typeface="Arial"/>
              <a:cs typeface="Arial"/>
              <a:sym typeface="Arial"/>
            </a:endParaRPr>
          </a:p>
        </p:txBody>
      </p:sp>
      <p:sp>
        <p:nvSpPr>
          <p:cNvPr id="459" name="Google Shape;459;p9"/>
          <p:cNvSpPr txBox="1"/>
          <p:nvPr/>
        </p:nvSpPr>
        <p:spPr>
          <a:xfrm>
            <a:off x="4554247" y="4451291"/>
            <a:ext cx="1089900" cy="369332"/>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Clr>
                <a:srgbClr val="000000"/>
              </a:buClr>
              <a:buSzPts val="1600"/>
              <a:buFont typeface="Arial"/>
              <a:buNone/>
            </a:pPr>
            <a:r>
              <a:rPr b="0" i="0" lang="en-GB" sz="1600" u="none" cap="none" strike="noStrike">
                <a:solidFill>
                  <a:schemeClr val="accent1"/>
                </a:solidFill>
                <a:latin typeface="Calibri"/>
                <a:ea typeface="Calibri"/>
                <a:cs typeface="Calibri"/>
                <a:sym typeface="Calibri"/>
              </a:rPr>
              <a:t>E-mail</a:t>
            </a:r>
            <a:endParaRPr b="0" i="0" sz="1400" u="none" cap="none" strike="noStrike">
              <a:solidFill>
                <a:srgbClr val="000000"/>
              </a:solidFill>
              <a:latin typeface="Arial"/>
              <a:ea typeface="Arial"/>
              <a:cs typeface="Arial"/>
              <a:sym typeface="Arial"/>
            </a:endParaRPr>
          </a:p>
        </p:txBody>
      </p:sp>
      <p:sp>
        <p:nvSpPr>
          <p:cNvPr id="460" name="Google Shape;460;p9"/>
          <p:cNvSpPr txBox="1"/>
          <p:nvPr/>
        </p:nvSpPr>
        <p:spPr>
          <a:xfrm>
            <a:off x="5525022" y="4451291"/>
            <a:ext cx="1089900" cy="246300"/>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Clr>
                <a:srgbClr val="000000"/>
              </a:buClr>
              <a:buSzPts val="1600"/>
              <a:buFont typeface="Arial"/>
              <a:buNone/>
            </a:pPr>
            <a:r>
              <a:rPr b="0" i="0" lang="en-GB" sz="1600" u="none" cap="none" strike="noStrike">
                <a:solidFill>
                  <a:schemeClr val="accent1"/>
                </a:solidFill>
                <a:latin typeface="Calibri"/>
                <a:ea typeface="Calibri"/>
                <a:cs typeface="Calibri"/>
                <a:sym typeface="Calibri"/>
              </a:rPr>
              <a:t>App</a:t>
            </a:r>
            <a:endParaRPr b="0" i="0" sz="1400" u="none" cap="none" strike="noStrike">
              <a:solidFill>
                <a:srgbClr val="000000"/>
              </a:solidFill>
              <a:latin typeface="Arial"/>
              <a:ea typeface="Arial"/>
              <a:cs typeface="Arial"/>
              <a:sym typeface="Arial"/>
            </a:endParaRPr>
          </a:p>
        </p:txBody>
      </p:sp>
      <p:sp>
        <p:nvSpPr>
          <p:cNvPr id="461" name="Google Shape;461;p9"/>
          <p:cNvSpPr txBox="1"/>
          <p:nvPr/>
        </p:nvSpPr>
        <p:spPr>
          <a:xfrm>
            <a:off x="1455718" y="4692830"/>
            <a:ext cx="1688917" cy="276999"/>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Clr>
                <a:srgbClr val="000000"/>
              </a:buClr>
              <a:buSzPts val="1200"/>
              <a:buFont typeface="Arial"/>
              <a:buNone/>
            </a:pPr>
            <a:r>
              <a:rPr b="0" i="0" lang="en-GB" sz="1200" u="none" cap="none" strike="noStrike">
                <a:solidFill>
                  <a:schemeClr val="accent1"/>
                </a:solidFill>
                <a:latin typeface="Calibri"/>
                <a:ea typeface="Calibri"/>
                <a:cs typeface="Calibri"/>
                <a:sym typeface="Calibri"/>
              </a:rPr>
              <a:t>kies voor een van beide</a:t>
            </a:r>
            <a:endParaRPr b="0" i="0" sz="1400" u="none" cap="none" strike="noStrike">
              <a:solidFill>
                <a:srgbClr val="000000"/>
              </a:solidFill>
              <a:latin typeface="Arial"/>
              <a:ea typeface="Arial"/>
              <a:cs typeface="Arial"/>
              <a:sym typeface="Arial"/>
            </a:endParaRPr>
          </a:p>
        </p:txBody>
      </p:sp>
      <p:pic>
        <p:nvPicPr>
          <p:cNvPr id="462" name="Google Shape;462;p9"/>
          <p:cNvPicPr preferRelativeResize="0"/>
          <p:nvPr/>
        </p:nvPicPr>
        <p:blipFill rotWithShape="1">
          <a:blip r:embed="rId4">
            <a:alphaModFix/>
          </a:blip>
          <a:srcRect b="0" l="0" r="0" t="0"/>
          <a:stretch/>
        </p:blipFill>
        <p:spPr>
          <a:xfrm>
            <a:off x="4714294" y="3729989"/>
            <a:ext cx="732238" cy="732238"/>
          </a:xfrm>
          <a:prstGeom prst="rect">
            <a:avLst/>
          </a:prstGeom>
          <a:noFill/>
          <a:ln>
            <a:noFill/>
          </a:ln>
        </p:spPr>
      </p:pic>
      <p:pic>
        <p:nvPicPr>
          <p:cNvPr id="463" name="Google Shape;463;p9"/>
          <p:cNvPicPr preferRelativeResize="0"/>
          <p:nvPr/>
        </p:nvPicPr>
        <p:blipFill rotWithShape="1">
          <a:blip r:embed="rId5">
            <a:alphaModFix/>
          </a:blip>
          <a:srcRect b="0" l="0" r="0" t="0"/>
          <a:stretch/>
        </p:blipFill>
        <p:spPr>
          <a:xfrm>
            <a:off x="1793354" y="3380238"/>
            <a:ext cx="1278310" cy="1278310"/>
          </a:xfrm>
          <a:prstGeom prst="rect">
            <a:avLst/>
          </a:prstGeom>
          <a:noFill/>
          <a:ln>
            <a:noFill/>
          </a:ln>
        </p:spPr>
      </p:pic>
      <p:pic>
        <p:nvPicPr>
          <p:cNvPr id="464" name="Google Shape;464;p9"/>
          <p:cNvPicPr preferRelativeResize="0"/>
          <p:nvPr/>
        </p:nvPicPr>
        <p:blipFill rotWithShape="1">
          <a:blip r:embed="rId6">
            <a:alphaModFix/>
          </a:blip>
          <a:srcRect b="0" l="0" r="0" t="0"/>
          <a:stretch/>
        </p:blipFill>
        <p:spPr>
          <a:xfrm>
            <a:off x="5692019" y="3717164"/>
            <a:ext cx="755808" cy="75580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10"/>
          <p:cNvSpPr/>
          <p:nvPr/>
        </p:nvSpPr>
        <p:spPr>
          <a:xfrm>
            <a:off x="-9284"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0" name="Google Shape;470;p10"/>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0" i="0" lang="en-GB" sz="1600" u="none" cap="none" strike="noStrike">
                <a:solidFill>
                  <a:schemeClr val="dk1"/>
                </a:solidFill>
                <a:latin typeface="Calibri"/>
                <a:ea typeface="Calibri"/>
                <a:cs typeface="Calibri"/>
                <a:sym typeface="Calibri"/>
              </a:rPr>
              <a:t>2. Valdetectie</a:t>
            </a:r>
            <a:r>
              <a:rPr b="0" i="0" lang="en-GB" sz="1600" u="none" cap="none" strike="noStrike">
                <a:solidFill>
                  <a:srgbClr val="000000"/>
                </a:solidFill>
                <a:latin typeface="Arial"/>
                <a:ea typeface="Arial"/>
                <a:cs typeface="Arial"/>
                <a:sym typeface="Arial"/>
              </a:rPr>
              <a:t> </a:t>
            </a:r>
            <a:r>
              <a:rPr b="0" i="0" lang="en-GB" sz="1600" u="none" cap="none" strike="noStrike">
                <a:solidFill>
                  <a:schemeClr val="dk1"/>
                </a:solidFill>
                <a:latin typeface="Calibri"/>
                <a:ea typeface="Calibri"/>
                <a:cs typeface="Calibri"/>
                <a:sym typeface="Calibri"/>
              </a:rPr>
              <a:t>– De melding wordt naar een zorgverlener gestuurd</a:t>
            </a:r>
            <a:endParaRPr b="0" i="0" sz="1400" u="none" cap="none" strike="noStrike">
              <a:solidFill>
                <a:srgbClr val="000000"/>
              </a:solidFill>
              <a:latin typeface="Arial"/>
              <a:ea typeface="Arial"/>
              <a:cs typeface="Arial"/>
              <a:sym typeface="Arial"/>
            </a:endParaRPr>
          </a:p>
        </p:txBody>
      </p:sp>
      <p:sp>
        <p:nvSpPr>
          <p:cNvPr id="471" name="Google Shape;471;p10"/>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Optie 1 - telefoonoproep</a:t>
            </a:r>
            <a:endParaRPr b="0" i="0" sz="1400" u="none" cap="none" strike="noStrike">
              <a:solidFill>
                <a:srgbClr val="000000"/>
              </a:solidFill>
              <a:latin typeface="Arial"/>
              <a:ea typeface="Arial"/>
              <a:cs typeface="Arial"/>
              <a:sym typeface="Arial"/>
            </a:endParaRPr>
          </a:p>
        </p:txBody>
      </p:sp>
      <p:sp>
        <p:nvSpPr>
          <p:cNvPr id="472" name="Google Shape;472;p10"/>
          <p:cNvSpPr txBox="1"/>
          <p:nvPr/>
        </p:nvSpPr>
        <p:spPr>
          <a:xfrm>
            <a:off x="735773" y="1589596"/>
            <a:ext cx="59043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800"/>
              <a:buFont typeface="Calibri"/>
              <a:buNone/>
            </a:pPr>
            <a:r>
              <a:rPr b="1" i="0" lang="en-GB" sz="2800" u="none" cap="none" strike="noStrike">
                <a:solidFill>
                  <a:schemeClr val="accent1"/>
                </a:solidFill>
                <a:latin typeface="Calibri"/>
                <a:ea typeface="Calibri"/>
                <a:cs typeface="Calibri"/>
                <a:sym typeface="Calibri"/>
              </a:rPr>
              <a:t>Nobi belt je</a:t>
            </a:r>
            <a:endParaRPr b="0" i="0" sz="1800" u="none" cap="none" strike="noStrike">
              <a:solidFill>
                <a:schemeClr val="accent2"/>
              </a:solidFill>
              <a:latin typeface="Calibri"/>
              <a:ea typeface="Calibri"/>
              <a:cs typeface="Calibri"/>
              <a:sym typeface="Calibri"/>
            </a:endParaRPr>
          </a:p>
        </p:txBody>
      </p:sp>
      <p:sp>
        <p:nvSpPr>
          <p:cNvPr id="473" name="Google Shape;473;p10"/>
          <p:cNvSpPr/>
          <p:nvPr/>
        </p:nvSpPr>
        <p:spPr>
          <a:xfrm>
            <a:off x="7536160" y="0"/>
            <a:ext cx="465584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4" name="Google Shape;474;p10"/>
          <p:cNvSpPr/>
          <p:nvPr/>
        </p:nvSpPr>
        <p:spPr>
          <a:xfrm>
            <a:off x="8663568" y="952537"/>
            <a:ext cx="3024336" cy="762294"/>
          </a:xfrm>
          <a:prstGeom prst="wedgeRoundRectCallout">
            <a:avLst>
              <a:gd fmla="val 8615" name="adj1"/>
              <a:gd fmla="val 94744" name="adj2"/>
              <a:gd fmla="val 16667" name="adj3"/>
            </a:avLst>
          </a:prstGeom>
          <a:solidFill>
            <a:schemeClr val="lt1">
              <a:alpha val="5098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“Mr Peters, dit is Irene. Ik heb gehoord dat u gevallen bent?”</a:t>
            </a:r>
            <a:endParaRPr b="0" i="0" sz="1600" u="none" cap="none" strike="noStrike">
              <a:solidFill>
                <a:schemeClr val="lt1"/>
              </a:solidFill>
              <a:latin typeface="Calibri"/>
              <a:ea typeface="Calibri"/>
              <a:cs typeface="Calibri"/>
              <a:sym typeface="Calibri"/>
            </a:endParaRPr>
          </a:p>
        </p:txBody>
      </p:sp>
      <p:sp>
        <p:nvSpPr>
          <p:cNvPr id="475" name="Google Shape;475;p10"/>
          <p:cNvSpPr/>
          <p:nvPr/>
        </p:nvSpPr>
        <p:spPr>
          <a:xfrm>
            <a:off x="8087504" y="1955442"/>
            <a:ext cx="1872209" cy="613899"/>
          </a:xfrm>
          <a:prstGeom prst="wedgeRoundRectCallout">
            <a:avLst>
              <a:gd fmla="val -8134" name="adj1"/>
              <a:gd fmla="val 103339" name="adj2"/>
              <a:gd fmla="val 16667" name="adj3"/>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“Ja, ik heb hulp nodig. Mijn knie...”</a:t>
            </a:r>
            <a:endParaRPr b="0" i="0" sz="1600" u="none" cap="none" strike="noStrike">
              <a:solidFill>
                <a:schemeClr val="lt1"/>
              </a:solidFill>
              <a:latin typeface="Calibri"/>
              <a:ea typeface="Calibri"/>
              <a:cs typeface="Calibri"/>
              <a:sym typeface="Calibri"/>
            </a:endParaRPr>
          </a:p>
        </p:txBody>
      </p:sp>
      <p:sp>
        <p:nvSpPr>
          <p:cNvPr id="476" name="Google Shape;476;p10"/>
          <p:cNvSpPr/>
          <p:nvPr/>
        </p:nvSpPr>
        <p:spPr>
          <a:xfrm>
            <a:off x="9095616" y="2792136"/>
            <a:ext cx="2592288" cy="762294"/>
          </a:xfrm>
          <a:prstGeom prst="wedgeRoundRectCallout">
            <a:avLst>
              <a:gd fmla="val 8615" name="adj1"/>
              <a:gd fmla="val 94744" name="adj2"/>
              <a:gd fmla="val 16667" name="adj3"/>
            </a:avLst>
          </a:prstGeom>
          <a:solidFill>
            <a:schemeClr val="lt1">
              <a:alpha val="5098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“Ik kom er meteen aan, het komt in orde.”</a:t>
            </a:r>
            <a:endParaRPr b="0" i="0" sz="1600" u="none" cap="none" strike="noStrike">
              <a:solidFill>
                <a:schemeClr val="lt1"/>
              </a:solidFill>
              <a:latin typeface="Calibri"/>
              <a:ea typeface="Calibri"/>
              <a:cs typeface="Calibri"/>
              <a:sym typeface="Calibri"/>
            </a:endParaRPr>
          </a:p>
        </p:txBody>
      </p:sp>
      <p:sp>
        <p:nvSpPr>
          <p:cNvPr id="477" name="Google Shape;477;p10"/>
          <p:cNvSpPr/>
          <p:nvPr/>
        </p:nvSpPr>
        <p:spPr>
          <a:xfrm>
            <a:off x="8087504" y="3777225"/>
            <a:ext cx="2009807" cy="613899"/>
          </a:xfrm>
          <a:prstGeom prst="wedgeRoundRectCallout">
            <a:avLst>
              <a:gd fmla="val -8134" name="adj1"/>
              <a:gd fmla="val 103339" name="adj2"/>
              <a:gd fmla="val 16667" name="adj3"/>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“Ik moet gestruikeld zijn, oh...”</a:t>
            </a:r>
            <a:endParaRPr b="0" i="0" sz="1600" u="none" cap="none" strike="noStrike">
              <a:solidFill>
                <a:schemeClr val="lt1"/>
              </a:solidFill>
              <a:latin typeface="Calibri"/>
              <a:ea typeface="Calibri"/>
              <a:cs typeface="Calibri"/>
              <a:sym typeface="Calibri"/>
            </a:endParaRPr>
          </a:p>
        </p:txBody>
      </p:sp>
      <p:sp>
        <p:nvSpPr>
          <p:cNvPr id="478" name="Google Shape;478;p10"/>
          <p:cNvSpPr/>
          <p:nvPr/>
        </p:nvSpPr>
        <p:spPr>
          <a:xfrm>
            <a:off x="9095616" y="4563786"/>
            <a:ext cx="2592288" cy="762294"/>
          </a:xfrm>
          <a:prstGeom prst="wedgeRoundRectCallout">
            <a:avLst>
              <a:gd fmla="val 8615" name="adj1"/>
              <a:gd fmla="val 94744" name="adj2"/>
              <a:gd fmla="val 16667" name="adj3"/>
            </a:avLst>
          </a:prstGeom>
          <a:solidFill>
            <a:schemeClr val="lt1">
              <a:alpha val="5098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“Geen zorgen, probeer kalm te blijven, ik ben er bijna.”</a:t>
            </a:r>
            <a:endParaRPr b="0" i="0" sz="1600" u="none" cap="none" strike="noStrike">
              <a:solidFill>
                <a:schemeClr val="lt1"/>
              </a:solidFill>
              <a:latin typeface="Calibri"/>
              <a:ea typeface="Calibri"/>
              <a:cs typeface="Calibri"/>
              <a:sym typeface="Calibri"/>
            </a:endParaRPr>
          </a:p>
        </p:txBody>
      </p:sp>
      <p:sp>
        <p:nvSpPr>
          <p:cNvPr id="479" name="Google Shape;479;p10"/>
          <p:cNvSpPr/>
          <p:nvPr/>
        </p:nvSpPr>
        <p:spPr>
          <a:xfrm>
            <a:off x="8087504" y="5548875"/>
            <a:ext cx="1872209" cy="613899"/>
          </a:xfrm>
          <a:prstGeom prst="wedgeRoundRectCallout">
            <a:avLst>
              <a:gd fmla="val -8134" name="adj1"/>
              <a:gd fmla="val 103339" name="adj2"/>
              <a:gd fmla="val 16667" name="adj3"/>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“Oké, dank je.”</a:t>
            </a:r>
            <a:endParaRPr b="0" i="0" sz="1600" u="none" cap="none" strike="noStrike">
              <a:solidFill>
                <a:schemeClr val="lt1"/>
              </a:solidFill>
              <a:latin typeface="Calibri"/>
              <a:ea typeface="Calibri"/>
              <a:cs typeface="Calibri"/>
              <a:sym typeface="Calibri"/>
            </a:endParaRPr>
          </a:p>
        </p:txBody>
      </p:sp>
      <p:pic>
        <p:nvPicPr>
          <p:cNvPr id="480" name="Google Shape;480;p10"/>
          <p:cNvPicPr preferRelativeResize="0"/>
          <p:nvPr/>
        </p:nvPicPr>
        <p:blipFill rotWithShape="1">
          <a:blip r:embed="rId3">
            <a:alphaModFix/>
          </a:blip>
          <a:srcRect b="-22120" l="-4427" r="0" t="-6271"/>
          <a:stretch/>
        </p:blipFill>
        <p:spPr>
          <a:xfrm>
            <a:off x="2728213" y="2532295"/>
            <a:ext cx="1944216" cy="1207662"/>
          </a:xfrm>
          <a:prstGeom prst="rect">
            <a:avLst/>
          </a:prstGeom>
          <a:noFill/>
          <a:ln>
            <a:noFill/>
          </a:ln>
        </p:spPr>
      </p:pic>
      <p:sp>
        <p:nvSpPr>
          <p:cNvPr id="481" name="Google Shape;481;p10"/>
          <p:cNvSpPr txBox="1"/>
          <p:nvPr/>
        </p:nvSpPr>
        <p:spPr>
          <a:xfrm>
            <a:off x="735773" y="3965292"/>
            <a:ext cx="5904376" cy="226689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1" i="0" lang="en-GB" sz="1600" u="none" cap="none" strike="noStrike">
                <a:solidFill>
                  <a:schemeClr val="accent1"/>
                </a:solidFill>
                <a:latin typeface="Calibri"/>
                <a:ea typeface="Calibri"/>
                <a:cs typeface="Calibri"/>
                <a:sym typeface="Calibri"/>
              </a:rPr>
              <a:t>Hallo, met Nobi, er is een val gedetecteerd bij “naam van de bewoner” kamer 416. </a:t>
            </a:r>
            <a:br>
              <a:rPr b="1" i="0" lang="en-GB" sz="1600" u="none" cap="none" strike="noStrike">
                <a:solidFill>
                  <a:schemeClr val="accent1"/>
                </a:solidFill>
                <a:latin typeface="Calibri"/>
                <a:ea typeface="Calibri"/>
                <a:cs typeface="Calibri"/>
                <a:sym typeface="Calibri"/>
              </a:rPr>
            </a:br>
            <a:r>
              <a:rPr b="1" i="0" lang="en-GB" sz="1600" u="none" cap="none" strike="noStrike">
                <a:solidFill>
                  <a:schemeClr val="accent1"/>
                </a:solidFill>
                <a:latin typeface="Calibri"/>
                <a:ea typeface="Calibri"/>
                <a:cs typeface="Calibri"/>
                <a:sym typeface="Calibri"/>
              </a:rPr>
              <a:t>Druk op 1 om te bevestigen en door te verbinden naar de bewoner.</a:t>
            </a:r>
            <a:endParaRPr/>
          </a:p>
          <a:p>
            <a:pPr indent="0" lvl="0" marL="0" marR="0" rtl="0" algn="ctr">
              <a:lnSpc>
                <a:spcPct val="100000"/>
              </a:lnSpc>
              <a:spcBef>
                <a:spcPts val="0"/>
              </a:spcBef>
              <a:spcAft>
                <a:spcPts val="0"/>
              </a:spcAft>
              <a:buClr>
                <a:schemeClr val="accent1"/>
              </a:buClr>
              <a:buSzPts val="1600"/>
              <a:buFont typeface="Calibri"/>
              <a:buNone/>
            </a:pPr>
            <a:r>
              <a:t/>
            </a:r>
            <a:endParaRPr b="1" i="0" sz="16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Je loopt naar de kamer.</a:t>
            </a:r>
            <a:br>
              <a:rPr b="0" i="0" lang="en-GB" sz="1600" u="none" cap="none" strike="noStrike">
                <a:solidFill>
                  <a:schemeClr val="accent1"/>
                </a:solidFill>
                <a:latin typeface="Calibri"/>
                <a:ea typeface="Calibri"/>
                <a:cs typeface="Calibri"/>
                <a:sym typeface="Calibri"/>
              </a:rPr>
            </a:b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Ondertussen kun je met de gevallen persoon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spreken en zij met jou.</a:t>
            </a:r>
            <a:endParaRPr b="0" i="0" sz="1600" u="none" cap="none" strike="noStrike">
              <a:solidFill>
                <a:schemeClr val="accent2"/>
              </a:solidFill>
              <a:latin typeface="Calibri"/>
              <a:ea typeface="Calibri"/>
              <a:cs typeface="Calibri"/>
              <a:sym typeface="Calibri"/>
            </a:endParaRPr>
          </a:p>
        </p:txBody>
      </p:sp>
      <p:sp>
        <p:nvSpPr>
          <p:cNvPr id="482" name="Google Shape;482;p10"/>
          <p:cNvSpPr txBox="1"/>
          <p:nvPr/>
        </p:nvSpPr>
        <p:spPr>
          <a:xfrm>
            <a:off x="8087504" y="507082"/>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sp>
        <p:nvSpPr>
          <p:cNvPr id="487" name="Google Shape;487;p11"/>
          <p:cNvSpPr/>
          <p:nvPr/>
        </p:nvSpPr>
        <p:spPr>
          <a:xfrm>
            <a:off x="3076"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8" name="Google Shape;488;p11"/>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0" i="0" lang="en-GB" sz="1600" u="none" cap="none" strike="noStrike">
                <a:solidFill>
                  <a:schemeClr val="dk1"/>
                </a:solidFill>
                <a:latin typeface="Calibri"/>
                <a:ea typeface="Calibri"/>
                <a:cs typeface="Calibri"/>
                <a:sym typeface="Calibri"/>
              </a:rPr>
              <a:t>2. Valdetectie</a:t>
            </a:r>
            <a:r>
              <a:rPr b="0" i="0" lang="en-GB" sz="1600" u="none" cap="none" strike="noStrike">
                <a:solidFill>
                  <a:srgbClr val="000000"/>
                </a:solidFill>
                <a:latin typeface="Arial"/>
                <a:ea typeface="Arial"/>
                <a:cs typeface="Arial"/>
                <a:sym typeface="Arial"/>
              </a:rPr>
              <a:t> </a:t>
            </a:r>
            <a:r>
              <a:rPr b="0" i="0" lang="en-GB" sz="1600" u="none" cap="none" strike="noStrike">
                <a:solidFill>
                  <a:schemeClr val="dk1"/>
                </a:solidFill>
                <a:latin typeface="Calibri"/>
                <a:ea typeface="Calibri"/>
                <a:cs typeface="Calibri"/>
                <a:sym typeface="Calibri"/>
              </a:rPr>
              <a:t>– De melding wordt naar een zorgverlener gestuurd</a:t>
            </a:r>
            <a:endParaRPr b="0" i="0" sz="1400" u="none" cap="none" strike="noStrike">
              <a:solidFill>
                <a:srgbClr val="000000"/>
              </a:solidFill>
              <a:latin typeface="Arial"/>
              <a:ea typeface="Arial"/>
              <a:cs typeface="Arial"/>
              <a:sym typeface="Arial"/>
            </a:endParaRPr>
          </a:p>
        </p:txBody>
      </p:sp>
      <p:sp>
        <p:nvSpPr>
          <p:cNvPr id="489" name="Google Shape;489;p11"/>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Optie 1 - telefoonoproep</a:t>
            </a:r>
            <a:endParaRPr b="0" i="0" sz="1400" u="none" cap="none" strike="noStrike">
              <a:solidFill>
                <a:srgbClr val="000000"/>
              </a:solidFill>
              <a:latin typeface="Arial"/>
              <a:ea typeface="Arial"/>
              <a:cs typeface="Arial"/>
              <a:sym typeface="Arial"/>
            </a:endParaRPr>
          </a:p>
        </p:txBody>
      </p:sp>
      <p:sp>
        <p:nvSpPr>
          <p:cNvPr id="490" name="Google Shape;490;p11"/>
          <p:cNvSpPr txBox="1"/>
          <p:nvPr/>
        </p:nvSpPr>
        <p:spPr>
          <a:xfrm>
            <a:off x="748132" y="1744227"/>
            <a:ext cx="6139955"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Prioriteitenlijst van contactpersonen voor noodgevallen, </a:t>
            </a:r>
            <a:r>
              <a:rPr b="0" i="0" lang="en-GB" sz="2000" u="none" cap="none" strike="noStrike">
                <a:solidFill>
                  <a:schemeClr val="accent1"/>
                </a:solidFill>
                <a:latin typeface="Calibri"/>
                <a:ea typeface="Calibri"/>
                <a:cs typeface="Calibri"/>
                <a:sym typeface="Calibri"/>
              </a:rPr>
              <a:t>zodat de oproep altijd wordt beantwoord</a:t>
            </a:r>
            <a:endParaRPr b="0" i="0" sz="2000" u="none" cap="none" strike="noStrike">
              <a:solidFill>
                <a:schemeClr val="accent2"/>
              </a:solidFill>
              <a:latin typeface="Calibri"/>
              <a:ea typeface="Calibri"/>
              <a:cs typeface="Calibri"/>
              <a:sym typeface="Calibri"/>
            </a:endParaRPr>
          </a:p>
        </p:txBody>
      </p:sp>
      <p:sp>
        <p:nvSpPr>
          <p:cNvPr id="491" name="Google Shape;491;p11"/>
          <p:cNvSpPr/>
          <p:nvPr/>
        </p:nvSpPr>
        <p:spPr>
          <a:xfrm>
            <a:off x="7536160" y="0"/>
            <a:ext cx="4655840" cy="6858000"/>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92" name="Google Shape;492;p11"/>
          <p:cNvPicPr preferRelativeResize="0"/>
          <p:nvPr/>
        </p:nvPicPr>
        <p:blipFill rotWithShape="1">
          <a:blip r:embed="rId4">
            <a:alphaModFix/>
          </a:blip>
          <a:srcRect b="0" l="0" r="0" t="0"/>
          <a:stretch/>
        </p:blipFill>
        <p:spPr>
          <a:xfrm>
            <a:off x="688001" y="2970387"/>
            <a:ext cx="654777" cy="654777"/>
          </a:xfrm>
          <a:prstGeom prst="rect">
            <a:avLst/>
          </a:prstGeom>
          <a:noFill/>
          <a:ln>
            <a:noFill/>
          </a:ln>
        </p:spPr>
      </p:pic>
      <p:pic>
        <p:nvPicPr>
          <p:cNvPr id="493" name="Google Shape;493;p11"/>
          <p:cNvPicPr preferRelativeResize="0"/>
          <p:nvPr/>
        </p:nvPicPr>
        <p:blipFill rotWithShape="1">
          <a:blip r:embed="rId5">
            <a:alphaModFix/>
          </a:blip>
          <a:srcRect b="0" l="0" r="0" t="0"/>
          <a:stretch/>
        </p:blipFill>
        <p:spPr>
          <a:xfrm>
            <a:off x="692912" y="3970873"/>
            <a:ext cx="654777" cy="654777"/>
          </a:xfrm>
          <a:prstGeom prst="rect">
            <a:avLst/>
          </a:prstGeom>
          <a:noFill/>
          <a:ln>
            <a:noFill/>
          </a:ln>
        </p:spPr>
      </p:pic>
      <p:pic>
        <p:nvPicPr>
          <p:cNvPr id="494" name="Google Shape;494;p11"/>
          <p:cNvPicPr preferRelativeResize="0"/>
          <p:nvPr/>
        </p:nvPicPr>
        <p:blipFill rotWithShape="1">
          <a:blip r:embed="rId4">
            <a:alphaModFix/>
          </a:blip>
          <a:srcRect b="0" l="0" r="0" t="0"/>
          <a:stretch/>
        </p:blipFill>
        <p:spPr>
          <a:xfrm>
            <a:off x="692369" y="4971359"/>
            <a:ext cx="654777" cy="654777"/>
          </a:xfrm>
          <a:prstGeom prst="rect">
            <a:avLst/>
          </a:prstGeom>
          <a:noFill/>
          <a:ln>
            <a:noFill/>
          </a:ln>
        </p:spPr>
      </p:pic>
      <p:sp>
        <p:nvSpPr>
          <p:cNvPr id="495" name="Google Shape;495;p11"/>
          <p:cNvSpPr txBox="1"/>
          <p:nvPr/>
        </p:nvSpPr>
        <p:spPr>
          <a:xfrm>
            <a:off x="1425639" y="2996952"/>
            <a:ext cx="5904376" cy="72382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Contact nr 1: </a:t>
            </a:r>
            <a:r>
              <a:rPr b="1" i="0" lang="en-GB" sz="1600" u="none" cap="none" strike="noStrike">
                <a:solidFill>
                  <a:schemeClr val="accent1"/>
                </a:solidFill>
                <a:latin typeface="Calibri"/>
                <a:ea typeface="Calibri"/>
                <a:cs typeface="Calibri"/>
                <a:sym typeface="Calibri"/>
              </a:rPr>
              <a:t>neemt de oproep aan en onderneemt actie </a:t>
            </a:r>
            <a:br>
              <a:rPr b="0" i="0" lang="en-GB" sz="1400" u="none" cap="none" strike="noStrike">
                <a:solidFill>
                  <a:schemeClr val="accent1"/>
                </a:solidFill>
                <a:latin typeface="Calibri"/>
                <a:ea typeface="Calibri"/>
                <a:cs typeface="Calibri"/>
                <a:sym typeface="Calibri"/>
              </a:rPr>
            </a:br>
            <a:r>
              <a:rPr b="0" i="0" lang="en-GB" sz="1200" u="none" cap="none" strike="noStrike">
                <a:solidFill>
                  <a:srgbClr val="9FAE8A"/>
                </a:solidFill>
                <a:latin typeface="Calibri"/>
                <a:ea typeface="Calibri"/>
                <a:cs typeface="Calibri"/>
                <a:sym typeface="Calibri"/>
              </a:rPr>
              <a:t>(andere mobiele nummers krijgen een waarschuwing via SMS </a:t>
            </a:r>
            <a:r>
              <a:rPr b="0" i="1" lang="en-GB" sz="1200" u="none" cap="none" strike="noStrike">
                <a:solidFill>
                  <a:srgbClr val="9FAE8A"/>
                </a:solidFill>
                <a:latin typeface="Calibri"/>
                <a:ea typeface="Calibri"/>
                <a:cs typeface="Calibri"/>
                <a:sym typeface="Calibri"/>
              </a:rPr>
              <a:t>'Nobi heeft een val gedetecteerd in kamer 418')</a:t>
            </a:r>
            <a:endParaRPr b="0" i="1" sz="1200" u="none" cap="none" strike="noStrike">
              <a:solidFill>
                <a:srgbClr val="9FAE8A"/>
              </a:solidFill>
              <a:latin typeface="Calibri"/>
              <a:ea typeface="Calibri"/>
              <a:cs typeface="Calibri"/>
              <a:sym typeface="Calibri"/>
            </a:endParaRPr>
          </a:p>
        </p:txBody>
      </p:sp>
      <p:sp>
        <p:nvSpPr>
          <p:cNvPr id="496" name="Google Shape;496;p11"/>
          <p:cNvSpPr txBox="1"/>
          <p:nvPr/>
        </p:nvSpPr>
        <p:spPr>
          <a:xfrm>
            <a:off x="1425639" y="4082802"/>
            <a:ext cx="5904376"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Contact nr 2: </a:t>
            </a:r>
            <a:r>
              <a:rPr b="1" i="0" lang="en-GB" sz="1600" u="none" cap="none" strike="noStrike">
                <a:solidFill>
                  <a:schemeClr val="accent1"/>
                </a:solidFill>
                <a:latin typeface="Calibri"/>
                <a:ea typeface="Calibri"/>
                <a:cs typeface="Calibri"/>
                <a:sym typeface="Calibri"/>
              </a:rPr>
              <a:t>neemt de oproep aan als nr 1 niet beschikbaar is</a:t>
            </a:r>
            <a:br>
              <a:rPr b="0" i="0" lang="en-GB" sz="1400" u="none" cap="none" strike="noStrike">
                <a:solidFill>
                  <a:schemeClr val="accent1"/>
                </a:solidFill>
                <a:latin typeface="Calibri"/>
                <a:ea typeface="Calibri"/>
                <a:cs typeface="Calibri"/>
                <a:sym typeface="Calibri"/>
              </a:rPr>
            </a:br>
            <a:r>
              <a:rPr b="0" i="0" lang="en-GB" sz="1200" u="none" cap="none" strike="noStrike">
                <a:solidFill>
                  <a:srgbClr val="9FAE8A"/>
                </a:solidFill>
                <a:latin typeface="Calibri"/>
                <a:ea typeface="Calibri"/>
                <a:cs typeface="Calibri"/>
                <a:sym typeface="Calibri"/>
              </a:rPr>
              <a:t>(andere mobiele nummers krijgen een waarschuwing via SMS </a:t>
            </a:r>
            <a:r>
              <a:rPr b="0" i="1" lang="en-GB" sz="1200" u="none" cap="none" strike="noStrike">
                <a:solidFill>
                  <a:srgbClr val="9FAE8A"/>
                </a:solidFill>
                <a:latin typeface="Calibri"/>
                <a:ea typeface="Calibri"/>
                <a:cs typeface="Calibri"/>
                <a:sym typeface="Calibri"/>
              </a:rPr>
              <a:t>'Nobi heeft een val gedetecteerd in kamer 418')</a:t>
            </a:r>
            <a:endParaRPr b="0" i="0" sz="1200" u="none" cap="none" strike="noStrike">
              <a:solidFill>
                <a:srgbClr val="9FAE8A"/>
              </a:solidFill>
              <a:latin typeface="Calibri"/>
              <a:ea typeface="Calibri"/>
              <a:cs typeface="Calibri"/>
              <a:sym typeface="Calibri"/>
            </a:endParaRPr>
          </a:p>
        </p:txBody>
      </p:sp>
      <p:sp>
        <p:nvSpPr>
          <p:cNvPr id="497" name="Google Shape;497;p11"/>
          <p:cNvSpPr txBox="1"/>
          <p:nvPr/>
        </p:nvSpPr>
        <p:spPr>
          <a:xfrm>
            <a:off x="1425639" y="5082927"/>
            <a:ext cx="5904376"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Contact 3: </a:t>
            </a:r>
            <a:r>
              <a:rPr b="1" i="0" lang="en-GB" sz="1600" u="none" cap="none" strike="noStrike">
                <a:solidFill>
                  <a:schemeClr val="accent1"/>
                </a:solidFill>
                <a:latin typeface="Calibri"/>
                <a:ea typeface="Calibri"/>
                <a:cs typeface="Calibri"/>
                <a:sym typeface="Calibri"/>
              </a:rPr>
              <a:t>neemt de oproep aan als Nr 1&amp;2 niet beschikbaar zijn</a:t>
            </a:r>
            <a:br>
              <a:rPr b="0" i="0" lang="en-GB" sz="1400" u="none" cap="none" strike="noStrike">
                <a:solidFill>
                  <a:schemeClr val="accent1"/>
                </a:solidFill>
                <a:latin typeface="Calibri"/>
                <a:ea typeface="Calibri"/>
                <a:cs typeface="Calibri"/>
                <a:sym typeface="Calibri"/>
              </a:rPr>
            </a:br>
            <a:r>
              <a:rPr b="0" i="0" lang="en-GB" sz="1200" u="none" cap="none" strike="noStrike">
                <a:solidFill>
                  <a:srgbClr val="9FAE8A"/>
                </a:solidFill>
                <a:latin typeface="Calibri"/>
                <a:ea typeface="Calibri"/>
                <a:cs typeface="Calibri"/>
                <a:sym typeface="Calibri"/>
              </a:rPr>
              <a:t>(andere mobiele nummers krijgen een waarschuwing via SMS </a:t>
            </a:r>
            <a:r>
              <a:rPr b="0" i="1" lang="en-GB" sz="1200" u="none" cap="none" strike="noStrike">
                <a:solidFill>
                  <a:srgbClr val="9FAE8A"/>
                </a:solidFill>
                <a:latin typeface="Calibri"/>
                <a:ea typeface="Calibri"/>
                <a:cs typeface="Calibri"/>
                <a:sym typeface="Calibri"/>
              </a:rPr>
              <a:t>'Nobi heeft een val gedetecteerd in kamer 418')</a:t>
            </a:r>
            <a:endParaRPr b="0" i="0" sz="1200" u="none" cap="none" strike="noStrike">
              <a:solidFill>
                <a:srgbClr val="9FAE8A"/>
              </a:solidFill>
              <a:latin typeface="Calibri"/>
              <a:ea typeface="Calibri"/>
              <a:cs typeface="Calibri"/>
              <a:sym typeface="Calibri"/>
            </a:endParaRPr>
          </a:p>
        </p:txBody>
      </p:sp>
      <p:sp>
        <p:nvSpPr>
          <p:cNvPr id="498" name="Google Shape;498;p11"/>
          <p:cNvSpPr txBox="1"/>
          <p:nvPr/>
        </p:nvSpPr>
        <p:spPr>
          <a:xfrm>
            <a:off x="1425639" y="6064002"/>
            <a:ext cx="5904376"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800"/>
              <a:buFont typeface="Calibri"/>
              <a:buNone/>
            </a:pPr>
            <a:r>
              <a:rPr b="1" i="0" lang="en-GB" sz="1800" u="none" cap="none" strike="noStrike">
                <a:solidFill>
                  <a:schemeClr val="accent1"/>
                </a:solidFill>
                <a:latin typeface="Calibri"/>
                <a:ea typeface="Calibri"/>
                <a:cs typeface="Calibri"/>
                <a:sym typeface="Calibri"/>
              </a:rPr>
              <a:t>…</a:t>
            </a:r>
            <a:endParaRPr b="0" i="0" sz="1400" u="none" cap="none" strike="noStrike">
              <a:solidFill>
                <a:srgbClr val="9FAE8A"/>
              </a:solidFill>
              <a:latin typeface="Calibri"/>
              <a:ea typeface="Calibri"/>
              <a:cs typeface="Calibri"/>
              <a:sym typeface="Calibri"/>
            </a:endParaRPr>
          </a:p>
        </p:txBody>
      </p:sp>
      <p:cxnSp>
        <p:nvCxnSpPr>
          <p:cNvPr id="499" name="Google Shape;499;p11"/>
          <p:cNvCxnSpPr/>
          <p:nvPr/>
        </p:nvCxnSpPr>
        <p:spPr>
          <a:xfrm rot="10800000">
            <a:off x="1559496" y="3822058"/>
            <a:ext cx="5093013" cy="0"/>
          </a:xfrm>
          <a:prstGeom prst="straightConnector1">
            <a:avLst/>
          </a:prstGeom>
          <a:noFill/>
          <a:ln cap="flat" cmpd="sng" w="12700">
            <a:solidFill>
              <a:schemeClr val="accent1">
                <a:alpha val="29803"/>
              </a:schemeClr>
            </a:solidFill>
            <a:prstDash val="solid"/>
            <a:miter lim="800000"/>
            <a:headEnd len="sm" w="sm" type="none"/>
            <a:tailEnd len="sm" w="sm" type="none"/>
          </a:ln>
        </p:spPr>
      </p:cxnSp>
      <p:cxnSp>
        <p:nvCxnSpPr>
          <p:cNvPr id="500" name="Google Shape;500;p11"/>
          <p:cNvCxnSpPr/>
          <p:nvPr/>
        </p:nvCxnSpPr>
        <p:spPr>
          <a:xfrm rot="10800000">
            <a:off x="1559496" y="4888858"/>
            <a:ext cx="5093013" cy="0"/>
          </a:xfrm>
          <a:prstGeom prst="straightConnector1">
            <a:avLst/>
          </a:prstGeom>
          <a:noFill/>
          <a:ln cap="flat" cmpd="sng" w="12700">
            <a:solidFill>
              <a:schemeClr val="accent1">
                <a:alpha val="29803"/>
              </a:schemeClr>
            </a:solidFill>
            <a:prstDash val="solid"/>
            <a:miter lim="800000"/>
            <a:headEnd len="sm" w="sm" type="none"/>
            <a:tailEnd len="sm" w="sm" type="none"/>
          </a:ln>
        </p:spPr>
      </p:cxnSp>
      <p:cxnSp>
        <p:nvCxnSpPr>
          <p:cNvPr id="501" name="Google Shape;501;p11"/>
          <p:cNvCxnSpPr/>
          <p:nvPr/>
        </p:nvCxnSpPr>
        <p:spPr>
          <a:xfrm rot="10800000">
            <a:off x="1559496" y="5879458"/>
            <a:ext cx="5093013" cy="0"/>
          </a:xfrm>
          <a:prstGeom prst="straightConnector1">
            <a:avLst/>
          </a:prstGeom>
          <a:noFill/>
          <a:ln cap="flat" cmpd="sng" w="12700">
            <a:solidFill>
              <a:schemeClr val="accent1">
                <a:alpha val="29803"/>
              </a:schemeClr>
            </a:solidFill>
            <a:prstDash val="solid"/>
            <a:miter lim="800000"/>
            <a:headEnd len="sm" w="sm" type="none"/>
            <a:tailEnd len="sm" w="sm" type="none"/>
          </a:ln>
        </p:spPr>
      </p:cxnSp>
      <p:sp>
        <p:nvSpPr>
          <p:cNvPr id="502" name="Google Shape;502;p11"/>
          <p:cNvSpPr/>
          <p:nvPr/>
        </p:nvSpPr>
        <p:spPr>
          <a:xfrm rot="10800000">
            <a:off x="2063553" y="3780591"/>
            <a:ext cx="131629" cy="113474"/>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503" name="Google Shape;503;p11"/>
          <p:cNvSpPr/>
          <p:nvPr/>
        </p:nvSpPr>
        <p:spPr>
          <a:xfrm rot="10800000">
            <a:off x="2063553" y="4835199"/>
            <a:ext cx="131629" cy="113474"/>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504" name="Google Shape;504;p11"/>
          <p:cNvSpPr/>
          <p:nvPr/>
        </p:nvSpPr>
        <p:spPr>
          <a:xfrm rot="10800000">
            <a:off x="2063553" y="5822751"/>
            <a:ext cx="131629" cy="113474"/>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12"/>
          <p:cNvSpPr/>
          <p:nvPr/>
        </p:nvSpPr>
        <p:spPr>
          <a:xfrm>
            <a:off x="3076"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10" name="Google Shape;510;p12"/>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0" i="0" lang="en-GB" sz="1600" u="none" cap="none" strike="noStrike">
                <a:solidFill>
                  <a:schemeClr val="dk1"/>
                </a:solidFill>
                <a:latin typeface="Calibri"/>
                <a:ea typeface="Calibri"/>
                <a:cs typeface="Calibri"/>
                <a:sym typeface="Calibri"/>
              </a:rPr>
              <a:t>2. Valdetectie</a:t>
            </a:r>
            <a:r>
              <a:rPr b="0" i="0" lang="en-GB" sz="1600" u="none" cap="none" strike="noStrike">
                <a:solidFill>
                  <a:srgbClr val="000000"/>
                </a:solidFill>
                <a:latin typeface="Arial"/>
                <a:ea typeface="Arial"/>
                <a:cs typeface="Arial"/>
                <a:sym typeface="Arial"/>
              </a:rPr>
              <a:t> </a:t>
            </a:r>
            <a:r>
              <a:rPr b="0" i="0" lang="en-GB" sz="1600" u="none" cap="none" strike="noStrike">
                <a:solidFill>
                  <a:schemeClr val="dk1"/>
                </a:solidFill>
                <a:latin typeface="Calibri"/>
                <a:ea typeface="Calibri"/>
                <a:cs typeface="Calibri"/>
                <a:sym typeface="Calibri"/>
              </a:rPr>
              <a:t>– De melding wordt naar een zorgverlener gestuurd</a:t>
            </a:r>
            <a:endParaRPr b="0" i="0" sz="1400" u="none" cap="none" strike="noStrike">
              <a:solidFill>
                <a:srgbClr val="000000"/>
              </a:solidFill>
              <a:latin typeface="Arial"/>
              <a:ea typeface="Arial"/>
              <a:cs typeface="Arial"/>
              <a:sym typeface="Arial"/>
            </a:endParaRPr>
          </a:p>
        </p:txBody>
      </p:sp>
      <p:sp>
        <p:nvSpPr>
          <p:cNvPr id="511" name="Google Shape;511;p12"/>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Optie 2 - zorgoproepsysteem</a:t>
            </a:r>
            <a:endParaRPr b="0" i="0" sz="1800" u="none" cap="none" strike="noStrike">
              <a:solidFill>
                <a:schemeClr val="accent1"/>
              </a:solidFill>
              <a:latin typeface="Calibri"/>
              <a:ea typeface="Calibri"/>
              <a:cs typeface="Calibri"/>
              <a:sym typeface="Calibri"/>
            </a:endParaRPr>
          </a:p>
        </p:txBody>
      </p:sp>
      <p:sp>
        <p:nvSpPr>
          <p:cNvPr id="512" name="Google Shape;512;p12"/>
          <p:cNvSpPr txBox="1"/>
          <p:nvPr/>
        </p:nvSpPr>
        <p:spPr>
          <a:xfrm>
            <a:off x="748133" y="3211434"/>
            <a:ext cx="59043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1" i="0" lang="en-GB" sz="1800" u="none" cap="none" strike="noStrike">
                <a:solidFill>
                  <a:schemeClr val="accent1"/>
                </a:solidFill>
                <a:latin typeface="Calibri"/>
                <a:ea typeface="Calibri"/>
                <a:cs typeface="Calibri"/>
                <a:sym typeface="Calibri"/>
              </a:rPr>
              <a:t>Nobi integreert naadloos met verschillende zorgoproepsystemen.</a:t>
            </a:r>
            <a:br>
              <a:rPr b="1" i="0" lang="en-GB" sz="1800" u="none" cap="none" strike="noStrike">
                <a:solidFill>
                  <a:schemeClr val="accent1"/>
                </a:solidFill>
                <a:latin typeface="Calibri"/>
                <a:ea typeface="Calibri"/>
                <a:cs typeface="Calibri"/>
                <a:sym typeface="Calibri"/>
              </a:rPr>
            </a:b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De manier waarop meldingen via het systeem worden ontvangen, is afhankelijk van de instellingen van elk afzonderlijk systeem.</a:t>
            </a:r>
            <a:endParaRPr/>
          </a:p>
          <a:p>
            <a:pPr indent="0" lvl="0" marL="0" marR="0" rtl="0" algn="ctr">
              <a:lnSpc>
                <a:spcPct val="100000"/>
              </a:lnSpc>
              <a:spcBef>
                <a:spcPts val="0"/>
              </a:spcBef>
              <a:spcAft>
                <a:spcPts val="0"/>
              </a:spcAft>
              <a:buClr>
                <a:schemeClr val="accent1"/>
              </a:buClr>
              <a:buSzPts val="1800"/>
              <a:buFont typeface="Calibri"/>
              <a:buNone/>
            </a:pPr>
            <a:r>
              <a:t/>
            </a:r>
            <a:endParaRPr b="0" i="0" sz="18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rgbClr val="E86826"/>
              </a:buClr>
              <a:buSzPts val="1800"/>
              <a:buFont typeface="Calibri"/>
              <a:buNone/>
            </a:pPr>
            <a:r>
              <a:rPr b="0" i="0" lang="en-GB" sz="1800" u="none" cap="none" strike="noStrike">
                <a:solidFill>
                  <a:srgbClr val="E86826"/>
                </a:solidFill>
                <a:latin typeface="Calibri"/>
                <a:ea typeface="Calibri"/>
                <a:cs typeface="Calibri"/>
                <a:sym typeface="Calibri"/>
              </a:rPr>
              <a:t>Na een val ga je naar de kamer. Afhankelijk van je systeem kun je met de persoon spreken die gevallen is.</a:t>
            </a:r>
            <a:endParaRPr b="0" i="0" sz="1400" u="none" cap="none" strike="noStrike">
              <a:solidFill>
                <a:srgbClr val="000000"/>
              </a:solidFill>
              <a:latin typeface="Arial"/>
              <a:ea typeface="Arial"/>
              <a:cs typeface="Arial"/>
              <a:sym typeface="Arial"/>
            </a:endParaRPr>
          </a:p>
        </p:txBody>
      </p:sp>
      <p:sp>
        <p:nvSpPr>
          <p:cNvPr id="513" name="Google Shape;513;p12"/>
          <p:cNvSpPr/>
          <p:nvPr/>
        </p:nvSpPr>
        <p:spPr>
          <a:xfrm>
            <a:off x="7536160" y="0"/>
            <a:ext cx="4655840" cy="6858000"/>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514" name="Google Shape;514;p12"/>
          <p:cNvPicPr preferRelativeResize="0"/>
          <p:nvPr/>
        </p:nvPicPr>
        <p:blipFill rotWithShape="1">
          <a:blip r:embed="rId4">
            <a:alphaModFix/>
          </a:blip>
          <a:srcRect b="-22120" l="-4427" r="0" t="-6271"/>
          <a:stretch/>
        </p:blipFill>
        <p:spPr>
          <a:xfrm>
            <a:off x="2728213" y="1779542"/>
            <a:ext cx="1944216" cy="120766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8" name="Shape 518"/>
        <p:cNvGrpSpPr/>
        <p:nvPr/>
      </p:nvGrpSpPr>
      <p:grpSpPr>
        <a:xfrm>
          <a:off x="0" y="0"/>
          <a:ext cx="0" cy="0"/>
          <a:chOff x="0" y="0"/>
          <a:chExt cx="0" cy="0"/>
        </a:xfrm>
      </p:grpSpPr>
      <p:sp>
        <p:nvSpPr>
          <p:cNvPr id="519" name="Google Shape;519;p13"/>
          <p:cNvSpPr/>
          <p:nvPr/>
        </p:nvSpPr>
        <p:spPr>
          <a:xfrm>
            <a:off x="3076"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0" name="Google Shape;520;p13"/>
          <p:cNvSpPr/>
          <p:nvPr/>
        </p:nvSpPr>
        <p:spPr>
          <a:xfrm>
            <a:off x="1916724" y="2046209"/>
            <a:ext cx="1541700" cy="1541700"/>
          </a:xfrm>
          <a:prstGeom prst="roundRect">
            <a:avLst>
              <a:gd fmla="val 4445" name="adj"/>
            </a:avLst>
          </a:prstGeom>
          <a:solidFill>
            <a:schemeClr val="lt1">
              <a:alpha val="8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1" name="Google Shape;521;p13"/>
          <p:cNvSpPr/>
          <p:nvPr/>
        </p:nvSpPr>
        <p:spPr>
          <a:xfrm>
            <a:off x="4044782" y="2046209"/>
            <a:ext cx="1541700" cy="1541700"/>
          </a:xfrm>
          <a:prstGeom prst="roundRect">
            <a:avLst>
              <a:gd fmla="val 4445" name="adj"/>
            </a:avLst>
          </a:prstGeom>
          <a:solidFill>
            <a:schemeClr val="lt1">
              <a:alpha val="8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2" name="Google Shape;522;p13"/>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0" i="0" lang="en-GB" sz="1600" u="none" cap="none" strike="noStrike">
                <a:solidFill>
                  <a:schemeClr val="dk1"/>
                </a:solidFill>
                <a:latin typeface="Calibri"/>
                <a:ea typeface="Calibri"/>
                <a:cs typeface="Calibri"/>
                <a:sym typeface="Calibri"/>
              </a:rPr>
              <a:t>2. Valdetectie</a:t>
            </a:r>
            <a:r>
              <a:rPr b="0" i="0" lang="en-GB" sz="1600" u="none" cap="none" strike="noStrike">
                <a:solidFill>
                  <a:srgbClr val="000000"/>
                </a:solidFill>
                <a:latin typeface="Arial"/>
                <a:ea typeface="Arial"/>
                <a:cs typeface="Arial"/>
                <a:sym typeface="Arial"/>
              </a:rPr>
              <a:t> </a:t>
            </a:r>
            <a:r>
              <a:rPr b="0" i="0" lang="en-GB" sz="1600" u="none" cap="none" strike="noStrike">
                <a:solidFill>
                  <a:schemeClr val="dk1"/>
                </a:solidFill>
                <a:latin typeface="Calibri"/>
                <a:ea typeface="Calibri"/>
                <a:cs typeface="Calibri"/>
                <a:sym typeface="Calibri"/>
              </a:rPr>
              <a:t>– De melding wordt naar een zorgverlener gestuurd</a:t>
            </a:r>
            <a:endParaRPr b="0" i="0" sz="1400" u="none" cap="none" strike="noStrike">
              <a:solidFill>
                <a:srgbClr val="000000"/>
              </a:solidFill>
              <a:latin typeface="Arial"/>
              <a:ea typeface="Arial"/>
              <a:cs typeface="Arial"/>
              <a:sym typeface="Arial"/>
            </a:endParaRPr>
          </a:p>
        </p:txBody>
      </p:sp>
      <p:sp>
        <p:nvSpPr>
          <p:cNvPr id="523" name="Google Shape;523;p13"/>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Andere soorten meldingen</a:t>
            </a:r>
            <a:endParaRPr b="0" i="0" sz="1400" u="none" cap="none" strike="noStrike">
              <a:solidFill>
                <a:srgbClr val="000000"/>
              </a:solidFill>
              <a:latin typeface="Arial"/>
              <a:ea typeface="Arial"/>
              <a:cs typeface="Arial"/>
              <a:sym typeface="Arial"/>
            </a:endParaRPr>
          </a:p>
        </p:txBody>
      </p:sp>
      <p:sp>
        <p:nvSpPr>
          <p:cNvPr id="524" name="Google Shape;524;p13"/>
          <p:cNvSpPr/>
          <p:nvPr/>
        </p:nvSpPr>
        <p:spPr>
          <a:xfrm>
            <a:off x="7536160" y="0"/>
            <a:ext cx="4655840" cy="6858000"/>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5" name="Google Shape;525;p13"/>
          <p:cNvSpPr txBox="1"/>
          <p:nvPr/>
        </p:nvSpPr>
        <p:spPr>
          <a:xfrm>
            <a:off x="1746632" y="3677400"/>
            <a:ext cx="20355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E-mail</a:t>
            </a:r>
            <a:endParaRPr b="0" i="0" sz="1400" u="none" cap="none" strike="noStrike">
              <a:solidFill>
                <a:schemeClr val="accent2"/>
              </a:solidFill>
              <a:latin typeface="Calibri"/>
              <a:ea typeface="Calibri"/>
              <a:cs typeface="Calibri"/>
              <a:sym typeface="Calibri"/>
            </a:endParaRPr>
          </a:p>
        </p:txBody>
      </p:sp>
      <p:sp>
        <p:nvSpPr>
          <p:cNvPr id="526" name="Google Shape;526;p13"/>
          <p:cNvSpPr txBox="1"/>
          <p:nvPr/>
        </p:nvSpPr>
        <p:spPr>
          <a:xfrm>
            <a:off x="3676368" y="3677400"/>
            <a:ext cx="22890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Melding in je</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Nobi-applicatie</a:t>
            </a:r>
            <a:endParaRPr b="0" i="0" sz="1400" u="none" cap="none" strike="noStrike">
              <a:solidFill>
                <a:schemeClr val="accent2"/>
              </a:solidFill>
              <a:latin typeface="Calibri"/>
              <a:ea typeface="Calibri"/>
              <a:cs typeface="Calibri"/>
              <a:sym typeface="Calibri"/>
            </a:endParaRPr>
          </a:p>
        </p:txBody>
      </p:sp>
      <p:sp>
        <p:nvSpPr>
          <p:cNvPr id="527" name="Google Shape;527;p13"/>
          <p:cNvSpPr txBox="1"/>
          <p:nvPr/>
        </p:nvSpPr>
        <p:spPr>
          <a:xfrm>
            <a:off x="551384" y="5353750"/>
            <a:ext cx="648071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Je gaat de kamer binnen en helpt de persoon die gevallen is.</a:t>
            </a:r>
            <a:endParaRPr b="0" i="0" sz="2000" u="none" cap="none" strike="noStrike">
              <a:solidFill>
                <a:schemeClr val="accent2"/>
              </a:solidFill>
              <a:latin typeface="Calibri"/>
              <a:ea typeface="Calibri"/>
              <a:cs typeface="Calibri"/>
              <a:sym typeface="Calibri"/>
            </a:endParaRPr>
          </a:p>
        </p:txBody>
      </p:sp>
      <p:cxnSp>
        <p:nvCxnSpPr>
          <p:cNvPr id="528" name="Google Shape;528;p13"/>
          <p:cNvCxnSpPr/>
          <p:nvPr/>
        </p:nvCxnSpPr>
        <p:spPr>
          <a:xfrm rot="10800000">
            <a:off x="2603980" y="4883522"/>
            <a:ext cx="2555916" cy="0"/>
          </a:xfrm>
          <a:prstGeom prst="straightConnector1">
            <a:avLst/>
          </a:prstGeom>
          <a:noFill/>
          <a:ln cap="flat" cmpd="sng" w="12700">
            <a:solidFill>
              <a:schemeClr val="accent1">
                <a:alpha val="29803"/>
              </a:schemeClr>
            </a:solidFill>
            <a:prstDash val="solid"/>
            <a:miter lim="800000"/>
            <a:headEnd len="sm" w="sm" type="none"/>
            <a:tailEnd len="sm" w="sm" type="none"/>
          </a:ln>
        </p:spPr>
      </p:cxnSp>
      <p:sp>
        <p:nvSpPr>
          <p:cNvPr id="529" name="Google Shape;529;p13"/>
          <p:cNvSpPr/>
          <p:nvPr/>
        </p:nvSpPr>
        <p:spPr>
          <a:xfrm rot="10800000">
            <a:off x="3615543" y="4747116"/>
            <a:ext cx="360308" cy="275307"/>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pic>
        <p:nvPicPr>
          <p:cNvPr id="530" name="Google Shape;530;p13"/>
          <p:cNvPicPr preferRelativeResize="0"/>
          <p:nvPr/>
        </p:nvPicPr>
        <p:blipFill rotWithShape="1">
          <a:blip r:embed="rId4">
            <a:alphaModFix/>
          </a:blip>
          <a:srcRect b="0" l="0" r="0" t="0"/>
          <a:stretch/>
        </p:blipFill>
        <p:spPr>
          <a:xfrm>
            <a:off x="2292896" y="2420888"/>
            <a:ext cx="745051" cy="745051"/>
          </a:xfrm>
          <a:prstGeom prst="rect">
            <a:avLst/>
          </a:prstGeom>
          <a:noFill/>
          <a:ln>
            <a:noFill/>
          </a:ln>
        </p:spPr>
      </p:pic>
      <p:pic>
        <p:nvPicPr>
          <p:cNvPr id="531" name="Google Shape;531;p13"/>
          <p:cNvPicPr preferRelativeResize="0"/>
          <p:nvPr/>
        </p:nvPicPr>
        <p:blipFill rotWithShape="1">
          <a:blip r:embed="rId5">
            <a:alphaModFix/>
          </a:blip>
          <a:srcRect b="0" l="0" r="0" t="0"/>
          <a:stretch/>
        </p:blipFill>
        <p:spPr>
          <a:xfrm>
            <a:off x="4415158" y="2450886"/>
            <a:ext cx="856153" cy="85615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5" name="Shape 535"/>
        <p:cNvGrpSpPr/>
        <p:nvPr/>
      </p:nvGrpSpPr>
      <p:grpSpPr>
        <a:xfrm>
          <a:off x="0" y="0"/>
          <a:ext cx="0" cy="0"/>
          <a:chOff x="0" y="0"/>
          <a:chExt cx="0" cy="0"/>
        </a:xfrm>
      </p:grpSpPr>
      <p:sp>
        <p:nvSpPr>
          <p:cNvPr id="536" name="Google Shape;536;p14"/>
          <p:cNvSpPr/>
          <p:nvPr/>
        </p:nvSpPr>
        <p:spPr>
          <a:xfrm>
            <a:off x="0" y="0"/>
            <a:ext cx="7919572"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37" name="Google Shape;537;p14"/>
          <p:cNvSpPr txBox="1"/>
          <p:nvPr/>
        </p:nvSpPr>
        <p:spPr>
          <a:xfrm>
            <a:off x="752398" y="2373520"/>
            <a:ext cx="6423721"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Uit onze gegevens blijkt dat je met Nobi binnen gemiddeld </a:t>
            </a:r>
            <a:r>
              <a:rPr b="1" i="0" lang="en-GB" sz="1800" u="none" cap="none" strike="noStrike">
                <a:solidFill>
                  <a:schemeClr val="accent1"/>
                </a:solidFill>
                <a:latin typeface="Calibri"/>
                <a:ea typeface="Calibri"/>
                <a:cs typeface="Calibri"/>
                <a:sym typeface="Calibri"/>
              </a:rPr>
              <a:t>3 minuten en 7 seconden </a:t>
            </a:r>
            <a:r>
              <a:rPr b="0" i="0" lang="en-GB" sz="1800" u="none" cap="none" strike="noStrike">
                <a:solidFill>
                  <a:schemeClr val="accent1"/>
                </a:solidFill>
                <a:latin typeface="Calibri"/>
                <a:ea typeface="Calibri"/>
                <a:cs typeface="Calibri"/>
                <a:sym typeface="Calibri"/>
              </a:rPr>
              <a:t>een persoon kunt helpen die gevallen is. </a:t>
            </a:r>
            <a:endParaRPr b="0" i="0" sz="1800" u="none" cap="none" strike="noStrike">
              <a:solidFill>
                <a:schemeClr val="accent2"/>
              </a:solidFill>
              <a:latin typeface="Calibri"/>
              <a:ea typeface="Calibri"/>
              <a:cs typeface="Calibri"/>
              <a:sym typeface="Calibri"/>
            </a:endParaRPr>
          </a:p>
        </p:txBody>
      </p:sp>
      <p:sp>
        <p:nvSpPr>
          <p:cNvPr id="538" name="Google Shape;538;p14"/>
          <p:cNvSpPr txBox="1"/>
          <p:nvPr/>
        </p:nvSpPr>
        <p:spPr>
          <a:xfrm>
            <a:off x="799819" y="4954504"/>
            <a:ext cx="6448309" cy="2215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600"/>
              <a:buFont typeface="Arial"/>
              <a:buNone/>
            </a:pPr>
            <a:r>
              <a:rPr b="0" i="0" lang="en-GB" sz="1600" u="none" cap="none" strike="noStrike">
                <a:solidFill>
                  <a:schemeClr val="accent1"/>
                </a:solidFill>
                <a:latin typeface="Calibri"/>
                <a:ea typeface="Calibri"/>
                <a:cs typeface="Calibri"/>
                <a:sym typeface="Calibri"/>
              </a:rPr>
              <a:t>Jouw snelle hulp maakt een enorm verschil:</a:t>
            </a:r>
            <a:endParaRPr b="0" i="0" sz="1400" u="none" cap="none" strike="noStrike">
              <a:solidFill>
                <a:srgbClr val="000000"/>
              </a:solidFill>
              <a:latin typeface="Arial"/>
              <a:ea typeface="Arial"/>
              <a:cs typeface="Arial"/>
              <a:sym typeface="Arial"/>
            </a:endParaRPr>
          </a:p>
        </p:txBody>
      </p:sp>
      <p:pic>
        <p:nvPicPr>
          <p:cNvPr id="539" name="Google Shape;539;p14"/>
          <p:cNvPicPr preferRelativeResize="0"/>
          <p:nvPr/>
        </p:nvPicPr>
        <p:blipFill rotWithShape="1">
          <a:blip r:embed="rId3">
            <a:alphaModFix/>
          </a:blip>
          <a:srcRect b="0" l="0" r="0" t="0"/>
          <a:stretch/>
        </p:blipFill>
        <p:spPr>
          <a:xfrm>
            <a:off x="7752184" y="0"/>
            <a:ext cx="4446166" cy="6858000"/>
          </a:xfrm>
          <a:prstGeom prst="rect">
            <a:avLst/>
          </a:prstGeom>
          <a:noFill/>
          <a:ln>
            <a:noFill/>
          </a:ln>
        </p:spPr>
      </p:pic>
      <p:grpSp>
        <p:nvGrpSpPr>
          <p:cNvPr id="540" name="Google Shape;540;p14"/>
          <p:cNvGrpSpPr/>
          <p:nvPr/>
        </p:nvGrpSpPr>
        <p:grpSpPr>
          <a:xfrm>
            <a:off x="3052702" y="3238393"/>
            <a:ext cx="1398612" cy="1446022"/>
            <a:chOff x="3287688" y="3140968"/>
            <a:chExt cx="1094936" cy="1132052"/>
          </a:xfrm>
        </p:grpSpPr>
        <p:sp>
          <p:nvSpPr>
            <p:cNvPr id="541" name="Google Shape;541;p14"/>
            <p:cNvSpPr/>
            <p:nvPr/>
          </p:nvSpPr>
          <p:spPr>
            <a:xfrm>
              <a:off x="3351227" y="3229983"/>
              <a:ext cx="967857" cy="1008112"/>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542" name="Google Shape;542;p14"/>
            <p:cNvPicPr preferRelativeResize="0"/>
            <p:nvPr/>
          </p:nvPicPr>
          <p:blipFill rotWithShape="1">
            <a:blip r:embed="rId4">
              <a:alphaModFix/>
            </a:blip>
            <a:srcRect b="0" l="0" r="0" t="0"/>
            <a:stretch/>
          </p:blipFill>
          <p:spPr>
            <a:xfrm>
              <a:off x="3287688" y="3140968"/>
              <a:ext cx="1094936" cy="1132052"/>
            </a:xfrm>
            <a:prstGeom prst="rect">
              <a:avLst/>
            </a:prstGeom>
            <a:noFill/>
            <a:ln>
              <a:noFill/>
            </a:ln>
          </p:spPr>
        </p:pic>
      </p:grpSp>
      <p:sp>
        <p:nvSpPr>
          <p:cNvPr id="543" name="Google Shape;543;p14"/>
          <p:cNvSpPr txBox="1"/>
          <p:nvPr/>
        </p:nvSpPr>
        <p:spPr>
          <a:xfrm>
            <a:off x="3788748" y="3631651"/>
            <a:ext cx="2724697"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3 </a:t>
            </a:r>
            <a:r>
              <a:rPr b="0" i="0" lang="en-GB" sz="2000" u="none" cap="none" strike="noStrike">
                <a:solidFill>
                  <a:schemeClr val="accent1"/>
                </a:solidFill>
                <a:latin typeface="Calibri"/>
                <a:ea typeface="Calibri"/>
                <a:cs typeface="Calibri"/>
                <a:sym typeface="Calibri"/>
              </a:rPr>
              <a:t>minuten</a:t>
            </a:r>
            <a:r>
              <a:rPr b="1" i="0" lang="en-GB" sz="2000" u="none" cap="none" strike="noStrike">
                <a:solidFill>
                  <a:schemeClr val="accent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7 </a:t>
            </a:r>
            <a:r>
              <a:rPr b="0" i="0" lang="en-GB" sz="2000" u="none" cap="none" strike="noStrike">
                <a:solidFill>
                  <a:schemeClr val="accent1"/>
                </a:solidFill>
                <a:latin typeface="Calibri"/>
                <a:ea typeface="Calibri"/>
                <a:cs typeface="Calibri"/>
                <a:sym typeface="Calibri"/>
              </a:rPr>
              <a:t>seconden</a:t>
            </a:r>
            <a:endParaRPr b="1" i="0" sz="1800" u="none" cap="none" strike="noStrike">
              <a:solidFill>
                <a:schemeClr val="accent2"/>
              </a:solidFill>
              <a:latin typeface="Calibri"/>
              <a:ea typeface="Calibri"/>
              <a:cs typeface="Calibri"/>
              <a:sym typeface="Calibri"/>
            </a:endParaRPr>
          </a:p>
        </p:txBody>
      </p:sp>
      <p:sp>
        <p:nvSpPr>
          <p:cNvPr id="544" name="Google Shape;544;p14"/>
          <p:cNvSpPr txBox="1"/>
          <p:nvPr/>
        </p:nvSpPr>
        <p:spPr>
          <a:xfrm>
            <a:off x="832250" y="5517232"/>
            <a:ext cx="2956498"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4400"/>
              <a:buFont typeface="Arial"/>
              <a:buNone/>
            </a:pPr>
            <a:r>
              <a:rPr b="0" i="0" lang="en-GB" sz="4400" u="none" cap="none" strike="noStrike">
                <a:solidFill>
                  <a:schemeClr val="accent1"/>
                </a:solidFill>
                <a:latin typeface="Calibri"/>
                <a:ea typeface="Calibri"/>
                <a:cs typeface="Calibri"/>
                <a:sym typeface="Calibri"/>
              </a:rPr>
              <a:t>0%</a:t>
            </a:r>
            <a:r>
              <a:rPr b="0" i="0" lang="en-GB" sz="2000" u="none" cap="none" strike="noStrike">
                <a:solidFill>
                  <a:schemeClr val="accent1"/>
                </a:solidFill>
                <a:latin typeface="Calibri"/>
                <a:ea typeface="Calibri"/>
                <a:cs typeface="Calibri"/>
                <a:sym typeface="Calibri"/>
              </a:rPr>
              <a:t> risico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op lange ligtijden</a:t>
            </a:r>
            <a:endParaRPr b="0" i="0" sz="1400" u="none" cap="none" strike="noStrike">
              <a:solidFill>
                <a:srgbClr val="000000"/>
              </a:solidFill>
              <a:latin typeface="Arial"/>
              <a:ea typeface="Arial"/>
              <a:cs typeface="Arial"/>
              <a:sym typeface="Arial"/>
            </a:endParaRPr>
          </a:p>
        </p:txBody>
      </p:sp>
      <p:sp>
        <p:nvSpPr>
          <p:cNvPr id="545" name="Google Shape;545;p14"/>
          <p:cNvSpPr txBox="1"/>
          <p:nvPr/>
        </p:nvSpPr>
        <p:spPr>
          <a:xfrm>
            <a:off x="3959786" y="5527091"/>
            <a:ext cx="2956498" cy="8309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000"/>
              <a:buFont typeface="Arial"/>
              <a:buNone/>
            </a:pPr>
            <a:r>
              <a:rPr b="0" i="0" lang="en-GB" sz="2000" u="none" cap="none" strike="noStrike">
                <a:solidFill>
                  <a:schemeClr val="accent1"/>
                </a:solidFill>
                <a:latin typeface="Calibri"/>
                <a:ea typeface="Calibri"/>
                <a:cs typeface="Calibri"/>
                <a:sym typeface="Calibri"/>
              </a:rPr>
              <a:t>Enorme impact op bewoners, hun familie en jezelf</a:t>
            </a:r>
            <a:endParaRPr b="0" i="0" sz="1400" u="none" cap="none" strike="noStrike">
              <a:solidFill>
                <a:srgbClr val="000000"/>
              </a:solidFill>
              <a:latin typeface="Arial"/>
              <a:ea typeface="Arial"/>
              <a:cs typeface="Arial"/>
              <a:sym typeface="Arial"/>
            </a:endParaRPr>
          </a:p>
        </p:txBody>
      </p:sp>
      <p:cxnSp>
        <p:nvCxnSpPr>
          <p:cNvPr id="546" name="Google Shape;546;p14"/>
          <p:cNvCxnSpPr/>
          <p:nvPr/>
        </p:nvCxnSpPr>
        <p:spPr>
          <a:xfrm>
            <a:off x="3788748" y="5527091"/>
            <a:ext cx="0" cy="830997"/>
          </a:xfrm>
          <a:prstGeom prst="straightConnector1">
            <a:avLst/>
          </a:prstGeom>
          <a:noFill/>
          <a:ln cap="flat" cmpd="sng" w="12700">
            <a:solidFill>
              <a:schemeClr val="accent1">
                <a:alpha val="29803"/>
              </a:schemeClr>
            </a:solidFill>
            <a:prstDash val="solid"/>
            <a:miter lim="800000"/>
            <a:headEnd len="sm" w="sm" type="none"/>
            <a:tailEnd len="sm" w="sm" type="none"/>
          </a:ln>
        </p:spPr>
      </p:cxnSp>
      <p:sp>
        <p:nvSpPr>
          <p:cNvPr id="547" name="Google Shape;547;p14"/>
          <p:cNvSpPr txBox="1"/>
          <p:nvPr/>
        </p:nvSpPr>
        <p:spPr>
          <a:xfrm>
            <a:off x="0" y="1356248"/>
            <a:ext cx="7536159" cy="376129"/>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Hoe onmiddellijke valdetectie </a:t>
            </a:r>
            <a:br>
              <a:rPr b="0" i="0" lang="en-GB" sz="2700" u="none" cap="none" strike="noStrike">
                <a:solidFill>
                  <a:schemeClr val="accent1"/>
                </a:solidFill>
                <a:latin typeface="Calibri"/>
                <a:ea typeface="Calibri"/>
                <a:cs typeface="Calibri"/>
                <a:sym typeface="Calibri"/>
              </a:rPr>
            </a:br>
            <a:r>
              <a:rPr b="0" i="0" lang="en-GB" sz="2700" u="none" cap="none" strike="noStrike">
                <a:solidFill>
                  <a:schemeClr val="accent1"/>
                </a:solidFill>
                <a:latin typeface="Calibri"/>
                <a:ea typeface="Calibri"/>
                <a:cs typeface="Calibri"/>
                <a:sym typeface="Calibri"/>
              </a:rPr>
              <a:t>een verschil kan maken</a:t>
            </a:r>
            <a:endParaRPr b="0" i="0" sz="1800" u="none" cap="none" strike="noStrike">
              <a:solidFill>
                <a:schemeClr val="accent1"/>
              </a:solidFill>
              <a:latin typeface="Calibri"/>
              <a:ea typeface="Calibri"/>
              <a:cs typeface="Calibri"/>
              <a:sym typeface="Calibri"/>
            </a:endParaRPr>
          </a:p>
        </p:txBody>
      </p:sp>
      <p:grpSp>
        <p:nvGrpSpPr>
          <p:cNvPr id="548" name="Google Shape;548;p14"/>
          <p:cNvGrpSpPr/>
          <p:nvPr/>
        </p:nvGrpSpPr>
        <p:grpSpPr>
          <a:xfrm>
            <a:off x="3509253" y="548680"/>
            <a:ext cx="643509" cy="643509"/>
            <a:chOff x="804843" y="990549"/>
            <a:chExt cx="535325" cy="535325"/>
          </a:xfrm>
        </p:grpSpPr>
        <p:sp>
          <p:nvSpPr>
            <p:cNvPr id="549" name="Google Shape;549;p14"/>
            <p:cNvSpPr/>
            <p:nvPr/>
          </p:nvSpPr>
          <p:spPr>
            <a:xfrm>
              <a:off x="804843" y="990549"/>
              <a:ext cx="535325" cy="535325"/>
            </a:xfrm>
            <a:prstGeom prst="ellipse">
              <a:avLst/>
            </a:prstGeom>
            <a:solidFill>
              <a:schemeClr val="lt1">
                <a:alpha val="75686"/>
              </a:schemeClr>
            </a:solidFill>
            <a:ln cap="flat" cmpd="sng" w="254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550" name="Google Shape;550;p14"/>
            <p:cNvPicPr preferRelativeResize="0"/>
            <p:nvPr/>
          </p:nvPicPr>
          <p:blipFill rotWithShape="1">
            <a:blip r:embed="rId5">
              <a:alphaModFix/>
            </a:blip>
            <a:srcRect b="0" l="0" r="0" t="0"/>
            <a:stretch/>
          </p:blipFill>
          <p:spPr>
            <a:xfrm>
              <a:off x="875002" y="1058289"/>
              <a:ext cx="395006" cy="395006"/>
            </a:xfrm>
            <a:prstGeom prst="rect">
              <a:avLst/>
            </a:prstGeom>
            <a:noFill/>
            <a:ln>
              <a:noFill/>
            </a:ln>
          </p:spPr>
        </p:pic>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sp>
        <p:nvSpPr>
          <p:cNvPr id="555" name="Google Shape;555;p15"/>
          <p:cNvSpPr/>
          <p:nvPr/>
        </p:nvSpPr>
        <p:spPr>
          <a:xfrm>
            <a:off x="3076" y="0"/>
            <a:ext cx="1218892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56" name="Google Shape;556;p15"/>
          <p:cNvSpPr/>
          <p:nvPr/>
        </p:nvSpPr>
        <p:spPr>
          <a:xfrm>
            <a:off x="8704042" y="0"/>
            <a:ext cx="3484882" cy="6858000"/>
          </a:xfrm>
          <a:prstGeom prst="rect">
            <a:avLst/>
          </a:prstGeom>
          <a:solidFill>
            <a:schemeClr val="lt2">
              <a:alpha val="20784"/>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57" name="Google Shape;557;p15"/>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0" i="0" lang="en-GB" sz="1600" u="none" cap="none" strike="noStrike">
                <a:solidFill>
                  <a:schemeClr val="dk1"/>
                </a:solidFill>
                <a:latin typeface="Calibri"/>
                <a:ea typeface="Calibri"/>
                <a:cs typeface="Calibri"/>
                <a:sym typeface="Calibri"/>
              </a:rPr>
              <a:t>2. Valdetectie</a:t>
            </a:r>
            <a:r>
              <a:rPr b="0" i="0" lang="en-GB" sz="1600" u="none" cap="none" strike="noStrike">
                <a:solidFill>
                  <a:srgbClr val="000000"/>
                </a:solidFill>
                <a:latin typeface="Arial"/>
                <a:ea typeface="Arial"/>
                <a:cs typeface="Arial"/>
                <a:sym typeface="Arial"/>
              </a:rPr>
              <a:t> </a:t>
            </a:r>
            <a:r>
              <a:rPr b="0" i="0" lang="en-GB" sz="1600" u="none" cap="none" strike="noStrike">
                <a:solidFill>
                  <a:schemeClr val="dk1"/>
                </a:solidFill>
                <a:latin typeface="Calibri"/>
                <a:ea typeface="Calibri"/>
                <a:cs typeface="Calibri"/>
                <a:sym typeface="Calibri"/>
              </a:rPr>
              <a:t>– De escalatie sluiten</a:t>
            </a:r>
            <a:endParaRPr b="0" i="0" sz="1400" u="none" cap="none" strike="noStrike">
              <a:solidFill>
                <a:srgbClr val="000000"/>
              </a:solidFill>
              <a:latin typeface="Arial"/>
              <a:ea typeface="Arial"/>
              <a:cs typeface="Arial"/>
              <a:sym typeface="Arial"/>
            </a:endParaRPr>
          </a:p>
        </p:txBody>
      </p:sp>
      <p:sp>
        <p:nvSpPr>
          <p:cNvPr id="558" name="Google Shape;558;p15"/>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Wat gebeurt er nadat je de bewoner hebt geholpen? </a:t>
            </a:r>
            <a:endParaRPr b="0" i="0" sz="1800" u="none" cap="none" strike="noStrike">
              <a:solidFill>
                <a:schemeClr val="accent1"/>
              </a:solidFill>
              <a:latin typeface="Calibri"/>
              <a:ea typeface="Calibri"/>
              <a:cs typeface="Calibri"/>
              <a:sym typeface="Calibri"/>
            </a:endParaRPr>
          </a:p>
        </p:txBody>
      </p:sp>
      <p:sp>
        <p:nvSpPr>
          <p:cNvPr id="559" name="Google Shape;559;p15"/>
          <p:cNvSpPr txBox="1"/>
          <p:nvPr/>
        </p:nvSpPr>
        <p:spPr>
          <a:xfrm>
            <a:off x="1101401" y="4685162"/>
            <a:ext cx="15841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Klik op de</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Presence Button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in de kamer</a:t>
            </a:r>
            <a:endParaRPr b="0" i="0" sz="1600" u="none" cap="none" strike="noStrike">
              <a:solidFill>
                <a:schemeClr val="accent2"/>
              </a:solidFill>
              <a:latin typeface="Calibri"/>
              <a:ea typeface="Calibri"/>
              <a:cs typeface="Calibri"/>
              <a:sym typeface="Calibri"/>
            </a:endParaRPr>
          </a:p>
        </p:txBody>
      </p:sp>
      <p:cxnSp>
        <p:nvCxnSpPr>
          <p:cNvPr id="560" name="Google Shape;560;p15"/>
          <p:cNvCxnSpPr/>
          <p:nvPr/>
        </p:nvCxnSpPr>
        <p:spPr>
          <a:xfrm rot="10800000">
            <a:off x="1533448" y="4333168"/>
            <a:ext cx="5238081" cy="0"/>
          </a:xfrm>
          <a:prstGeom prst="straightConnector1">
            <a:avLst/>
          </a:prstGeom>
          <a:noFill/>
          <a:ln cap="flat" cmpd="sng" w="12700">
            <a:solidFill>
              <a:schemeClr val="accent1">
                <a:alpha val="29803"/>
              </a:schemeClr>
            </a:solidFill>
            <a:prstDash val="solid"/>
            <a:miter lim="800000"/>
            <a:headEnd len="sm" w="sm" type="none"/>
            <a:tailEnd len="sm" w="sm" type="none"/>
          </a:ln>
        </p:spPr>
      </p:cxnSp>
      <p:sp>
        <p:nvSpPr>
          <p:cNvPr id="561" name="Google Shape;561;p15"/>
          <p:cNvSpPr/>
          <p:nvPr/>
        </p:nvSpPr>
        <p:spPr>
          <a:xfrm rot="10800000">
            <a:off x="1749472" y="4230645"/>
            <a:ext cx="288032" cy="220082"/>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562" name="Google Shape;562;p15"/>
          <p:cNvSpPr txBox="1"/>
          <p:nvPr/>
        </p:nvSpPr>
        <p:spPr>
          <a:xfrm>
            <a:off x="1199469" y="1802316"/>
            <a:ext cx="6279705"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400"/>
              <a:buFont typeface="Calibri"/>
              <a:buNone/>
            </a:pPr>
            <a:r>
              <a:rPr b="1" i="0" lang="en-GB" sz="2400" u="none" cap="none" strike="noStrike">
                <a:solidFill>
                  <a:schemeClr val="accent1"/>
                </a:solidFill>
                <a:latin typeface="Calibri"/>
                <a:ea typeface="Calibri"/>
                <a:cs typeface="Calibri"/>
                <a:sym typeface="Calibri"/>
              </a:rPr>
              <a:t>Is je bewoner in orde?</a:t>
            </a:r>
            <a:br>
              <a:rPr b="0" i="0" lang="en-GB" sz="16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Dan kun je de escalatie afsluiten.</a:t>
            </a:r>
            <a:endParaRPr b="0" i="0" sz="1600" u="none" cap="none" strike="noStrike">
              <a:solidFill>
                <a:schemeClr val="accent2"/>
              </a:solidFill>
              <a:latin typeface="Calibri"/>
              <a:ea typeface="Calibri"/>
              <a:cs typeface="Calibri"/>
              <a:sym typeface="Calibri"/>
            </a:endParaRPr>
          </a:p>
        </p:txBody>
      </p:sp>
      <p:sp>
        <p:nvSpPr>
          <p:cNvPr id="563" name="Google Shape;563;p15"/>
          <p:cNvSpPr txBox="1"/>
          <p:nvPr/>
        </p:nvSpPr>
        <p:spPr>
          <a:xfrm>
            <a:off x="1199469" y="2753829"/>
            <a:ext cx="6110651"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Enkel als je de escalatie afsluit, weten Nobi en je collega's dat je de persoon hebt geholpen en dat de noodsituatie voorbij is. </a:t>
            </a:r>
            <a:endParaRPr b="0" i="0" sz="1400" u="none" cap="none" strike="noStrike">
              <a:solidFill>
                <a:schemeClr val="accent2"/>
              </a:solidFill>
              <a:latin typeface="Calibri"/>
              <a:ea typeface="Calibri"/>
              <a:cs typeface="Calibri"/>
              <a:sym typeface="Calibri"/>
            </a:endParaRPr>
          </a:p>
        </p:txBody>
      </p:sp>
      <p:sp>
        <p:nvSpPr>
          <p:cNvPr id="564" name="Google Shape;564;p15"/>
          <p:cNvSpPr txBox="1"/>
          <p:nvPr/>
        </p:nvSpPr>
        <p:spPr>
          <a:xfrm>
            <a:off x="2685577" y="4685162"/>
            <a:ext cx="62405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7F7F7F"/>
              </a:solidFill>
              <a:latin typeface="Calibri"/>
              <a:ea typeface="Calibri"/>
              <a:cs typeface="Calibri"/>
              <a:sym typeface="Calibri"/>
            </a:endParaRPr>
          </a:p>
          <a:p>
            <a:pPr indent="0" lvl="0" marL="0" marR="0" rtl="0" algn="ctr">
              <a:lnSpc>
                <a:spcPct val="100000"/>
              </a:lnSpc>
              <a:spcBef>
                <a:spcPts val="0"/>
              </a:spcBef>
              <a:spcAft>
                <a:spcPts val="0"/>
              </a:spcAft>
              <a:buClr>
                <a:srgbClr val="7F7F7F"/>
              </a:buClr>
              <a:buSzPts val="1800"/>
              <a:buFont typeface="Calibri"/>
              <a:buNone/>
            </a:pPr>
            <a:r>
              <a:rPr b="0" i="0" lang="en-GB" sz="1800" u="none" cap="none" strike="noStrike">
                <a:solidFill>
                  <a:srgbClr val="7F7F7F"/>
                </a:solidFill>
                <a:latin typeface="Calibri"/>
                <a:ea typeface="Calibri"/>
                <a:cs typeface="Calibri"/>
                <a:sym typeface="Calibri"/>
              </a:rPr>
              <a:t>of</a:t>
            </a:r>
            <a:endParaRPr b="0" i="0" sz="1400" u="none" cap="none" strike="noStrike">
              <a:solidFill>
                <a:srgbClr val="000000"/>
              </a:solidFill>
              <a:latin typeface="Arial"/>
              <a:ea typeface="Arial"/>
              <a:cs typeface="Arial"/>
              <a:sym typeface="Arial"/>
            </a:endParaRPr>
          </a:p>
        </p:txBody>
      </p:sp>
      <p:sp>
        <p:nvSpPr>
          <p:cNvPr id="565" name="Google Shape;565;p15"/>
          <p:cNvSpPr txBox="1"/>
          <p:nvPr/>
        </p:nvSpPr>
        <p:spPr>
          <a:xfrm>
            <a:off x="3407668" y="4685162"/>
            <a:ext cx="189066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Via je zorgoproepsysteem; Instellingen controleren</a:t>
            </a:r>
            <a:endParaRPr b="0" i="0" sz="1600" u="none" cap="none" strike="noStrike">
              <a:solidFill>
                <a:schemeClr val="accent2"/>
              </a:solidFill>
              <a:latin typeface="Calibri"/>
              <a:ea typeface="Calibri"/>
              <a:cs typeface="Calibri"/>
              <a:sym typeface="Calibri"/>
            </a:endParaRPr>
          </a:p>
        </p:txBody>
      </p:sp>
      <p:sp>
        <p:nvSpPr>
          <p:cNvPr id="566" name="Google Shape;566;p15"/>
          <p:cNvSpPr txBox="1"/>
          <p:nvPr/>
        </p:nvSpPr>
        <p:spPr>
          <a:xfrm>
            <a:off x="5206902" y="4685162"/>
            <a:ext cx="62405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7F7F7F"/>
              </a:solidFill>
              <a:latin typeface="Calibri"/>
              <a:ea typeface="Calibri"/>
              <a:cs typeface="Calibri"/>
              <a:sym typeface="Calibri"/>
            </a:endParaRPr>
          </a:p>
          <a:p>
            <a:pPr indent="0" lvl="0" marL="0" marR="0" rtl="0" algn="ctr">
              <a:lnSpc>
                <a:spcPct val="100000"/>
              </a:lnSpc>
              <a:spcBef>
                <a:spcPts val="0"/>
              </a:spcBef>
              <a:spcAft>
                <a:spcPts val="0"/>
              </a:spcAft>
              <a:buClr>
                <a:srgbClr val="7F7F7F"/>
              </a:buClr>
              <a:buSzPts val="1800"/>
              <a:buFont typeface="Calibri"/>
              <a:buNone/>
            </a:pPr>
            <a:r>
              <a:rPr b="0" i="0" lang="en-GB" sz="1800" u="none" cap="none" strike="noStrike">
                <a:solidFill>
                  <a:srgbClr val="7F7F7F"/>
                </a:solidFill>
                <a:latin typeface="Calibri"/>
                <a:ea typeface="Calibri"/>
                <a:cs typeface="Calibri"/>
                <a:sym typeface="Calibri"/>
              </a:rPr>
              <a:t>of</a:t>
            </a:r>
            <a:endParaRPr b="0" i="0" sz="1400" u="none" cap="none" strike="noStrike">
              <a:solidFill>
                <a:srgbClr val="000000"/>
              </a:solidFill>
              <a:latin typeface="Arial"/>
              <a:ea typeface="Arial"/>
              <a:cs typeface="Arial"/>
              <a:sym typeface="Arial"/>
            </a:endParaRPr>
          </a:p>
        </p:txBody>
      </p:sp>
      <p:sp>
        <p:nvSpPr>
          <p:cNvPr id="567" name="Google Shape;567;p15"/>
          <p:cNvSpPr txBox="1"/>
          <p:nvPr/>
        </p:nvSpPr>
        <p:spPr>
          <a:xfrm>
            <a:off x="5616250" y="4685162"/>
            <a:ext cx="1693871"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In je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dashboard</a:t>
            </a:r>
            <a:endParaRPr b="0" i="0" sz="1600" u="none" cap="none" strike="noStrike">
              <a:solidFill>
                <a:schemeClr val="accent2"/>
              </a:solidFill>
              <a:latin typeface="Calibri"/>
              <a:ea typeface="Calibri"/>
              <a:cs typeface="Calibri"/>
              <a:sym typeface="Calibri"/>
            </a:endParaRPr>
          </a:p>
        </p:txBody>
      </p:sp>
      <p:sp>
        <p:nvSpPr>
          <p:cNvPr id="568" name="Google Shape;568;p15"/>
          <p:cNvSpPr txBox="1"/>
          <p:nvPr/>
        </p:nvSpPr>
        <p:spPr>
          <a:xfrm>
            <a:off x="1302415" y="3587161"/>
            <a:ext cx="59043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2"/>
              </a:buClr>
              <a:buSzPts val="2400"/>
              <a:buFont typeface="Calibri"/>
              <a:buNone/>
            </a:pPr>
            <a:r>
              <a:rPr b="1" i="0" lang="en-GB" sz="2400" u="none" cap="none" strike="noStrike">
                <a:solidFill>
                  <a:schemeClr val="accent2"/>
                </a:solidFill>
                <a:latin typeface="Calibri"/>
                <a:ea typeface="Calibri"/>
                <a:cs typeface="Calibri"/>
                <a:sym typeface="Calibri"/>
              </a:rPr>
              <a:t>Hoe?</a:t>
            </a:r>
            <a:endParaRPr b="1" i="0" sz="2400" u="none" cap="none" strike="noStrike">
              <a:solidFill>
                <a:schemeClr val="accent2"/>
              </a:solidFill>
              <a:latin typeface="Calibri"/>
              <a:ea typeface="Calibri"/>
              <a:cs typeface="Calibri"/>
              <a:sym typeface="Calibri"/>
            </a:endParaRPr>
          </a:p>
        </p:txBody>
      </p:sp>
      <p:sp>
        <p:nvSpPr>
          <p:cNvPr id="569" name="Google Shape;569;p15"/>
          <p:cNvSpPr/>
          <p:nvPr/>
        </p:nvSpPr>
        <p:spPr>
          <a:xfrm rot="10800000">
            <a:off x="4110588" y="4230645"/>
            <a:ext cx="288032" cy="220082"/>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570" name="Google Shape;570;p15"/>
          <p:cNvSpPr/>
          <p:nvPr/>
        </p:nvSpPr>
        <p:spPr>
          <a:xfrm rot="10800000">
            <a:off x="6346731" y="4230645"/>
            <a:ext cx="288032" cy="220082"/>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pic>
        <p:nvPicPr>
          <p:cNvPr id="571" name="Google Shape;571;p15"/>
          <p:cNvPicPr preferRelativeResize="0"/>
          <p:nvPr/>
        </p:nvPicPr>
        <p:blipFill rotWithShape="1">
          <a:blip r:embed="rId3">
            <a:alphaModFix/>
          </a:blip>
          <a:srcRect b="0" l="0" r="25850" t="0"/>
          <a:stretch/>
        </p:blipFill>
        <p:spPr>
          <a:xfrm>
            <a:off x="10123985" y="2319327"/>
            <a:ext cx="2068015" cy="1368612"/>
          </a:xfrm>
          <a:prstGeom prst="rect">
            <a:avLst/>
          </a:prstGeom>
          <a:noFill/>
          <a:ln>
            <a:noFill/>
          </a:ln>
        </p:spPr>
      </p:pic>
      <p:sp>
        <p:nvSpPr>
          <p:cNvPr id="572" name="Google Shape;572;p15"/>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sp>
        <p:nvSpPr>
          <p:cNvPr id="577" name="Google Shape;577;p16"/>
          <p:cNvSpPr/>
          <p:nvPr/>
        </p:nvSpPr>
        <p:spPr>
          <a:xfrm>
            <a:off x="7536160" y="0"/>
            <a:ext cx="4655840" cy="6885384"/>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578" name="Google Shape;578;p16"/>
          <p:cNvPicPr preferRelativeResize="0"/>
          <p:nvPr/>
        </p:nvPicPr>
        <p:blipFill rotWithShape="1">
          <a:blip r:embed="rId4">
            <a:alphaModFix amt="26000"/>
          </a:blip>
          <a:srcRect b="0" l="0" r="0" t="0"/>
          <a:stretch/>
        </p:blipFill>
        <p:spPr>
          <a:xfrm>
            <a:off x="10131938" y="4156140"/>
            <a:ext cx="2060062" cy="2866200"/>
          </a:xfrm>
          <a:prstGeom prst="rect">
            <a:avLst/>
          </a:prstGeom>
          <a:noFill/>
          <a:ln>
            <a:noFill/>
          </a:ln>
        </p:spPr>
      </p:pic>
      <p:sp>
        <p:nvSpPr>
          <p:cNvPr id="579" name="Google Shape;579;p16"/>
          <p:cNvSpPr/>
          <p:nvPr/>
        </p:nvSpPr>
        <p:spPr>
          <a:xfrm>
            <a:off x="3076"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80" name="Google Shape;580;p16"/>
          <p:cNvSpPr/>
          <p:nvPr/>
        </p:nvSpPr>
        <p:spPr>
          <a:xfrm>
            <a:off x="1199456" y="5219519"/>
            <a:ext cx="2462473" cy="873777"/>
          </a:xfrm>
          <a:prstGeom prst="roundRect">
            <a:avLst>
              <a:gd fmla="val 8500"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581" name="Google Shape;581;p16"/>
          <p:cNvSpPr/>
          <p:nvPr/>
        </p:nvSpPr>
        <p:spPr>
          <a:xfrm>
            <a:off x="3935760" y="5219519"/>
            <a:ext cx="2462473" cy="873777"/>
          </a:xfrm>
          <a:prstGeom prst="roundRect">
            <a:avLst>
              <a:gd fmla="val 8500"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582" name="Google Shape;582;p16"/>
          <p:cNvSpPr txBox="1"/>
          <p:nvPr/>
        </p:nvSpPr>
        <p:spPr>
          <a:xfrm>
            <a:off x="0" y="1356248"/>
            <a:ext cx="7536159" cy="376129"/>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Wist je dat?</a:t>
            </a:r>
            <a:endParaRPr b="0" i="0" sz="1800" u="none" cap="none" strike="noStrike">
              <a:solidFill>
                <a:schemeClr val="accent1"/>
              </a:solidFill>
              <a:latin typeface="Calibri"/>
              <a:ea typeface="Calibri"/>
              <a:cs typeface="Calibri"/>
              <a:sym typeface="Calibri"/>
            </a:endParaRPr>
          </a:p>
        </p:txBody>
      </p:sp>
      <p:sp>
        <p:nvSpPr>
          <p:cNvPr id="583" name="Google Shape;583;p16"/>
          <p:cNvSpPr txBox="1"/>
          <p:nvPr/>
        </p:nvSpPr>
        <p:spPr>
          <a:xfrm>
            <a:off x="1199456" y="5336433"/>
            <a:ext cx="244702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Een escalatie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te sluiten</a:t>
            </a:r>
            <a:endParaRPr b="0" i="0" sz="1600" u="none" cap="none" strike="noStrike">
              <a:solidFill>
                <a:schemeClr val="accent2"/>
              </a:solidFill>
              <a:latin typeface="Calibri"/>
              <a:ea typeface="Calibri"/>
              <a:cs typeface="Calibri"/>
              <a:sym typeface="Calibri"/>
            </a:endParaRPr>
          </a:p>
        </p:txBody>
      </p:sp>
      <p:sp>
        <p:nvSpPr>
          <p:cNvPr id="584" name="Google Shape;584;p16"/>
          <p:cNvSpPr txBox="1"/>
          <p:nvPr/>
        </p:nvSpPr>
        <p:spPr>
          <a:xfrm>
            <a:off x="0" y="1970706"/>
            <a:ext cx="753615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1" i="0" lang="en-GB" sz="1800" u="none" cap="none" strike="noStrike">
                <a:solidFill>
                  <a:schemeClr val="accent1"/>
                </a:solidFill>
                <a:latin typeface="Calibri"/>
                <a:ea typeface="Calibri"/>
                <a:cs typeface="Calibri"/>
                <a:sym typeface="Calibri"/>
              </a:rPr>
              <a:t>Je kunt ook de Snooze Feature </a:t>
            </a:r>
            <a:br>
              <a:rPr b="1" i="0" lang="en-GB" sz="1800" u="none" cap="none" strike="noStrike">
                <a:solidFill>
                  <a:schemeClr val="accent1"/>
                </a:solidFill>
                <a:latin typeface="Calibri"/>
                <a:ea typeface="Calibri"/>
                <a:cs typeface="Calibri"/>
                <a:sym typeface="Calibri"/>
              </a:rPr>
            </a:br>
            <a:r>
              <a:rPr b="1" i="0" lang="en-GB" sz="1800" u="none" cap="none" strike="noStrike">
                <a:solidFill>
                  <a:schemeClr val="accent1"/>
                </a:solidFill>
                <a:latin typeface="Calibri"/>
                <a:ea typeface="Calibri"/>
                <a:cs typeface="Calibri"/>
                <a:sym typeface="Calibri"/>
              </a:rPr>
              <a:t>of de Presence Button gebruiken om een escalatie te sluiten </a:t>
            </a:r>
            <a:br>
              <a:rPr b="1" i="0" lang="en-GB" sz="1800" u="none" cap="none" strike="noStrike">
                <a:solidFill>
                  <a:schemeClr val="accent1"/>
                </a:solidFill>
                <a:latin typeface="Calibri"/>
                <a:ea typeface="Calibri"/>
                <a:cs typeface="Calibri"/>
                <a:sym typeface="Calibri"/>
              </a:rPr>
            </a:br>
            <a:endParaRPr b="0" i="0" sz="1800" u="none" cap="none" strike="noStrike">
              <a:solidFill>
                <a:schemeClr val="accent2"/>
              </a:solidFill>
              <a:latin typeface="Calibri"/>
              <a:ea typeface="Calibri"/>
              <a:cs typeface="Calibri"/>
              <a:sym typeface="Calibri"/>
            </a:endParaRPr>
          </a:p>
        </p:txBody>
      </p:sp>
      <p:sp>
        <p:nvSpPr>
          <p:cNvPr id="585" name="Google Shape;585;p16"/>
          <p:cNvSpPr txBox="1"/>
          <p:nvPr/>
        </p:nvSpPr>
        <p:spPr>
          <a:xfrm>
            <a:off x="3935760" y="5336433"/>
            <a:ext cx="2462473"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Nobi uit te schakelen (schoonmaken, ...)</a:t>
            </a:r>
            <a:endParaRPr b="0" i="0" sz="1600" u="none" cap="none" strike="noStrike">
              <a:solidFill>
                <a:schemeClr val="accent2"/>
              </a:solidFill>
              <a:latin typeface="Calibri"/>
              <a:ea typeface="Calibri"/>
              <a:cs typeface="Calibri"/>
              <a:sym typeface="Calibri"/>
            </a:endParaRPr>
          </a:p>
        </p:txBody>
      </p:sp>
      <p:sp>
        <p:nvSpPr>
          <p:cNvPr id="586" name="Google Shape;586;p16"/>
          <p:cNvSpPr txBox="1"/>
          <p:nvPr/>
        </p:nvSpPr>
        <p:spPr>
          <a:xfrm>
            <a:off x="0" y="4779902"/>
            <a:ext cx="753615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2"/>
              </a:buClr>
              <a:buSzPts val="1400"/>
              <a:buFont typeface="Calibri"/>
              <a:buNone/>
            </a:pPr>
            <a:r>
              <a:rPr b="0" i="0" lang="en-GB" sz="1400" u="none" cap="none" strike="noStrike">
                <a:solidFill>
                  <a:schemeClr val="accent2"/>
                </a:solidFill>
                <a:latin typeface="Calibri"/>
                <a:ea typeface="Calibri"/>
                <a:cs typeface="Calibri"/>
                <a:sym typeface="Calibri"/>
              </a:rPr>
              <a:t>Samengevat – </a:t>
            </a:r>
            <a:r>
              <a:rPr b="0" i="0" lang="en-GB" sz="1400" u="none" cap="none" strike="noStrike">
                <a:solidFill>
                  <a:schemeClr val="accent1"/>
                </a:solidFill>
                <a:latin typeface="Calibri"/>
                <a:ea typeface="Calibri"/>
                <a:cs typeface="Calibri"/>
                <a:sym typeface="Calibri"/>
              </a:rPr>
              <a:t>Druk op de Presence Button om:</a:t>
            </a:r>
            <a:endParaRPr b="0" i="0" sz="1400" u="none" cap="none" strike="noStrike">
              <a:solidFill>
                <a:srgbClr val="000000"/>
              </a:solidFill>
              <a:latin typeface="Arial"/>
              <a:ea typeface="Arial"/>
              <a:cs typeface="Arial"/>
              <a:sym typeface="Arial"/>
            </a:endParaRPr>
          </a:p>
        </p:txBody>
      </p:sp>
      <p:pic>
        <p:nvPicPr>
          <p:cNvPr id="587" name="Google Shape;587;p16"/>
          <p:cNvPicPr preferRelativeResize="0"/>
          <p:nvPr/>
        </p:nvPicPr>
        <p:blipFill rotWithShape="1">
          <a:blip r:embed="rId5">
            <a:alphaModFix/>
          </a:blip>
          <a:srcRect b="0" l="0" r="0" t="0"/>
          <a:stretch/>
        </p:blipFill>
        <p:spPr>
          <a:xfrm>
            <a:off x="10032655" y="4013935"/>
            <a:ext cx="2139827" cy="2866200"/>
          </a:xfrm>
          <a:prstGeom prst="rect">
            <a:avLst/>
          </a:prstGeom>
          <a:noFill/>
          <a:ln>
            <a:noFill/>
          </a:ln>
        </p:spPr>
      </p:pic>
      <p:sp>
        <p:nvSpPr>
          <p:cNvPr id="588" name="Google Shape;588;p16"/>
          <p:cNvSpPr txBox="1"/>
          <p:nvPr/>
        </p:nvSpPr>
        <p:spPr>
          <a:xfrm>
            <a:off x="0" y="2762359"/>
            <a:ext cx="7536159" cy="151999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Als je op de Presence Button drukt,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kun je een actieve escalatie onmiddellijk afsluiten. </a:t>
            </a:r>
            <a:endParaRPr/>
          </a:p>
          <a:p>
            <a:pPr indent="0" lvl="0" marL="0" marR="0" rtl="0" algn="ctr">
              <a:lnSpc>
                <a:spcPct val="100000"/>
              </a:lnSpc>
              <a:spcBef>
                <a:spcPts val="0"/>
              </a:spcBef>
              <a:spcAft>
                <a:spcPts val="0"/>
              </a:spcAft>
              <a:buClr>
                <a:schemeClr val="accent1"/>
              </a:buClr>
              <a:buSzPts val="1600"/>
              <a:buFont typeface="Calibri"/>
              <a:buNone/>
            </a:pPr>
            <a:r>
              <a:t/>
            </a:r>
            <a:endParaRPr b="0" i="0" sz="16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Je kunt er ook voor zorgen dat de lampen geen vallen detecteren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als iemand bijvoorbeeld de kamer wil schoonmaken. Ze kunnen op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de Presence Button drukken om Nobi tijdelijk uit te schakelen.</a:t>
            </a:r>
            <a:endParaRPr b="0" i="0" sz="1600" u="none" cap="none" strike="noStrike">
              <a:solidFill>
                <a:schemeClr val="accent2"/>
              </a:solidFill>
              <a:latin typeface="Calibri"/>
              <a:ea typeface="Calibri"/>
              <a:cs typeface="Calibri"/>
              <a:sym typeface="Calibri"/>
            </a:endParaRPr>
          </a:p>
        </p:txBody>
      </p:sp>
      <p:grpSp>
        <p:nvGrpSpPr>
          <p:cNvPr id="589" name="Google Shape;589;p16"/>
          <p:cNvGrpSpPr/>
          <p:nvPr/>
        </p:nvGrpSpPr>
        <p:grpSpPr>
          <a:xfrm>
            <a:off x="3509253" y="581153"/>
            <a:ext cx="643509" cy="643509"/>
            <a:chOff x="804843" y="990549"/>
            <a:chExt cx="535325" cy="535325"/>
          </a:xfrm>
        </p:grpSpPr>
        <p:sp>
          <p:nvSpPr>
            <p:cNvPr id="590" name="Google Shape;590;p16"/>
            <p:cNvSpPr/>
            <p:nvPr/>
          </p:nvSpPr>
          <p:spPr>
            <a:xfrm>
              <a:off x="804843" y="990549"/>
              <a:ext cx="535325" cy="535325"/>
            </a:xfrm>
            <a:prstGeom prst="ellipse">
              <a:avLst/>
            </a:prstGeom>
            <a:solidFill>
              <a:schemeClr val="lt1">
                <a:alpha val="75686"/>
              </a:schemeClr>
            </a:solidFill>
            <a:ln cap="flat" cmpd="sng" w="254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591" name="Google Shape;591;p16"/>
            <p:cNvPicPr preferRelativeResize="0"/>
            <p:nvPr/>
          </p:nvPicPr>
          <p:blipFill rotWithShape="1">
            <a:blip r:embed="rId6">
              <a:alphaModFix/>
            </a:blip>
            <a:srcRect b="0" l="0" r="0" t="0"/>
            <a:stretch/>
          </p:blipFill>
          <p:spPr>
            <a:xfrm>
              <a:off x="875002" y="1058289"/>
              <a:ext cx="395006" cy="395006"/>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17"/>
          <p:cNvSpPr/>
          <p:nvPr/>
        </p:nvSpPr>
        <p:spPr>
          <a:xfrm>
            <a:off x="-22734" y="0"/>
            <a:ext cx="12214734"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97" name="Google Shape;597;p17"/>
          <p:cNvSpPr/>
          <p:nvPr/>
        </p:nvSpPr>
        <p:spPr>
          <a:xfrm>
            <a:off x="6168008" y="3107763"/>
            <a:ext cx="3087586" cy="1115906"/>
          </a:xfrm>
          <a:prstGeom prst="roundRect">
            <a:avLst>
              <a:gd fmla="val 8500" name="adj"/>
            </a:avLst>
          </a:prstGeom>
          <a:solidFill>
            <a:schemeClr val="lt1">
              <a:alpha val="6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598" name="Google Shape;598;p17"/>
          <p:cNvSpPr/>
          <p:nvPr/>
        </p:nvSpPr>
        <p:spPr>
          <a:xfrm>
            <a:off x="-6351" y="5724565"/>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27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99" name="Google Shape;599;p17"/>
          <p:cNvSpPr/>
          <p:nvPr/>
        </p:nvSpPr>
        <p:spPr>
          <a:xfrm>
            <a:off x="492698"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0" name="Google Shape;600;p17"/>
          <p:cNvSpPr txBox="1"/>
          <p:nvPr/>
        </p:nvSpPr>
        <p:spPr>
          <a:xfrm>
            <a:off x="-28147" y="2122349"/>
            <a:ext cx="12220147" cy="376129"/>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2800"/>
              <a:buFont typeface="Calibri"/>
              <a:buNone/>
            </a:pPr>
            <a:r>
              <a:rPr b="0" i="0" lang="en-GB" sz="2800" u="none" cap="none" strike="noStrike">
                <a:solidFill>
                  <a:schemeClr val="accent1"/>
                </a:solidFill>
                <a:latin typeface="Calibri"/>
                <a:ea typeface="Calibri"/>
                <a:cs typeface="Calibri"/>
                <a:sym typeface="Calibri"/>
              </a:rPr>
              <a:t>“Voorkomen is beter dan genezen.”</a:t>
            </a:r>
            <a:endParaRPr b="1" i="0" sz="2800" u="none" cap="none" strike="noStrike">
              <a:solidFill>
                <a:schemeClr val="accent1"/>
              </a:solidFill>
              <a:latin typeface="Calibri"/>
              <a:ea typeface="Calibri"/>
              <a:cs typeface="Calibri"/>
              <a:sym typeface="Calibri"/>
            </a:endParaRPr>
          </a:p>
        </p:txBody>
      </p:sp>
      <p:sp>
        <p:nvSpPr>
          <p:cNvPr id="601" name="Google Shape;601;p17"/>
          <p:cNvSpPr/>
          <p:nvPr/>
        </p:nvSpPr>
        <p:spPr>
          <a:xfrm>
            <a:off x="2825133" y="3107763"/>
            <a:ext cx="3087586" cy="1115906"/>
          </a:xfrm>
          <a:prstGeom prst="roundRect">
            <a:avLst>
              <a:gd fmla="val 8500" name="adj"/>
            </a:avLst>
          </a:prstGeom>
          <a:solidFill>
            <a:schemeClr val="lt1">
              <a:alpha val="6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602" name="Google Shape;602;p17"/>
          <p:cNvSpPr txBox="1"/>
          <p:nvPr/>
        </p:nvSpPr>
        <p:spPr>
          <a:xfrm>
            <a:off x="6225276" y="3434307"/>
            <a:ext cx="2958481"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Inzichten leveren om preventieve zorg te vergemakkelijken</a:t>
            </a:r>
            <a:endParaRPr b="0" i="0" sz="1600" u="none" cap="none" strike="noStrike">
              <a:solidFill>
                <a:schemeClr val="accent2"/>
              </a:solidFill>
              <a:latin typeface="Calibri"/>
              <a:ea typeface="Calibri"/>
              <a:cs typeface="Calibri"/>
              <a:sym typeface="Calibri"/>
            </a:endParaRPr>
          </a:p>
        </p:txBody>
      </p:sp>
      <p:sp>
        <p:nvSpPr>
          <p:cNvPr id="603" name="Google Shape;603;p17"/>
          <p:cNvSpPr/>
          <p:nvPr/>
        </p:nvSpPr>
        <p:spPr>
          <a:xfrm>
            <a:off x="3875847" y="3005377"/>
            <a:ext cx="986158" cy="293914"/>
          </a:xfrm>
          <a:prstGeom prst="roundRect">
            <a:avLst>
              <a:gd fmla="val 16667" name="adj"/>
            </a:avLst>
          </a:prstGeom>
          <a:solidFill>
            <a:srgbClr val="37928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Calibri"/>
              <a:buNone/>
            </a:pPr>
            <a:r>
              <a:rPr b="0" i="0" lang="en-GB" sz="1400" u="none" cap="none" strike="noStrike">
                <a:solidFill>
                  <a:schemeClr val="lt1"/>
                </a:solidFill>
                <a:latin typeface="Calibri"/>
                <a:ea typeface="Calibri"/>
                <a:cs typeface="Calibri"/>
                <a:sym typeface="Calibri"/>
              </a:rPr>
              <a:t>Nobi kan:</a:t>
            </a:r>
            <a:endParaRPr b="0" i="0" sz="1400" u="none" cap="none" strike="noStrike">
              <a:solidFill>
                <a:schemeClr val="lt1"/>
              </a:solidFill>
              <a:latin typeface="Calibri"/>
              <a:ea typeface="Calibri"/>
              <a:cs typeface="Calibri"/>
              <a:sym typeface="Calibri"/>
            </a:endParaRPr>
          </a:p>
        </p:txBody>
      </p:sp>
      <p:sp>
        <p:nvSpPr>
          <p:cNvPr id="604" name="Google Shape;604;p17"/>
          <p:cNvSpPr txBox="1"/>
          <p:nvPr/>
        </p:nvSpPr>
        <p:spPr>
          <a:xfrm>
            <a:off x="3137690" y="3434307"/>
            <a:ext cx="2462473"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Vallen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voorkomen</a:t>
            </a:r>
            <a:endParaRPr b="0" i="0" sz="1600" u="none" cap="none" strike="noStrike">
              <a:solidFill>
                <a:schemeClr val="accent2"/>
              </a:solidFill>
              <a:latin typeface="Calibri"/>
              <a:ea typeface="Calibri"/>
              <a:cs typeface="Calibri"/>
              <a:sym typeface="Calibri"/>
            </a:endParaRPr>
          </a:p>
        </p:txBody>
      </p:sp>
      <p:sp>
        <p:nvSpPr>
          <p:cNvPr id="605" name="Google Shape;605;p17"/>
          <p:cNvSpPr txBox="1"/>
          <p:nvPr/>
        </p:nvSpPr>
        <p:spPr>
          <a:xfrm>
            <a:off x="-28147" y="4523275"/>
            <a:ext cx="12220147" cy="376129"/>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Resultaat: minder dagelijkse uitdagingen voor jou</a:t>
            </a:r>
            <a:endParaRPr b="0" i="0" sz="1400" u="none" cap="none" strike="noStrike">
              <a:solidFill>
                <a:srgbClr val="000000"/>
              </a:solidFill>
              <a:latin typeface="Arial"/>
              <a:ea typeface="Arial"/>
              <a:cs typeface="Arial"/>
              <a:sym typeface="Arial"/>
            </a:endParaRPr>
          </a:p>
        </p:txBody>
      </p:sp>
      <p:sp>
        <p:nvSpPr>
          <p:cNvPr id="606" name="Google Shape;606;p17"/>
          <p:cNvSpPr txBox="1"/>
          <p:nvPr/>
        </p:nvSpPr>
        <p:spPr>
          <a:xfrm>
            <a:off x="4871864" y="784231"/>
            <a:ext cx="3195000" cy="484800"/>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Valpreventie</a:t>
            </a:r>
            <a:endParaRPr b="0" i="0" sz="1300" u="none" cap="none" strike="noStrike">
              <a:solidFill>
                <a:srgbClr val="000000"/>
              </a:solidFill>
              <a:latin typeface="Calibri"/>
              <a:ea typeface="Calibri"/>
              <a:cs typeface="Calibri"/>
              <a:sym typeface="Calibri"/>
            </a:endParaRPr>
          </a:p>
        </p:txBody>
      </p:sp>
      <p:sp>
        <p:nvSpPr>
          <p:cNvPr id="607" name="Google Shape;607;p17"/>
          <p:cNvSpPr/>
          <p:nvPr/>
        </p:nvSpPr>
        <p:spPr>
          <a:xfrm>
            <a:off x="3875847" y="783042"/>
            <a:ext cx="514146" cy="514146"/>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8" name="Google Shape;608;p17"/>
          <p:cNvSpPr txBox="1"/>
          <p:nvPr/>
        </p:nvSpPr>
        <p:spPr>
          <a:xfrm>
            <a:off x="4051968" y="873916"/>
            <a:ext cx="161904" cy="3323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p:txBody>
      </p:sp>
      <p:cxnSp>
        <p:nvCxnSpPr>
          <p:cNvPr id="609" name="Google Shape;609;p17"/>
          <p:cNvCxnSpPr/>
          <p:nvPr/>
        </p:nvCxnSpPr>
        <p:spPr>
          <a:xfrm>
            <a:off x="5472910" y="1578752"/>
            <a:ext cx="1440300" cy="0"/>
          </a:xfrm>
          <a:prstGeom prst="straightConnector1">
            <a:avLst/>
          </a:prstGeom>
          <a:noFill/>
          <a:ln cap="flat" cmpd="sng" w="19050">
            <a:solidFill>
              <a:schemeClr val="accent1"/>
            </a:solidFill>
            <a:prstDash val="solid"/>
            <a:miter lim="800000"/>
            <a:headEnd len="sm" w="sm" type="none"/>
            <a:tailEnd len="sm" w="sm" type="none"/>
          </a:ln>
        </p:spPr>
      </p:cxnSp>
      <p:pic>
        <p:nvPicPr>
          <p:cNvPr id="610" name="Google Shape;610;p17"/>
          <p:cNvPicPr preferRelativeResize="0"/>
          <p:nvPr/>
        </p:nvPicPr>
        <p:blipFill rotWithShape="1">
          <a:blip r:embed="rId3">
            <a:alphaModFix/>
          </a:blip>
          <a:srcRect b="0" l="0" r="25850" t="0"/>
          <a:stretch/>
        </p:blipFill>
        <p:spPr>
          <a:xfrm>
            <a:off x="10123985" y="5067034"/>
            <a:ext cx="2068015" cy="1368612"/>
          </a:xfrm>
          <a:prstGeom prst="rect">
            <a:avLst/>
          </a:prstGeom>
          <a:noFill/>
          <a:ln>
            <a:noFill/>
          </a:ln>
        </p:spPr>
      </p:pic>
      <p:sp>
        <p:nvSpPr>
          <p:cNvPr id="611" name="Google Shape;611;p17"/>
          <p:cNvSpPr/>
          <p:nvPr/>
        </p:nvSpPr>
        <p:spPr>
          <a:xfrm>
            <a:off x="7218722" y="3005377"/>
            <a:ext cx="986158" cy="293914"/>
          </a:xfrm>
          <a:prstGeom prst="roundRect">
            <a:avLst>
              <a:gd fmla="val 16667" name="adj"/>
            </a:avLst>
          </a:prstGeom>
          <a:solidFill>
            <a:srgbClr val="37928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Calibri"/>
              <a:buNone/>
            </a:pPr>
            <a:r>
              <a:rPr b="0" i="0" lang="en-GB" sz="1400" u="none" cap="none" strike="noStrike">
                <a:solidFill>
                  <a:schemeClr val="lt1"/>
                </a:solidFill>
                <a:latin typeface="Calibri"/>
                <a:ea typeface="Calibri"/>
                <a:cs typeface="Calibri"/>
                <a:sym typeface="Calibri"/>
              </a:rPr>
              <a:t>Nobi kan:</a:t>
            </a:r>
            <a:endParaRPr b="0" i="0" sz="1400" u="none" cap="none" strike="noStrike">
              <a:solidFill>
                <a:schemeClr val="lt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18"/>
          <p:cNvSpPr/>
          <p:nvPr/>
        </p:nvSpPr>
        <p:spPr>
          <a:xfrm>
            <a:off x="-22734" y="0"/>
            <a:ext cx="12214734"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7" name="Google Shape;617;p18"/>
          <p:cNvSpPr/>
          <p:nvPr/>
        </p:nvSpPr>
        <p:spPr>
          <a:xfrm>
            <a:off x="3641368" y="2151679"/>
            <a:ext cx="1844124" cy="1844124"/>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8" name="Google Shape;618;p18"/>
          <p:cNvSpPr/>
          <p:nvPr/>
        </p:nvSpPr>
        <p:spPr>
          <a:xfrm>
            <a:off x="6415120" y="2151679"/>
            <a:ext cx="1844124" cy="1844124"/>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9" name="Google Shape;619;p18"/>
          <p:cNvSpPr/>
          <p:nvPr/>
        </p:nvSpPr>
        <p:spPr>
          <a:xfrm>
            <a:off x="9188873" y="2151679"/>
            <a:ext cx="1844124" cy="1844124"/>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20" name="Google Shape;620;p18"/>
          <p:cNvSpPr/>
          <p:nvPr/>
        </p:nvSpPr>
        <p:spPr>
          <a:xfrm>
            <a:off x="867616" y="2151679"/>
            <a:ext cx="1844124" cy="1844124"/>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21" name="Google Shape;621;p18"/>
          <p:cNvSpPr/>
          <p:nvPr/>
        </p:nvSpPr>
        <p:spPr>
          <a:xfrm>
            <a:off x="-6351" y="5911552"/>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5875">
            <a:solidFill>
              <a:srgbClr val="F2F2F2">
                <a:alpha val="65490"/>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22" name="Google Shape;622;p18"/>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Valpreventie</a:t>
            </a:r>
            <a:endParaRPr b="0" i="0" sz="1400" u="none" cap="none" strike="noStrike">
              <a:solidFill>
                <a:srgbClr val="000000"/>
              </a:solidFill>
              <a:latin typeface="Arial"/>
              <a:ea typeface="Arial"/>
              <a:cs typeface="Arial"/>
              <a:sym typeface="Arial"/>
            </a:endParaRPr>
          </a:p>
        </p:txBody>
      </p:sp>
      <p:sp>
        <p:nvSpPr>
          <p:cNvPr id="623" name="Google Shape;623;p18"/>
          <p:cNvSpPr txBox="1"/>
          <p:nvPr/>
        </p:nvSpPr>
        <p:spPr>
          <a:xfrm>
            <a:off x="1063415" y="4398535"/>
            <a:ext cx="1420587" cy="4985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Automatisch licht</a:t>
            </a:r>
            <a:endParaRPr b="0" i="0" sz="1400" u="none" cap="none" strike="noStrike">
              <a:solidFill>
                <a:srgbClr val="000000"/>
              </a:solidFill>
              <a:latin typeface="Arial"/>
              <a:ea typeface="Arial"/>
              <a:cs typeface="Arial"/>
              <a:sym typeface="Arial"/>
            </a:endParaRPr>
          </a:p>
        </p:txBody>
      </p:sp>
      <p:sp>
        <p:nvSpPr>
          <p:cNvPr id="624" name="Google Shape;624;p18"/>
          <p:cNvSpPr txBox="1"/>
          <p:nvPr/>
        </p:nvSpPr>
        <p:spPr>
          <a:xfrm>
            <a:off x="3898758" y="4398535"/>
            <a:ext cx="1441147" cy="2492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Nachtlicht</a:t>
            </a:r>
            <a:endParaRPr b="0" i="0" sz="1400" u="none" cap="none" strike="noStrike">
              <a:solidFill>
                <a:srgbClr val="000000"/>
              </a:solidFill>
              <a:latin typeface="Arial"/>
              <a:ea typeface="Arial"/>
              <a:cs typeface="Arial"/>
              <a:sym typeface="Arial"/>
            </a:endParaRPr>
          </a:p>
        </p:txBody>
      </p:sp>
      <p:sp>
        <p:nvSpPr>
          <p:cNvPr id="625" name="Google Shape;625;p18"/>
          <p:cNvSpPr txBox="1"/>
          <p:nvPr/>
        </p:nvSpPr>
        <p:spPr>
          <a:xfrm>
            <a:off x="6412513" y="4398535"/>
            <a:ext cx="1846731" cy="4985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Toezichts-gebeurtenissen</a:t>
            </a:r>
            <a:endParaRPr b="0" i="0" sz="1400" u="none" cap="none" strike="noStrike">
              <a:solidFill>
                <a:srgbClr val="000000"/>
              </a:solidFill>
              <a:latin typeface="Arial"/>
              <a:ea typeface="Arial"/>
              <a:cs typeface="Arial"/>
              <a:sym typeface="Arial"/>
            </a:endParaRPr>
          </a:p>
        </p:txBody>
      </p:sp>
      <p:sp>
        <p:nvSpPr>
          <p:cNvPr id="626" name="Google Shape;626;p18"/>
          <p:cNvSpPr txBox="1"/>
          <p:nvPr/>
        </p:nvSpPr>
        <p:spPr>
          <a:xfrm>
            <a:off x="9268416" y="4398535"/>
            <a:ext cx="1733831" cy="2492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Valanalyse</a:t>
            </a:r>
            <a:endParaRPr b="0" i="0" sz="1400" u="none" cap="none" strike="noStrike">
              <a:solidFill>
                <a:srgbClr val="000000"/>
              </a:solidFill>
              <a:latin typeface="Arial"/>
              <a:ea typeface="Arial"/>
              <a:cs typeface="Arial"/>
              <a:sym typeface="Arial"/>
            </a:endParaRPr>
          </a:p>
        </p:txBody>
      </p:sp>
      <p:pic>
        <p:nvPicPr>
          <p:cNvPr id="627" name="Google Shape;627;p18"/>
          <p:cNvPicPr preferRelativeResize="0"/>
          <p:nvPr/>
        </p:nvPicPr>
        <p:blipFill rotWithShape="1">
          <a:blip r:embed="rId3">
            <a:alphaModFix/>
          </a:blip>
          <a:srcRect b="0" l="0" r="0" t="0"/>
          <a:stretch/>
        </p:blipFill>
        <p:spPr>
          <a:xfrm>
            <a:off x="6947874" y="2525081"/>
            <a:ext cx="804933" cy="991386"/>
          </a:xfrm>
          <a:prstGeom prst="rect">
            <a:avLst/>
          </a:prstGeom>
          <a:noFill/>
          <a:ln>
            <a:noFill/>
          </a:ln>
        </p:spPr>
      </p:pic>
      <p:pic>
        <p:nvPicPr>
          <p:cNvPr id="628" name="Google Shape;628;p18"/>
          <p:cNvPicPr preferRelativeResize="0"/>
          <p:nvPr/>
        </p:nvPicPr>
        <p:blipFill rotWithShape="1">
          <a:blip r:embed="rId4">
            <a:alphaModFix/>
          </a:blip>
          <a:srcRect b="0" l="0" r="0" t="0"/>
          <a:stretch/>
        </p:blipFill>
        <p:spPr>
          <a:xfrm>
            <a:off x="9534677" y="2658802"/>
            <a:ext cx="1140361" cy="716620"/>
          </a:xfrm>
          <a:prstGeom prst="rect">
            <a:avLst/>
          </a:prstGeom>
          <a:noFill/>
          <a:ln>
            <a:noFill/>
          </a:ln>
        </p:spPr>
      </p:pic>
      <p:sp>
        <p:nvSpPr>
          <p:cNvPr id="629" name="Google Shape;629;p18"/>
          <p:cNvSpPr/>
          <p:nvPr/>
        </p:nvSpPr>
        <p:spPr>
          <a:xfrm>
            <a:off x="3129279" y="2983470"/>
            <a:ext cx="237009" cy="237009"/>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0" name="Google Shape;630;p18"/>
          <p:cNvSpPr/>
          <p:nvPr/>
        </p:nvSpPr>
        <p:spPr>
          <a:xfrm>
            <a:off x="5909055" y="2983470"/>
            <a:ext cx="237009" cy="237009"/>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1" name="Google Shape;631;p18"/>
          <p:cNvSpPr/>
          <p:nvPr/>
        </p:nvSpPr>
        <p:spPr>
          <a:xfrm>
            <a:off x="8681516" y="2983470"/>
            <a:ext cx="237009" cy="237009"/>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2" name="Google Shape;632;p18"/>
          <p:cNvSpPr/>
          <p:nvPr/>
        </p:nvSpPr>
        <p:spPr>
          <a:xfrm>
            <a:off x="4115330" y="2633536"/>
            <a:ext cx="820213" cy="825780"/>
          </a:xfrm>
          <a:custGeom>
            <a:rect b="b" l="l" r="r" t="t"/>
            <a:pathLst>
              <a:path extrusionOk="0" h="1003555" w="996790">
                <a:moveTo>
                  <a:pt x="280198" y="0"/>
                </a:moveTo>
                <a:lnTo>
                  <a:pt x="247982" y="59353"/>
                </a:lnTo>
                <a:cubicBezTo>
                  <a:pt x="220882" y="123425"/>
                  <a:pt x="205896" y="193869"/>
                  <a:pt x="205896" y="267812"/>
                </a:cubicBezTo>
                <a:cubicBezTo>
                  <a:pt x="205896" y="563586"/>
                  <a:pt x="445668" y="803358"/>
                  <a:pt x="741442" y="803358"/>
                </a:cubicBezTo>
                <a:cubicBezTo>
                  <a:pt x="815386" y="803358"/>
                  <a:pt x="885829" y="788372"/>
                  <a:pt x="949901" y="761272"/>
                </a:cubicBezTo>
                <a:lnTo>
                  <a:pt x="996790" y="735822"/>
                </a:lnTo>
                <a:lnTo>
                  <a:pt x="979629" y="767438"/>
                </a:lnTo>
                <a:cubicBezTo>
                  <a:pt x="883388" y="909894"/>
                  <a:pt x="720405" y="1003555"/>
                  <a:pt x="535546" y="1003555"/>
                </a:cubicBezTo>
                <a:cubicBezTo>
                  <a:pt x="239772" y="1003555"/>
                  <a:pt x="0" y="763783"/>
                  <a:pt x="0" y="468009"/>
                </a:cubicBezTo>
                <a:cubicBezTo>
                  <a:pt x="0" y="283150"/>
                  <a:pt x="93661" y="120167"/>
                  <a:pt x="236117" y="23926"/>
                </a:cubicBezTo>
                <a:close/>
              </a:path>
            </a:pathLst>
          </a:custGeom>
          <a:noFill/>
          <a:ln cap="flat" cmpd="sng" w="190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3" name="Google Shape;633;p18"/>
          <p:cNvSpPr txBox="1"/>
          <p:nvPr/>
        </p:nvSpPr>
        <p:spPr>
          <a:xfrm>
            <a:off x="3958553" y="2906661"/>
            <a:ext cx="1420587" cy="2492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ZZZ</a:t>
            </a:r>
            <a:endParaRPr b="0" i="0" sz="1400" u="none" cap="none" strike="noStrike">
              <a:solidFill>
                <a:srgbClr val="000000"/>
              </a:solidFill>
              <a:latin typeface="Arial"/>
              <a:ea typeface="Arial"/>
              <a:cs typeface="Arial"/>
              <a:sym typeface="Arial"/>
            </a:endParaRPr>
          </a:p>
        </p:txBody>
      </p:sp>
      <p:sp>
        <p:nvSpPr>
          <p:cNvPr id="634" name="Google Shape;634;p18"/>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Valpreventie</a:t>
            </a:r>
            <a:endParaRPr b="0" i="0" sz="1400" u="none" cap="none" strike="noStrike">
              <a:solidFill>
                <a:srgbClr val="000000"/>
              </a:solidFill>
              <a:latin typeface="Arial"/>
              <a:ea typeface="Arial"/>
              <a:cs typeface="Arial"/>
              <a:sym typeface="Arial"/>
            </a:endParaRPr>
          </a:p>
        </p:txBody>
      </p:sp>
      <p:pic>
        <p:nvPicPr>
          <p:cNvPr id="635" name="Google Shape;635;p18"/>
          <p:cNvPicPr preferRelativeResize="0"/>
          <p:nvPr/>
        </p:nvPicPr>
        <p:blipFill rotWithShape="1">
          <a:blip r:embed="rId5">
            <a:alphaModFix/>
          </a:blip>
          <a:srcRect b="0" l="0" r="0" t="0"/>
          <a:stretch/>
        </p:blipFill>
        <p:spPr>
          <a:xfrm>
            <a:off x="1339054" y="2550726"/>
            <a:ext cx="901271" cy="991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66" name="Shape 66"/>
        <p:cNvGrpSpPr/>
        <p:nvPr/>
      </p:nvGrpSpPr>
      <p:grpSpPr>
        <a:xfrm>
          <a:off x="0" y="0"/>
          <a:ext cx="0" cy="0"/>
          <a:chOff x="0" y="0"/>
          <a:chExt cx="0" cy="0"/>
        </a:xfrm>
      </p:grpSpPr>
      <p:sp>
        <p:nvSpPr>
          <p:cNvPr id="67" name="Google Shape;67;p52"/>
          <p:cNvSpPr txBox="1"/>
          <p:nvPr/>
        </p:nvSpPr>
        <p:spPr>
          <a:xfrm>
            <a:off x="377153" y="512636"/>
            <a:ext cx="5924100" cy="4662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1800"/>
              <a:buFont typeface="Arial"/>
              <a:buNone/>
            </a:pPr>
            <a:r>
              <a:rPr b="0" i="0" lang="en-GB" sz="2700" u="none" cap="none" strike="noStrike">
                <a:solidFill>
                  <a:srgbClr val="38656D"/>
                </a:solidFill>
                <a:latin typeface="Calibri"/>
                <a:ea typeface="Calibri"/>
                <a:cs typeface="Calibri"/>
                <a:sym typeface="Calibri"/>
              </a:rPr>
              <a:t>Nobi Installatie Proces</a:t>
            </a:r>
            <a:endParaRPr/>
          </a:p>
        </p:txBody>
      </p:sp>
      <p:sp>
        <p:nvSpPr>
          <p:cNvPr id="68" name="Google Shape;68;p52"/>
          <p:cNvSpPr/>
          <p:nvPr/>
        </p:nvSpPr>
        <p:spPr>
          <a:xfrm>
            <a:off x="4385645" y="4388791"/>
            <a:ext cx="1612513" cy="211539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9" name="Google Shape;69;p52"/>
          <p:cNvSpPr/>
          <p:nvPr/>
        </p:nvSpPr>
        <p:spPr>
          <a:xfrm>
            <a:off x="5262323" y="1407239"/>
            <a:ext cx="1612513" cy="2115391"/>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0" name="Google Shape;70;p52"/>
          <p:cNvSpPr/>
          <p:nvPr/>
        </p:nvSpPr>
        <p:spPr>
          <a:xfrm>
            <a:off x="7804971" y="4388791"/>
            <a:ext cx="1612513" cy="2129303"/>
          </a:xfrm>
          <a:prstGeom prst="roundRect">
            <a:avLst>
              <a:gd fmla="val 6223"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1" name="Google Shape;71;p52"/>
          <p:cNvSpPr/>
          <p:nvPr/>
        </p:nvSpPr>
        <p:spPr>
          <a:xfrm>
            <a:off x="6966800" y="1407239"/>
            <a:ext cx="1612513" cy="2115391"/>
          </a:xfrm>
          <a:prstGeom prst="roundRect">
            <a:avLst>
              <a:gd fmla="val 8710"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2" name="Google Shape;72;p52"/>
          <p:cNvSpPr/>
          <p:nvPr/>
        </p:nvSpPr>
        <p:spPr>
          <a:xfrm>
            <a:off x="6095308" y="4388791"/>
            <a:ext cx="1612513" cy="2115391"/>
          </a:xfrm>
          <a:prstGeom prst="roundRect">
            <a:avLst>
              <a:gd fmla="val 7715"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3" name="Google Shape;73;p52"/>
          <p:cNvSpPr/>
          <p:nvPr/>
        </p:nvSpPr>
        <p:spPr>
          <a:xfrm>
            <a:off x="148892" y="1407239"/>
            <a:ext cx="1612513" cy="2074653"/>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4" name="Google Shape;74;p52"/>
          <p:cNvSpPr/>
          <p:nvPr/>
        </p:nvSpPr>
        <p:spPr>
          <a:xfrm>
            <a:off x="1853369" y="1407239"/>
            <a:ext cx="1612513" cy="2112213"/>
          </a:xfrm>
          <a:prstGeom prst="roundRect">
            <a:avLst>
              <a:gd fmla="val 7218"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5" name="Google Shape;75;p52"/>
          <p:cNvSpPr/>
          <p:nvPr/>
        </p:nvSpPr>
        <p:spPr>
          <a:xfrm>
            <a:off x="966319" y="4388791"/>
            <a:ext cx="1612513" cy="211539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6" name="Google Shape;76;p52"/>
          <p:cNvSpPr/>
          <p:nvPr/>
        </p:nvSpPr>
        <p:spPr>
          <a:xfrm>
            <a:off x="3557846" y="1407239"/>
            <a:ext cx="1612513" cy="2115390"/>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7" name="Google Shape;77;p52"/>
          <p:cNvSpPr/>
          <p:nvPr/>
        </p:nvSpPr>
        <p:spPr>
          <a:xfrm>
            <a:off x="9514633" y="4388791"/>
            <a:ext cx="1612513" cy="2159975"/>
          </a:xfrm>
          <a:prstGeom prst="roundRect">
            <a:avLst>
              <a:gd fmla="val 5228"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8" name="Google Shape;78;p52"/>
          <p:cNvSpPr/>
          <p:nvPr/>
        </p:nvSpPr>
        <p:spPr>
          <a:xfrm>
            <a:off x="10375756" y="1407239"/>
            <a:ext cx="1612513" cy="2112218"/>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9" name="Google Shape;79;p52"/>
          <p:cNvSpPr/>
          <p:nvPr/>
        </p:nvSpPr>
        <p:spPr>
          <a:xfrm>
            <a:off x="8671277" y="1407239"/>
            <a:ext cx="1612513" cy="2115391"/>
          </a:xfrm>
          <a:prstGeom prst="roundRect">
            <a:avLst>
              <a:gd fmla="val 8710"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0" name="Google Shape;80;p52"/>
          <p:cNvSpPr/>
          <p:nvPr/>
        </p:nvSpPr>
        <p:spPr>
          <a:xfrm>
            <a:off x="2675982" y="4388791"/>
            <a:ext cx="1612513" cy="211539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81" name="Google Shape;81;p52"/>
          <p:cNvPicPr preferRelativeResize="0"/>
          <p:nvPr/>
        </p:nvPicPr>
        <p:blipFill rotWithShape="1">
          <a:blip r:embed="rId3">
            <a:alphaModFix amt="50000"/>
          </a:blip>
          <a:srcRect b="0" l="0" r="15833" t="0"/>
          <a:stretch/>
        </p:blipFill>
        <p:spPr>
          <a:xfrm>
            <a:off x="10468612" y="217899"/>
            <a:ext cx="1723388" cy="1004792"/>
          </a:xfrm>
          <a:prstGeom prst="rect">
            <a:avLst/>
          </a:prstGeom>
          <a:noFill/>
          <a:ln>
            <a:noFill/>
          </a:ln>
        </p:spPr>
      </p:pic>
      <p:sp>
        <p:nvSpPr>
          <p:cNvPr id="82" name="Google Shape;82;p52"/>
          <p:cNvSpPr txBox="1"/>
          <p:nvPr/>
        </p:nvSpPr>
        <p:spPr>
          <a:xfrm>
            <a:off x="6983807" y="1539389"/>
            <a:ext cx="1590529" cy="3415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900" u="none" cap="none" strike="noStrike">
                <a:solidFill>
                  <a:srgbClr val="2E4447"/>
                </a:solidFill>
                <a:latin typeface="Calibri"/>
                <a:ea typeface="Calibri"/>
                <a:cs typeface="Calibri"/>
                <a:sym typeface="Calibri"/>
              </a:rPr>
              <a:t>Fall detection </a:t>
            </a:r>
            <a:br>
              <a:rPr b="1" i="0" lang="en-GB" sz="900" u="none" cap="none" strike="noStrike">
                <a:solidFill>
                  <a:srgbClr val="2E4447"/>
                </a:solidFill>
                <a:latin typeface="Calibri"/>
                <a:ea typeface="Calibri"/>
                <a:cs typeface="Calibri"/>
                <a:sym typeface="Calibri"/>
              </a:rPr>
            </a:br>
            <a:r>
              <a:rPr b="1" i="0" lang="en-GB" sz="900" u="none" cap="none" strike="noStrike">
                <a:solidFill>
                  <a:srgbClr val="2E4447"/>
                </a:solidFill>
                <a:latin typeface="Calibri"/>
                <a:ea typeface="Calibri"/>
                <a:cs typeface="Calibri"/>
                <a:sym typeface="Calibri"/>
              </a:rPr>
              <a:t>training</a:t>
            </a:r>
            <a:endParaRPr b="1" i="0" sz="600" u="none" cap="none" strike="noStrike">
              <a:solidFill>
                <a:srgbClr val="2E4447"/>
              </a:solidFill>
              <a:latin typeface="Calibri"/>
              <a:ea typeface="Calibri"/>
              <a:cs typeface="Calibri"/>
              <a:sym typeface="Calibri"/>
            </a:endParaRPr>
          </a:p>
        </p:txBody>
      </p:sp>
      <p:sp>
        <p:nvSpPr>
          <p:cNvPr id="83" name="Google Shape;83;p52"/>
          <p:cNvSpPr txBox="1"/>
          <p:nvPr/>
        </p:nvSpPr>
        <p:spPr>
          <a:xfrm>
            <a:off x="6961825" y="1937246"/>
            <a:ext cx="1612512" cy="7755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The team learns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how to use Nobi’s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End-users,</a:t>
            </a:r>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Care personnel</a:t>
            </a:r>
            <a:endParaRPr b="0" i="0" sz="1400" u="none" cap="none" strike="noStrike">
              <a:solidFill>
                <a:srgbClr val="000000"/>
              </a:solidFill>
              <a:latin typeface="Arial"/>
              <a:ea typeface="Arial"/>
              <a:cs typeface="Arial"/>
              <a:sym typeface="Arial"/>
            </a:endParaRPr>
          </a:p>
        </p:txBody>
      </p:sp>
      <p:sp>
        <p:nvSpPr>
          <p:cNvPr id="84" name="Google Shape;84;p52"/>
          <p:cNvSpPr/>
          <p:nvPr/>
        </p:nvSpPr>
        <p:spPr>
          <a:xfrm>
            <a:off x="10228271"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5" name="Google Shape;85;p52"/>
          <p:cNvSpPr/>
          <p:nvPr/>
        </p:nvSpPr>
        <p:spPr>
          <a:xfrm>
            <a:off x="8521021"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6" name="Google Shape;86;p52"/>
          <p:cNvSpPr/>
          <p:nvPr/>
        </p:nvSpPr>
        <p:spPr>
          <a:xfrm>
            <a:off x="5128741" y="3890100"/>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7" name="Google Shape;87;p52"/>
          <p:cNvSpPr/>
          <p:nvPr/>
        </p:nvSpPr>
        <p:spPr>
          <a:xfrm>
            <a:off x="5973613" y="3890100"/>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8" name="Google Shape;88;p52"/>
          <p:cNvSpPr txBox="1"/>
          <p:nvPr/>
        </p:nvSpPr>
        <p:spPr>
          <a:xfrm>
            <a:off x="6630614"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8</a:t>
            </a:r>
            <a:endParaRPr b="0" i="0" sz="1000" u="none" cap="none" strike="noStrike">
              <a:solidFill>
                <a:schemeClr val="accent1"/>
              </a:solidFill>
              <a:latin typeface="Calibri"/>
              <a:ea typeface="Calibri"/>
              <a:cs typeface="Calibri"/>
              <a:sym typeface="Calibri"/>
            </a:endParaRPr>
          </a:p>
        </p:txBody>
      </p:sp>
      <p:sp>
        <p:nvSpPr>
          <p:cNvPr id="89" name="Google Shape;89;p52"/>
          <p:cNvSpPr/>
          <p:nvPr/>
        </p:nvSpPr>
        <p:spPr>
          <a:xfrm>
            <a:off x="6821199" y="3894887"/>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0" name="Google Shape;90;p52"/>
          <p:cNvSpPr/>
          <p:nvPr/>
        </p:nvSpPr>
        <p:spPr>
          <a:xfrm>
            <a:off x="2571536" y="3897090"/>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1" name="Google Shape;91;p52"/>
          <p:cNvSpPr/>
          <p:nvPr/>
        </p:nvSpPr>
        <p:spPr>
          <a:xfrm>
            <a:off x="1728323" y="3890855"/>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2" name="Google Shape;92;p52"/>
          <p:cNvSpPr/>
          <p:nvPr/>
        </p:nvSpPr>
        <p:spPr>
          <a:xfrm>
            <a:off x="2152807"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3" name="Google Shape;93;p52"/>
          <p:cNvSpPr/>
          <p:nvPr/>
        </p:nvSpPr>
        <p:spPr>
          <a:xfrm>
            <a:off x="236504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4" name="Google Shape;94;p52"/>
          <p:cNvSpPr/>
          <p:nvPr/>
        </p:nvSpPr>
        <p:spPr>
          <a:xfrm>
            <a:off x="278953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5" name="Google Shape;95;p52"/>
          <p:cNvSpPr/>
          <p:nvPr/>
        </p:nvSpPr>
        <p:spPr>
          <a:xfrm>
            <a:off x="300177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6" name="Google Shape;96;p52"/>
          <p:cNvSpPr/>
          <p:nvPr/>
        </p:nvSpPr>
        <p:spPr>
          <a:xfrm>
            <a:off x="3214017"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7" name="Google Shape;97;p52"/>
          <p:cNvSpPr/>
          <p:nvPr/>
        </p:nvSpPr>
        <p:spPr>
          <a:xfrm>
            <a:off x="194056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8" name="Google Shape;98;p52"/>
          <p:cNvSpPr/>
          <p:nvPr/>
        </p:nvSpPr>
        <p:spPr>
          <a:xfrm>
            <a:off x="3638501"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9" name="Google Shape;99;p52"/>
          <p:cNvSpPr/>
          <p:nvPr/>
        </p:nvSpPr>
        <p:spPr>
          <a:xfrm>
            <a:off x="385074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0" name="Google Shape;100;p52"/>
          <p:cNvSpPr/>
          <p:nvPr/>
        </p:nvSpPr>
        <p:spPr>
          <a:xfrm>
            <a:off x="406298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1" name="Google Shape;101;p52"/>
          <p:cNvSpPr/>
          <p:nvPr/>
        </p:nvSpPr>
        <p:spPr>
          <a:xfrm>
            <a:off x="5121886"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2" name="Google Shape;102;p52"/>
          <p:cNvSpPr/>
          <p:nvPr/>
        </p:nvSpPr>
        <p:spPr>
          <a:xfrm>
            <a:off x="448746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3" name="Google Shape;103;p52"/>
          <p:cNvSpPr/>
          <p:nvPr/>
        </p:nvSpPr>
        <p:spPr>
          <a:xfrm>
            <a:off x="470425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4" name="Google Shape;104;p52"/>
          <p:cNvSpPr/>
          <p:nvPr/>
        </p:nvSpPr>
        <p:spPr>
          <a:xfrm>
            <a:off x="4916501"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5" name="Google Shape;105;p52"/>
          <p:cNvSpPr/>
          <p:nvPr/>
        </p:nvSpPr>
        <p:spPr>
          <a:xfrm>
            <a:off x="5081265" y="4388791"/>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6" name="Google Shape;106;p52"/>
          <p:cNvSpPr/>
          <p:nvPr/>
        </p:nvSpPr>
        <p:spPr>
          <a:xfrm>
            <a:off x="534098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7" name="Google Shape;107;p52"/>
          <p:cNvSpPr/>
          <p:nvPr/>
        </p:nvSpPr>
        <p:spPr>
          <a:xfrm>
            <a:off x="5553227"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8" name="Google Shape;108;p52"/>
          <p:cNvSpPr/>
          <p:nvPr/>
        </p:nvSpPr>
        <p:spPr>
          <a:xfrm>
            <a:off x="576546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9" name="Google Shape;109;p52"/>
          <p:cNvSpPr/>
          <p:nvPr/>
        </p:nvSpPr>
        <p:spPr>
          <a:xfrm>
            <a:off x="5974192" y="389488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0" name="Google Shape;110;p52"/>
          <p:cNvSpPr/>
          <p:nvPr/>
        </p:nvSpPr>
        <p:spPr>
          <a:xfrm>
            <a:off x="618995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1" name="Google Shape;111;p52"/>
          <p:cNvSpPr/>
          <p:nvPr/>
        </p:nvSpPr>
        <p:spPr>
          <a:xfrm>
            <a:off x="640219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2" name="Google Shape;112;p52"/>
          <p:cNvSpPr/>
          <p:nvPr/>
        </p:nvSpPr>
        <p:spPr>
          <a:xfrm>
            <a:off x="6614437"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3" name="Google Shape;113;p52"/>
          <p:cNvSpPr/>
          <p:nvPr/>
        </p:nvSpPr>
        <p:spPr>
          <a:xfrm>
            <a:off x="6787542" y="455630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4" name="Google Shape;114;p52"/>
          <p:cNvSpPr/>
          <p:nvPr/>
        </p:nvSpPr>
        <p:spPr>
          <a:xfrm>
            <a:off x="7038921"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5" name="Google Shape;115;p52"/>
          <p:cNvSpPr/>
          <p:nvPr/>
        </p:nvSpPr>
        <p:spPr>
          <a:xfrm>
            <a:off x="746340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6" name="Google Shape;116;p52"/>
          <p:cNvSpPr/>
          <p:nvPr/>
        </p:nvSpPr>
        <p:spPr>
          <a:xfrm>
            <a:off x="6817720" y="3887412"/>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7" name="Google Shape;117;p52"/>
          <p:cNvSpPr/>
          <p:nvPr/>
        </p:nvSpPr>
        <p:spPr>
          <a:xfrm>
            <a:off x="788788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8" name="Google Shape;118;p52"/>
          <p:cNvSpPr/>
          <p:nvPr/>
        </p:nvSpPr>
        <p:spPr>
          <a:xfrm>
            <a:off x="810013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9" name="Google Shape;119;p52"/>
          <p:cNvSpPr/>
          <p:nvPr/>
        </p:nvSpPr>
        <p:spPr>
          <a:xfrm>
            <a:off x="8312372"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0" name="Google Shape;120;p52"/>
          <p:cNvSpPr/>
          <p:nvPr/>
        </p:nvSpPr>
        <p:spPr>
          <a:xfrm>
            <a:off x="725116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1" name="Google Shape;121;p52"/>
          <p:cNvSpPr/>
          <p:nvPr/>
        </p:nvSpPr>
        <p:spPr>
          <a:xfrm>
            <a:off x="8736856"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2" name="Google Shape;122;p52"/>
          <p:cNvSpPr/>
          <p:nvPr/>
        </p:nvSpPr>
        <p:spPr>
          <a:xfrm>
            <a:off x="8949098"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3" name="Google Shape;123;p52"/>
          <p:cNvSpPr/>
          <p:nvPr/>
        </p:nvSpPr>
        <p:spPr>
          <a:xfrm>
            <a:off x="916134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4" name="Google Shape;124;p52"/>
          <p:cNvSpPr/>
          <p:nvPr/>
        </p:nvSpPr>
        <p:spPr>
          <a:xfrm>
            <a:off x="8521430" y="3894885"/>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 name="Google Shape;125;p52"/>
          <p:cNvSpPr/>
          <p:nvPr/>
        </p:nvSpPr>
        <p:spPr>
          <a:xfrm>
            <a:off x="9585824"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 name="Google Shape;126;p52"/>
          <p:cNvSpPr/>
          <p:nvPr/>
        </p:nvSpPr>
        <p:spPr>
          <a:xfrm>
            <a:off x="9798066"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 name="Google Shape;127;p52"/>
          <p:cNvSpPr/>
          <p:nvPr/>
        </p:nvSpPr>
        <p:spPr>
          <a:xfrm>
            <a:off x="10434796"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 name="Google Shape;128;p52"/>
          <p:cNvSpPr/>
          <p:nvPr/>
        </p:nvSpPr>
        <p:spPr>
          <a:xfrm>
            <a:off x="1064704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29" name="Google Shape;129;p52"/>
          <p:cNvCxnSpPr/>
          <p:nvPr/>
        </p:nvCxnSpPr>
        <p:spPr>
          <a:xfrm>
            <a:off x="2629815" y="3435880"/>
            <a:ext cx="0" cy="516864"/>
          </a:xfrm>
          <a:prstGeom prst="straightConnector1">
            <a:avLst/>
          </a:prstGeom>
          <a:noFill/>
          <a:ln cap="flat" cmpd="sng" w="19050">
            <a:solidFill>
              <a:schemeClr val="lt1"/>
            </a:solidFill>
            <a:prstDash val="solid"/>
            <a:miter lim="800000"/>
            <a:headEnd len="sm" w="sm" type="none"/>
            <a:tailEnd len="sm" w="sm" type="none"/>
          </a:ln>
        </p:spPr>
      </p:cxnSp>
      <p:sp>
        <p:nvSpPr>
          <p:cNvPr id="130" name="Google Shape;130;p52"/>
          <p:cNvSpPr/>
          <p:nvPr/>
        </p:nvSpPr>
        <p:spPr>
          <a:xfrm>
            <a:off x="1085928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1" name="Google Shape;131;p52"/>
          <p:cNvSpPr/>
          <p:nvPr/>
        </p:nvSpPr>
        <p:spPr>
          <a:xfrm>
            <a:off x="10224018" y="389224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2" name="Google Shape;132;p52"/>
          <p:cNvSpPr/>
          <p:nvPr/>
        </p:nvSpPr>
        <p:spPr>
          <a:xfrm>
            <a:off x="11922789" y="3881292"/>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3" name="Google Shape;133;p52"/>
          <p:cNvSpPr/>
          <p:nvPr/>
        </p:nvSpPr>
        <p:spPr>
          <a:xfrm>
            <a:off x="1001031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4" name="Google Shape;134;p52"/>
          <p:cNvSpPr/>
          <p:nvPr/>
        </p:nvSpPr>
        <p:spPr>
          <a:xfrm>
            <a:off x="1128377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35" name="Google Shape;135;p52"/>
          <p:cNvCxnSpPr/>
          <p:nvPr/>
        </p:nvCxnSpPr>
        <p:spPr>
          <a:xfrm>
            <a:off x="1773853" y="3953287"/>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36" name="Google Shape;136;p52"/>
          <p:cNvCxnSpPr/>
          <p:nvPr/>
        </p:nvCxnSpPr>
        <p:spPr>
          <a:xfrm>
            <a:off x="3476436" y="3945755"/>
            <a:ext cx="0" cy="575414"/>
          </a:xfrm>
          <a:prstGeom prst="straightConnector1">
            <a:avLst/>
          </a:prstGeom>
          <a:noFill/>
          <a:ln cap="flat" cmpd="sng" w="19050">
            <a:solidFill>
              <a:schemeClr val="lt1"/>
            </a:solidFill>
            <a:prstDash val="solid"/>
            <a:miter lim="800000"/>
            <a:headEnd len="sm" w="sm" type="none"/>
            <a:tailEnd len="sm" w="sm" type="none"/>
          </a:ln>
        </p:spPr>
      </p:cxnSp>
      <p:cxnSp>
        <p:nvCxnSpPr>
          <p:cNvPr id="137" name="Google Shape;137;p52"/>
          <p:cNvCxnSpPr/>
          <p:nvPr/>
        </p:nvCxnSpPr>
        <p:spPr>
          <a:xfrm>
            <a:off x="5177540" y="3945711"/>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38" name="Google Shape;138;p52"/>
          <p:cNvCxnSpPr/>
          <p:nvPr/>
        </p:nvCxnSpPr>
        <p:spPr>
          <a:xfrm>
            <a:off x="6029267" y="3436459"/>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39" name="Google Shape;139;p52"/>
          <p:cNvCxnSpPr/>
          <p:nvPr/>
        </p:nvCxnSpPr>
        <p:spPr>
          <a:xfrm>
            <a:off x="7726302" y="3429646"/>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40" name="Google Shape;140;p52"/>
          <p:cNvCxnSpPr/>
          <p:nvPr/>
        </p:nvCxnSpPr>
        <p:spPr>
          <a:xfrm>
            <a:off x="6872814" y="3945755"/>
            <a:ext cx="0" cy="506717"/>
          </a:xfrm>
          <a:prstGeom prst="straightConnector1">
            <a:avLst/>
          </a:prstGeom>
          <a:noFill/>
          <a:ln cap="flat" cmpd="sng" w="19050">
            <a:solidFill>
              <a:schemeClr val="lt1"/>
            </a:solidFill>
            <a:prstDash val="solid"/>
            <a:miter lim="800000"/>
            <a:headEnd len="sm" w="sm" type="none"/>
            <a:tailEnd len="sm" w="sm" type="none"/>
          </a:ln>
        </p:spPr>
      </p:cxnSp>
      <p:sp>
        <p:nvSpPr>
          <p:cNvPr id="141" name="Google Shape;141;p52"/>
          <p:cNvSpPr/>
          <p:nvPr/>
        </p:nvSpPr>
        <p:spPr>
          <a:xfrm>
            <a:off x="10042900" y="4158880"/>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42" name="Google Shape;142;p52"/>
          <p:cNvCxnSpPr/>
          <p:nvPr/>
        </p:nvCxnSpPr>
        <p:spPr>
          <a:xfrm>
            <a:off x="8576675" y="3935243"/>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43" name="Google Shape;143;p52"/>
          <p:cNvCxnSpPr/>
          <p:nvPr/>
        </p:nvCxnSpPr>
        <p:spPr>
          <a:xfrm>
            <a:off x="9434115" y="3457174"/>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44" name="Google Shape;144;p52"/>
          <p:cNvCxnSpPr/>
          <p:nvPr/>
        </p:nvCxnSpPr>
        <p:spPr>
          <a:xfrm>
            <a:off x="11128477" y="3429646"/>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45" name="Google Shape;145;p52"/>
          <p:cNvCxnSpPr/>
          <p:nvPr/>
        </p:nvCxnSpPr>
        <p:spPr>
          <a:xfrm>
            <a:off x="10272736" y="3945755"/>
            <a:ext cx="0" cy="575414"/>
          </a:xfrm>
          <a:prstGeom prst="straightConnector1">
            <a:avLst/>
          </a:prstGeom>
          <a:noFill/>
          <a:ln cap="flat" cmpd="sng" w="19050">
            <a:solidFill>
              <a:schemeClr val="lt1"/>
            </a:solidFill>
            <a:prstDash val="solid"/>
            <a:miter lim="800000"/>
            <a:headEnd len="sm" w="sm" type="none"/>
            <a:tailEnd len="sm" w="sm" type="none"/>
          </a:ln>
        </p:spPr>
      </p:cxnSp>
      <p:sp>
        <p:nvSpPr>
          <p:cNvPr id="146" name="Google Shape;146;p52"/>
          <p:cNvSpPr/>
          <p:nvPr/>
        </p:nvSpPr>
        <p:spPr>
          <a:xfrm>
            <a:off x="1518625"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7" name="Google Shape;147;p52"/>
          <p:cNvSpPr/>
          <p:nvPr/>
        </p:nvSpPr>
        <p:spPr>
          <a:xfrm>
            <a:off x="4902770"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8" name="Google Shape;148;p52"/>
          <p:cNvSpPr/>
          <p:nvPr/>
        </p:nvSpPr>
        <p:spPr>
          <a:xfrm>
            <a:off x="7460833" y="3218574"/>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9" name="Google Shape;149;p52"/>
          <p:cNvSpPr/>
          <p:nvPr/>
        </p:nvSpPr>
        <p:spPr>
          <a:xfrm>
            <a:off x="11510946" y="3669750"/>
            <a:ext cx="534393" cy="534393"/>
          </a:xfrm>
          <a:prstGeom prst="ellipse">
            <a:avLst/>
          </a:prstGeom>
          <a:solidFill>
            <a:srgbClr val="37928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0" name="Google Shape;150;p52"/>
          <p:cNvSpPr/>
          <p:nvPr/>
        </p:nvSpPr>
        <p:spPr>
          <a:xfrm>
            <a:off x="3221413"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1" name="Google Shape;151;p52"/>
          <p:cNvSpPr/>
          <p:nvPr/>
        </p:nvSpPr>
        <p:spPr>
          <a:xfrm>
            <a:off x="3424114"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2" name="Google Shape;152;p52"/>
          <p:cNvSpPr/>
          <p:nvPr/>
        </p:nvSpPr>
        <p:spPr>
          <a:xfrm>
            <a:off x="6613578"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3" name="Google Shape;153;p52"/>
          <p:cNvSpPr txBox="1"/>
          <p:nvPr/>
        </p:nvSpPr>
        <p:spPr>
          <a:xfrm>
            <a:off x="1540948" y="3663076"/>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2</a:t>
            </a:r>
            <a:endParaRPr b="0" i="0" sz="1000" u="none" cap="none" strike="noStrike">
              <a:solidFill>
                <a:schemeClr val="accent1"/>
              </a:solidFill>
              <a:latin typeface="Calibri"/>
              <a:ea typeface="Calibri"/>
              <a:cs typeface="Calibri"/>
              <a:sym typeface="Calibri"/>
            </a:endParaRPr>
          </a:p>
        </p:txBody>
      </p:sp>
      <p:sp>
        <p:nvSpPr>
          <p:cNvPr id="154" name="Google Shape;154;p52"/>
          <p:cNvSpPr txBox="1"/>
          <p:nvPr/>
        </p:nvSpPr>
        <p:spPr>
          <a:xfrm>
            <a:off x="2471945" y="3997697"/>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3</a:t>
            </a:r>
            <a:endParaRPr b="0" i="0" sz="1000" u="none" cap="none" strike="noStrike">
              <a:solidFill>
                <a:schemeClr val="accent1"/>
              </a:solidFill>
              <a:latin typeface="Calibri"/>
              <a:ea typeface="Calibri"/>
              <a:cs typeface="Calibri"/>
              <a:sym typeface="Calibri"/>
            </a:endParaRPr>
          </a:p>
        </p:txBody>
      </p:sp>
      <p:sp>
        <p:nvSpPr>
          <p:cNvPr id="155" name="Google Shape;155;p52"/>
          <p:cNvSpPr txBox="1"/>
          <p:nvPr/>
        </p:nvSpPr>
        <p:spPr>
          <a:xfrm>
            <a:off x="4178865" y="4011506"/>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5</a:t>
            </a:r>
            <a:endParaRPr b="0" i="0" sz="1000" u="none" cap="none" strike="noStrike">
              <a:solidFill>
                <a:schemeClr val="accent1"/>
              </a:solidFill>
              <a:latin typeface="Calibri"/>
              <a:ea typeface="Calibri"/>
              <a:cs typeface="Calibri"/>
              <a:sym typeface="Calibri"/>
            </a:endParaRPr>
          </a:p>
        </p:txBody>
      </p:sp>
      <p:sp>
        <p:nvSpPr>
          <p:cNvPr id="156" name="Google Shape;156;p52"/>
          <p:cNvSpPr txBox="1"/>
          <p:nvPr/>
        </p:nvSpPr>
        <p:spPr>
          <a:xfrm>
            <a:off x="5882701" y="3997697"/>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7</a:t>
            </a:r>
            <a:endParaRPr b="0" i="0" sz="1000" u="none" cap="none" strike="noStrike">
              <a:solidFill>
                <a:schemeClr val="accent1"/>
              </a:solidFill>
              <a:latin typeface="Calibri"/>
              <a:ea typeface="Calibri"/>
              <a:cs typeface="Calibri"/>
              <a:sym typeface="Calibri"/>
            </a:endParaRPr>
          </a:p>
        </p:txBody>
      </p:sp>
      <p:sp>
        <p:nvSpPr>
          <p:cNvPr id="157" name="Google Shape;157;p52"/>
          <p:cNvSpPr txBox="1"/>
          <p:nvPr/>
        </p:nvSpPr>
        <p:spPr>
          <a:xfrm>
            <a:off x="7582531" y="3992932"/>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9</a:t>
            </a:r>
            <a:endParaRPr b="0" i="0" sz="1000" u="none" cap="none" strike="noStrike">
              <a:solidFill>
                <a:schemeClr val="accent1"/>
              </a:solidFill>
              <a:latin typeface="Calibri"/>
              <a:ea typeface="Calibri"/>
              <a:cs typeface="Calibri"/>
              <a:sym typeface="Calibri"/>
            </a:endParaRPr>
          </a:p>
        </p:txBody>
      </p:sp>
      <p:sp>
        <p:nvSpPr>
          <p:cNvPr id="158" name="Google Shape;158;p52"/>
          <p:cNvSpPr txBox="1"/>
          <p:nvPr/>
        </p:nvSpPr>
        <p:spPr>
          <a:xfrm>
            <a:off x="9179263" y="4011506"/>
            <a:ext cx="529507"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11</a:t>
            </a:r>
            <a:endParaRPr b="0" i="0" sz="1000" u="none" cap="none" strike="noStrike">
              <a:solidFill>
                <a:schemeClr val="accent1"/>
              </a:solidFill>
              <a:latin typeface="Calibri"/>
              <a:ea typeface="Calibri"/>
              <a:cs typeface="Calibri"/>
              <a:sym typeface="Calibri"/>
            </a:endParaRPr>
          </a:p>
        </p:txBody>
      </p:sp>
      <p:sp>
        <p:nvSpPr>
          <p:cNvPr id="159" name="Google Shape;159;p52"/>
          <p:cNvSpPr txBox="1"/>
          <p:nvPr/>
        </p:nvSpPr>
        <p:spPr>
          <a:xfrm>
            <a:off x="3239376" y="3663076"/>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4</a:t>
            </a:r>
            <a:endParaRPr b="0" i="0" sz="1000" u="none" cap="none" strike="noStrike">
              <a:solidFill>
                <a:schemeClr val="accent1"/>
              </a:solidFill>
              <a:latin typeface="Calibri"/>
              <a:ea typeface="Calibri"/>
              <a:cs typeface="Calibri"/>
              <a:sym typeface="Calibri"/>
            </a:endParaRPr>
          </a:p>
        </p:txBody>
      </p:sp>
      <p:sp>
        <p:nvSpPr>
          <p:cNvPr id="160" name="Google Shape;160;p52"/>
          <p:cNvSpPr txBox="1"/>
          <p:nvPr/>
        </p:nvSpPr>
        <p:spPr>
          <a:xfrm>
            <a:off x="4934489"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6</a:t>
            </a:r>
            <a:endParaRPr b="0" i="0" sz="1000" u="none" cap="none" strike="noStrike">
              <a:solidFill>
                <a:schemeClr val="accent1"/>
              </a:solidFill>
              <a:latin typeface="Calibri"/>
              <a:ea typeface="Calibri"/>
              <a:cs typeface="Calibri"/>
              <a:sym typeface="Calibri"/>
            </a:endParaRPr>
          </a:p>
        </p:txBody>
      </p:sp>
      <p:sp>
        <p:nvSpPr>
          <p:cNvPr id="161" name="Google Shape;161;p52"/>
          <p:cNvSpPr txBox="1"/>
          <p:nvPr/>
        </p:nvSpPr>
        <p:spPr>
          <a:xfrm>
            <a:off x="8324025"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10</a:t>
            </a:r>
            <a:endParaRPr b="0" i="0" sz="1000" u="none" cap="none" strike="noStrike">
              <a:solidFill>
                <a:schemeClr val="accent1"/>
              </a:solidFill>
              <a:latin typeface="Calibri"/>
              <a:ea typeface="Calibri"/>
              <a:cs typeface="Calibri"/>
              <a:sym typeface="Calibri"/>
            </a:endParaRPr>
          </a:p>
        </p:txBody>
      </p:sp>
      <p:pic>
        <p:nvPicPr>
          <p:cNvPr id="162" name="Google Shape;162;p52"/>
          <p:cNvPicPr preferRelativeResize="0"/>
          <p:nvPr/>
        </p:nvPicPr>
        <p:blipFill rotWithShape="1">
          <a:blip r:embed="rId4">
            <a:alphaModFix/>
          </a:blip>
          <a:srcRect b="0" l="0" r="0" t="0"/>
          <a:stretch/>
        </p:blipFill>
        <p:spPr>
          <a:xfrm>
            <a:off x="11576725" y="3735529"/>
            <a:ext cx="402835" cy="402835"/>
          </a:xfrm>
          <a:prstGeom prst="rect">
            <a:avLst/>
          </a:prstGeom>
          <a:noFill/>
          <a:ln>
            <a:noFill/>
          </a:ln>
        </p:spPr>
      </p:pic>
      <p:sp>
        <p:nvSpPr>
          <p:cNvPr id="163" name="Google Shape;163;p52"/>
          <p:cNvSpPr txBox="1"/>
          <p:nvPr/>
        </p:nvSpPr>
        <p:spPr>
          <a:xfrm>
            <a:off x="10029887" y="3668961"/>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12</a:t>
            </a:r>
            <a:endParaRPr b="0" i="0" sz="1000" u="none" cap="none" strike="noStrike">
              <a:solidFill>
                <a:schemeClr val="accent1"/>
              </a:solidFill>
              <a:latin typeface="Calibri"/>
              <a:ea typeface="Calibri"/>
              <a:cs typeface="Calibri"/>
              <a:sym typeface="Calibri"/>
            </a:endParaRPr>
          </a:p>
        </p:txBody>
      </p:sp>
      <p:sp>
        <p:nvSpPr>
          <p:cNvPr id="164" name="Google Shape;164;p52"/>
          <p:cNvSpPr/>
          <p:nvPr/>
        </p:nvSpPr>
        <p:spPr>
          <a:xfrm>
            <a:off x="876615" y="389224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65" name="Google Shape;165;p52"/>
          <p:cNvCxnSpPr/>
          <p:nvPr/>
        </p:nvCxnSpPr>
        <p:spPr>
          <a:xfrm>
            <a:off x="928633" y="3377606"/>
            <a:ext cx="0" cy="570295"/>
          </a:xfrm>
          <a:prstGeom prst="straightConnector1">
            <a:avLst/>
          </a:prstGeom>
          <a:noFill/>
          <a:ln cap="flat" cmpd="sng" w="19050">
            <a:solidFill>
              <a:schemeClr val="lt1"/>
            </a:solidFill>
            <a:prstDash val="solid"/>
            <a:miter lim="800000"/>
            <a:headEnd len="sm" w="sm" type="none"/>
            <a:tailEnd len="sm" w="sm" type="none"/>
          </a:ln>
        </p:spPr>
      </p:cxnSp>
      <p:sp>
        <p:nvSpPr>
          <p:cNvPr id="166" name="Google Shape;166;p52"/>
          <p:cNvSpPr/>
          <p:nvPr/>
        </p:nvSpPr>
        <p:spPr>
          <a:xfrm>
            <a:off x="654289" y="3199093"/>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67" name="Google Shape;167;p52"/>
          <p:cNvSpPr txBox="1"/>
          <p:nvPr/>
        </p:nvSpPr>
        <p:spPr>
          <a:xfrm>
            <a:off x="784350" y="3987218"/>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a:t>
            </a:r>
            <a:endParaRPr b="0" i="0" sz="1000" u="none" cap="none" strike="noStrike">
              <a:solidFill>
                <a:schemeClr val="accent1"/>
              </a:solidFill>
              <a:latin typeface="Calibri"/>
              <a:ea typeface="Calibri"/>
              <a:cs typeface="Calibri"/>
              <a:sym typeface="Calibri"/>
            </a:endParaRPr>
          </a:p>
        </p:txBody>
      </p:sp>
      <p:sp>
        <p:nvSpPr>
          <p:cNvPr id="168" name="Google Shape;168;p52"/>
          <p:cNvSpPr/>
          <p:nvPr/>
        </p:nvSpPr>
        <p:spPr>
          <a:xfrm>
            <a:off x="3423567" y="389242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69" name="Google Shape;169;p52"/>
          <p:cNvSpPr/>
          <p:nvPr/>
        </p:nvSpPr>
        <p:spPr>
          <a:xfrm>
            <a:off x="4280552" y="3887522"/>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70" name="Google Shape;170;p52"/>
          <p:cNvPicPr preferRelativeResize="0"/>
          <p:nvPr/>
        </p:nvPicPr>
        <p:blipFill rotWithShape="1">
          <a:blip r:embed="rId5">
            <a:alphaModFix/>
          </a:blip>
          <a:srcRect b="0" l="0" r="0" t="0"/>
          <a:stretch/>
        </p:blipFill>
        <p:spPr>
          <a:xfrm>
            <a:off x="7555289" y="3314756"/>
            <a:ext cx="327593" cy="327593"/>
          </a:xfrm>
          <a:prstGeom prst="rect">
            <a:avLst/>
          </a:prstGeom>
          <a:noFill/>
          <a:ln>
            <a:noFill/>
          </a:ln>
        </p:spPr>
      </p:pic>
      <p:sp>
        <p:nvSpPr>
          <p:cNvPr id="171" name="Google Shape;171;p52"/>
          <p:cNvSpPr/>
          <p:nvPr/>
        </p:nvSpPr>
        <p:spPr>
          <a:xfrm>
            <a:off x="11069651" y="3893128"/>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2" name="Google Shape;172;p52"/>
          <p:cNvSpPr/>
          <p:nvPr/>
        </p:nvSpPr>
        <p:spPr>
          <a:xfrm>
            <a:off x="7670648" y="3885643"/>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3" name="Google Shape;173;p52"/>
          <p:cNvSpPr/>
          <p:nvPr/>
        </p:nvSpPr>
        <p:spPr>
          <a:xfrm>
            <a:off x="9378461" y="389312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4" name="Google Shape;174;p52"/>
          <p:cNvSpPr/>
          <p:nvPr/>
        </p:nvSpPr>
        <p:spPr>
          <a:xfrm>
            <a:off x="2569183"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5" name="Google Shape;175;p52"/>
          <p:cNvSpPr/>
          <p:nvPr/>
        </p:nvSpPr>
        <p:spPr>
          <a:xfrm>
            <a:off x="881629"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6" name="Google Shape;176;p52"/>
          <p:cNvSpPr/>
          <p:nvPr/>
        </p:nvSpPr>
        <p:spPr>
          <a:xfrm>
            <a:off x="1306113"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7" name="Google Shape;177;p52"/>
          <p:cNvSpPr/>
          <p:nvPr/>
        </p:nvSpPr>
        <p:spPr>
          <a:xfrm>
            <a:off x="1518355"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8" name="Google Shape;178;p52"/>
          <p:cNvSpPr/>
          <p:nvPr/>
        </p:nvSpPr>
        <p:spPr>
          <a:xfrm>
            <a:off x="1093871"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9" name="Google Shape;179;p52"/>
          <p:cNvSpPr/>
          <p:nvPr/>
        </p:nvSpPr>
        <p:spPr>
          <a:xfrm>
            <a:off x="2366135" y="3231142"/>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0" name="Google Shape;180;p52"/>
          <p:cNvSpPr/>
          <p:nvPr/>
        </p:nvSpPr>
        <p:spPr>
          <a:xfrm>
            <a:off x="7672929" y="388363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1" name="Google Shape;181;p52"/>
          <p:cNvSpPr txBox="1"/>
          <p:nvPr/>
        </p:nvSpPr>
        <p:spPr>
          <a:xfrm>
            <a:off x="10881851" y="4008399"/>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13</a:t>
            </a:r>
            <a:endParaRPr b="0" i="0" sz="1000" u="none" cap="none" strike="noStrike">
              <a:solidFill>
                <a:schemeClr val="accent1"/>
              </a:solidFill>
              <a:latin typeface="Calibri"/>
              <a:ea typeface="Calibri"/>
              <a:cs typeface="Calibri"/>
              <a:sym typeface="Calibri"/>
            </a:endParaRPr>
          </a:p>
        </p:txBody>
      </p:sp>
      <p:cxnSp>
        <p:nvCxnSpPr>
          <p:cNvPr id="182" name="Google Shape;182;p52"/>
          <p:cNvCxnSpPr/>
          <p:nvPr/>
        </p:nvCxnSpPr>
        <p:spPr>
          <a:xfrm>
            <a:off x="4334374" y="3436459"/>
            <a:ext cx="0" cy="506717"/>
          </a:xfrm>
          <a:prstGeom prst="straightConnector1">
            <a:avLst/>
          </a:prstGeom>
          <a:noFill/>
          <a:ln cap="flat" cmpd="sng" w="19050">
            <a:solidFill>
              <a:schemeClr val="lt1"/>
            </a:solidFill>
            <a:prstDash val="solid"/>
            <a:miter lim="800000"/>
            <a:headEnd len="sm" w="sm" type="none"/>
            <a:tailEnd len="sm" w="sm" type="none"/>
          </a:ln>
        </p:spPr>
      </p:cxnSp>
      <p:sp>
        <p:nvSpPr>
          <p:cNvPr id="183" name="Google Shape;183;p52"/>
          <p:cNvSpPr/>
          <p:nvPr/>
        </p:nvSpPr>
        <p:spPr>
          <a:xfrm>
            <a:off x="4276078" y="388363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4" name="Google Shape;184;p52"/>
          <p:cNvSpPr/>
          <p:nvPr/>
        </p:nvSpPr>
        <p:spPr>
          <a:xfrm>
            <a:off x="4069455" y="3227434"/>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5" name="Google Shape;185;p52"/>
          <p:cNvSpPr/>
          <p:nvPr/>
        </p:nvSpPr>
        <p:spPr>
          <a:xfrm>
            <a:off x="5775161" y="322869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6" name="Google Shape;186;p52"/>
          <p:cNvSpPr/>
          <p:nvPr/>
        </p:nvSpPr>
        <p:spPr>
          <a:xfrm>
            <a:off x="8319284" y="4161499"/>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7" name="Google Shape;187;p52"/>
          <p:cNvSpPr/>
          <p:nvPr/>
        </p:nvSpPr>
        <p:spPr>
          <a:xfrm>
            <a:off x="9376926" y="3889570"/>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8" name="Google Shape;188;p52"/>
          <p:cNvSpPr/>
          <p:nvPr/>
        </p:nvSpPr>
        <p:spPr>
          <a:xfrm>
            <a:off x="11068426" y="3891591"/>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9" name="Google Shape;189;p52"/>
          <p:cNvSpPr/>
          <p:nvPr/>
        </p:nvSpPr>
        <p:spPr>
          <a:xfrm>
            <a:off x="9172679" y="3219902"/>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0" name="Google Shape;190;p52"/>
          <p:cNvSpPr/>
          <p:nvPr/>
        </p:nvSpPr>
        <p:spPr>
          <a:xfrm>
            <a:off x="10866868" y="3218573"/>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1" name="Google Shape;191;p52"/>
          <p:cNvSpPr txBox="1"/>
          <p:nvPr/>
        </p:nvSpPr>
        <p:spPr>
          <a:xfrm>
            <a:off x="148892" y="1539389"/>
            <a:ext cx="156985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Welcome</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to Nobi</a:t>
            </a:r>
            <a:endParaRPr b="1" i="0" sz="1000" u="none" cap="none" strike="noStrike">
              <a:solidFill>
                <a:srgbClr val="2E4447"/>
              </a:solidFill>
              <a:latin typeface="Calibri"/>
              <a:ea typeface="Calibri"/>
              <a:cs typeface="Calibri"/>
              <a:sym typeface="Calibri"/>
            </a:endParaRPr>
          </a:p>
        </p:txBody>
      </p:sp>
      <p:sp>
        <p:nvSpPr>
          <p:cNvPr id="192" name="Google Shape;192;p52"/>
          <p:cNvSpPr txBox="1"/>
          <p:nvPr/>
        </p:nvSpPr>
        <p:spPr>
          <a:xfrm>
            <a:off x="148892" y="1937246"/>
            <a:ext cx="1602257" cy="7755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For a smooth implementation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process, we go over the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agreements made between</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 you and the Nobi salesperson.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pic>
        <p:nvPicPr>
          <p:cNvPr id="193" name="Google Shape;193;p52"/>
          <p:cNvPicPr preferRelativeResize="0"/>
          <p:nvPr/>
        </p:nvPicPr>
        <p:blipFill rotWithShape="1">
          <a:blip r:embed="rId6">
            <a:alphaModFix/>
          </a:blip>
          <a:srcRect b="0" l="0" r="0" t="0"/>
          <a:stretch/>
        </p:blipFill>
        <p:spPr>
          <a:xfrm>
            <a:off x="728487" y="3252409"/>
            <a:ext cx="407008" cy="407007"/>
          </a:xfrm>
          <a:prstGeom prst="rect">
            <a:avLst/>
          </a:prstGeom>
          <a:noFill/>
          <a:ln>
            <a:noFill/>
          </a:ln>
        </p:spPr>
      </p:pic>
      <p:sp>
        <p:nvSpPr>
          <p:cNvPr id="194" name="Google Shape;194;p52"/>
          <p:cNvSpPr txBox="1"/>
          <p:nvPr/>
        </p:nvSpPr>
        <p:spPr>
          <a:xfrm>
            <a:off x="1839631" y="1539389"/>
            <a:ext cx="1626247" cy="2307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Shipping</a:t>
            </a:r>
            <a:endParaRPr b="1" i="0" sz="1000" u="none" cap="none" strike="noStrike">
              <a:solidFill>
                <a:srgbClr val="2E4447"/>
              </a:solidFill>
              <a:latin typeface="Calibri"/>
              <a:ea typeface="Calibri"/>
              <a:cs typeface="Calibri"/>
              <a:sym typeface="Calibri"/>
            </a:endParaRPr>
          </a:p>
        </p:txBody>
      </p:sp>
      <p:pic>
        <p:nvPicPr>
          <p:cNvPr id="195" name="Google Shape;195;p52"/>
          <p:cNvPicPr preferRelativeResize="0"/>
          <p:nvPr/>
        </p:nvPicPr>
        <p:blipFill rotWithShape="1">
          <a:blip r:embed="rId7">
            <a:alphaModFix/>
          </a:blip>
          <a:srcRect b="0" l="0" r="0" t="0"/>
          <a:stretch/>
        </p:blipFill>
        <p:spPr>
          <a:xfrm>
            <a:off x="3203991" y="4142045"/>
            <a:ext cx="563953" cy="563953"/>
          </a:xfrm>
          <a:prstGeom prst="rect">
            <a:avLst/>
          </a:prstGeom>
          <a:noFill/>
          <a:ln>
            <a:noFill/>
          </a:ln>
        </p:spPr>
      </p:pic>
      <p:sp>
        <p:nvSpPr>
          <p:cNvPr id="196" name="Google Shape;196;p52"/>
          <p:cNvSpPr txBox="1"/>
          <p:nvPr/>
        </p:nvSpPr>
        <p:spPr>
          <a:xfrm>
            <a:off x="1023862" y="4767836"/>
            <a:ext cx="1490028"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Site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walk</a:t>
            </a:r>
            <a:endParaRPr b="1" i="0" sz="1000" u="none" cap="none" strike="noStrike">
              <a:solidFill>
                <a:srgbClr val="2E4447"/>
              </a:solidFill>
              <a:latin typeface="Calibri"/>
              <a:ea typeface="Calibri"/>
              <a:cs typeface="Calibri"/>
              <a:sym typeface="Calibri"/>
            </a:endParaRPr>
          </a:p>
        </p:txBody>
      </p:sp>
      <p:sp>
        <p:nvSpPr>
          <p:cNvPr id="197" name="Google Shape;197;p52"/>
          <p:cNvSpPr txBox="1"/>
          <p:nvPr/>
        </p:nvSpPr>
        <p:spPr>
          <a:xfrm>
            <a:off x="932279" y="5167636"/>
            <a:ext cx="1639256"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During a tour through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building, we will review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together what is needed for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 smooth installation.</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pic>
        <p:nvPicPr>
          <p:cNvPr id="198" name="Google Shape;198;p52"/>
          <p:cNvPicPr preferRelativeResize="0"/>
          <p:nvPr/>
        </p:nvPicPr>
        <p:blipFill rotWithShape="1">
          <a:blip r:embed="rId8">
            <a:alphaModFix/>
          </a:blip>
          <a:srcRect b="0" l="0" r="0" t="0"/>
          <a:stretch/>
        </p:blipFill>
        <p:spPr>
          <a:xfrm>
            <a:off x="1603068" y="4237624"/>
            <a:ext cx="339015" cy="339015"/>
          </a:xfrm>
          <a:prstGeom prst="rect">
            <a:avLst/>
          </a:prstGeom>
          <a:noFill/>
          <a:ln>
            <a:noFill/>
          </a:ln>
        </p:spPr>
      </p:pic>
      <p:sp>
        <p:nvSpPr>
          <p:cNvPr id="199" name="Google Shape;199;p52"/>
          <p:cNvSpPr txBox="1"/>
          <p:nvPr/>
        </p:nvSpPr>
        <p:spPr>
          <a:xfrm>
            <a:off x="3557846" y="1539389"/>
            <a:ext cx="159647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Prepare the</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installation</a:t>
            </a:r>
            <a:endParaRPr b="1" i="0" sz="1000" u="none" cap="none" strike="noStrike">
              <a:solidFill>
                <a:srgbClr val="2E4447"/>
              </a:solidFill>
              <a:latin typeface="Calibri"/>
              <a:ea typeface="Calibri"/>
              <a:cs typeface="Calibri"/>
              <a:sym typeface="Calibri"/>
            </a:endParaRPr>
          </a:p>
        </p:txBody>
      </p:sp>
      <p:sp>
        <p:nvSpPr>
          <p:cNvPr id="200" name="Google Shape;200;p52"/>
          <p:cNvSpPr txBox="1"/>
          <p:nvPr/>
        </p:nvSpPr>
        <p:spPr>
          <a:xfrm>
            <a:off x="3552871" y="1937246"/>
            <a:ext cx="1622464" cy="5539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Nobi briefly summarizes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what it takes to smoothly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install the smart lights.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pic>
        <p:nvPicPr>
          <p:cNvPr id="201" name="Google Shape;201;p52"/>
          <p:cNvPicPr preferRelativeResize="0"/>
          <p:nvPr/>
        </p:nvPicPr>
        <p:blipFill rotWithShape="1">
          <a:blip r:embed="rId9">
            <a:alphaModFix/>
          </a:blip>
          <a:srcRect b="0" l="0" r="0" t="0"/>
          <a:stretch/>
        </p:blipFill>
        <p:spPr>
          <a:xfrm>
            <a:off x="4162992" y="3316399"/>
            <a:ext cx="354772" cy="354772"/>
          </a:xfrm>
          <a:prstGeom prst="rect">
            <a:avLst/>
          </a:prstGeom>
          <a:noFill/>
          <a:ln>
            <a:noFill/>
          </a:ln>
        </p:spPr>
      </p:pic>
      <p:sp>
        <p:nvSpPr>
          <p:cNvPr id="202" name="Google Shape;202;p52"/>
          <p:cNvSpPr txBox="1"/>
          <p:nvPr/>
        </p:nvSpPr>
        <p:spPr>
          <a:xfrm>
            <a:off x="4431289" y="4767836"/>
            <a:ext cx="1542324"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Installation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Nobi lights</a:t>
            </a:r>
            <a:endParaRPr b="1" i="0" sz="1000" u="none" cap="none" strike="noStrike">
              <a:solidFill>
                <a:srgbClr val="2E4447"/>
              </a:solidFill>
              <a:latin typeface="Calibri"/>
              <a:ea typeface="Calibri"/>
              <a:cs typeface="Calibri"/>
              <a:sym typeface="Calibri"/>
            </a:endParaRPr>
          </a:p>
        </p:txBody>
      </p:sp>
      <p:pic>
        <p:nvPicPr>
          <p:cNvPr id="203" name="Google Shape;203;p52"/>
          <p:cNvPicPr preferRelativeResize="0"/>
          <p:nvPr/>
        </p:nvPicPr>
        <p:blipFill rotWithShape="1">
          <a:blip r:embed="rId10">
            <a:alphaModFix/>
          </a:blip>
          <a:srcRect b="0" l="0" r="0" t="0"/>
          <a:stretch/>
        </p:blipFill>
        <p:spPr>
          <a:xfrm>
            <a:off x="5015004" y="4287907"/>
            <a:ext cx="325175" cy="325175"/>
          </a:xfrm>
          <a:prstGeom prst="rect">
            <a:avLst/>
          </a:prstGeom>
          <a:noFill/>
          <a:ln>
            <a:noFill/>
          </a:ln>
        </p:spPr>
      </p:pic>
      <p:sp>
        <p:nvSpPr>
          <p:cNvPr id="204" name="Google Shape;204;p52"/>
          <p:cNvSpPr txBox="1"/>
          <p:nvPr/>
        </p:nvSpPr>
        <p:spPr>
          <a:xfrm>
            <a:off x="4397956" y="5167127"/>
            <a:ext cx="1612514" cy="11130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Technical Manager</a:t>
            </a:r>
            <a:endParaRPr b="0" i="0" sz="800" u="none" cap="none" strike="noStrike">
              <a:solidFill>
                <a:srgbClr val="2E4447"/>
              </a:solidFill>
              <a:latin typeface="Calibri"/>
              <a:ea typeface="Calibri"/>
              <a:cs typeface="Calibri"/>
              <a:sym typeface="Calibri"/>
            </a:endParaRPr>
          </a:p>
        </p:txBody>
      </p:sp>
      <p:pic>
        <p:nvPicPr>
          <p:cNvPr id="205" name="Google Shape;205;p52"/>
          <p:cNvPicPr preferRelativeResize="0"/>
          <p:nvPr/>
        </p:nvPicPr>
        <p:blipFill rotWithShape="1">
          <a:blip r:embed="rId11">
            <a:alphaModFix/>
          </a:blip>
          <a:srcRect b="0" l="0" r="0" t="0"/>
          <a:stretch/>
        </p:blipFill>
        <p:spPr>
          <a:xfrm>
            <a:off x="10846353" y="3227434"/>
            <a:ext cx="572355" cy="572355"/>
          </a:xfrm>
          <a:prstGeom prst="rect">
            <a:avLst/>
          </a:prstGeom>
          <a:noFill/>
          <a:ln>
            <a:noFill/>
          </a:ln>
        </p:spPr>
      </p:pic>
      <p:pic>
        <p:nvPicPr>
          <p:cNvPr id="206" name="Google Shape;206;p52"/>
          <p:cNvPicPr preferRelativeResize="0"/>
          <p:nvPr/>
        </p:nvPicPr>
        <p:blipFill rotWithShape="1">
          <a:blip r:embed="rId12">
            <a:alphaModFix/>
          </a:blip>
          <a:srcRect b="0" l="0" r="0" t="0"/>
          <a:stretch/>
        </p:blipFill>
        <p:spPr>
          <a:xfrm>
            <a:off x="9224183" y="3269283"/>
            <a:ext cx="446433" cy="446433"/>
          </a:xfrm>
          <a:prstGeom prst="rect">
            <a:avLst/>
          </a:prstGeom>
          <a:noFill/>
          <a:ln>
            <a:noFill/>
          </a:ln>
        </p:spPr>
      </p:pic>
      <p:pic>
        <p:nvPicPr>
          <p:cNvPr id="207" name="Google Shape;207;p52"/>
          <p:cNvPicPr preferRelativeResize="0"/>
          <p:nvPr/>
        </p:nvPicPr>
        <p:blipFill rotWithShape="1">
          <a:blip r:embed="rId13">
            <a:alphaModFix/>
          </a:blip>
          <a:srcRect b="0" l="0" r="0" t="0"/>
          <a:stretch/>
        </p:blipFill>
        <p:spPr>
          <a:xfrm>
            <a:off x="8418791" y="4265737"/>
            <a:ext cx="335377" cy="335377"/>
          </a:xfrm>
          <a:prstGeom prst="rect">
            <a:avLst/>
          </a:prstGeom>
          <a:noFill/>
          <a:ln>
            <a:noFill/>
          </a:ln>
        </p:spPr>
      </p:pic>
      <p:pic>
        <p:nvPicPr>
          <p:cNvPr id="208" name="Google Shape;208;p52"/>
          <p:cNvPicPr preferRelativeResize="0"/>
          <p:nvPr/>
        </p:nvPicPr>
        <p:blipFill rotWithShape="1">
          <a:blip r:embed="rId14">
            <a:alphaModFix/>
          </a:blip>
          <a:srcRect b="0" l="0" r="0" t="0"/>
          <a:stretch/>
        </p:blipFill>
        <p:spPr>
          <a:xfrm>
            <a:off x="10106628" y="4267243"/>
            <a:ext cx="346087" cy="346087"/>
          </a:xfrm>
          <a:prstGeom prst="rect">
            <a:avLst/>
          </a:prstGeom>
          <a:noFill/>
          <a:ln>
            <a:noFill/>
          </a:ln>
        </p:spPr>
      </p:pic>
      <p:pic>
        <p:nvPicPr>
          <p:cNvPr id="209" name="Google Shape;209;p52"/>
          <p:cNvPicPr preferRelativeResize="0"/>
          <p:nvPr/>
        </p:nvPicPr>
        <p:blipFill rotWithShape="1">
          <a:blip r:embed="rId15">
            <a:alphaModFix/>
          </a:blip>
          <a:srcRect b="0" l="0" r="0" t="0"/>
          <a:stretch/>
        </p:blipFill>
        <p:spPr>
          <a:xfrm>
            <a:off x="6688570" y="4222464"/>
            <a:ext cx="359402" cy="359402"/>
          </a:xfrm>
          <a:prstGeom prst="rect">
            <a:avLst/>
          </a:prstGeom>
          <a:noFill/>
          <a:ln>
            <a:noFill/>
          </a:ln>
        </p:spPr>
      </p:pic>
      <p:sp>
        <p:nvSpPr>
          <p:cNvPr id="210" name="Google Shape;210;p52"/>
          <p:cNvSpPr txBox="1"/>
          <p:nvPr/>
        </p:nvSpPr>
        <p:spPr>
          <a:xfrm>
            <a:off x="6127800" y="4767836"/>
            <a:ext cx="1598502"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Prepare fall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detection training</a:t>
            </a:r>
            <a:endParaRPr b="1" i="0" sz="1000" u="none" cap="none" strike="noStrike">
              <a:solidFill>
                <a:srgbClr val="2E4447"/>
              </a:solidFill>
              <a:latin typeface="Calibri"/>
              <a:ea typeface="Calibri"/>
              <a:cs typeface="Calibri"/>
              <a:sym typeface="Calibri"/>
            </a:endParaRPr>
          </a:p>
        </p:txBody>
      </p:sp>
      <p:sp>
        <p:nvSpPr>
          <p:cNvPr id="211" name="Google Shape;211;p52"/>
          <p:cNvSpPr txBox="1"/>
          <p:nvPr/>
        </p:nvSpPr>
        <p:spPr>
          <a:xfrm>
            <a:off x="6109847" y="5167636"/>
            <a:ext cx="1612514" cy="6647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Together we will discuss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how to best tailor the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 training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to your team.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sp>
        <p:nvSpPr>
          <p:cNvPr id="212" name="Google Shape;212;p52"/>
          <p:cNvSpPr txBox="1"/>
          <p:nvPr/>
        </p:nvSpPr>
        <p:spPr>
          <a:xfrm>
            <a:off x="7841464" y="4767836"/>
            <a:ext cx="157601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Ready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for launch?</a:t>
            </a:r>
            <a:endParaRPr b="1" i="0" sz="1000" u="none" cap="none" strike="noStrike">
              <a:solidFill>
                <a:srgbClr val="2E4447"/>
              </a:solidFill>
              <a:latin typeface="Calibri"/>
              <a:ea typeface="Calibri"/>
              <a:cs typeface="Calibri"/>
              <a:sym typeface="Calibri"/>
            </a:endParaRPr>
          </a:p>
        </p:txBody>
      </p:sp>
      <p:sp>
        <p:nvSpPr>
          <p:cNvPr id="213" name="Google Shape;213;p52"/>
          <p:cNvSpPr txBox="1"/>
          <p:nvPr/>
        </p:nvSpPr>
        <p:spPr>
          <a:xfrm>
            <a:off x="7820265" y="5167636"/>
            <a:ext cx="1597220" cy="5539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Together, we review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whether you are ready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for Nobi to go live.</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214" name="Google Shape;214;p52"/>
          <p:cNvSpPr txBox="1"/>
          <p:nvPr/>
        </p:nvSpPr>
        <p:spPr>
          <a:xfrm>
            <a:off x="8694860" y="1539389"/>
            <a:ext cx="1588925"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Nobi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goes live</a:t>
            </a:r>
            <a:endParaRPr b="1" i="0" sz="1000" u="none" cap="none" strike="noStrike">
              <a:solidFill>
                <a:srgbClr val="2E4447"/>
              </a:solidFill>
              <a:latin typeface="Calibri"/>
              <a:ea typeface="Calibri"/>
              <a:cs typeface="Calibri"/>
              <a:sym typeface="Calibri"/>
            </a:endParaRPr>
          </a:p>
        </p:txBody>
      </p:sp>
      <p:sp>
        <p:nvSpPr>
          <p:cNvPr id="215" name="Google Shape;215;p52"/>
          <p:cNvSpPr txBox="1"/>
          <p:nvPr/>
        </p:nvSpPr>
        <p:spPr>
          <a:xfrm>
            <a:off x="8671277" y="1937246"/>
            <a:ext cx="1612507"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Congratulations!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Nobi's smart lights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are going in use today.</a:t>
            </a:r>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p:txBody>
      </p:sp>
      <p:sp>
        <p:nvSpPr>
          <p:cNvPr id="216" name="Google Shape;216;p52"/>
          <p:cNvSpPr txBox="1"/>
          <p:nvPr/>
        </p:nvSpPr>
        <p:spPr>
          <a:xfrm>
            <a:off x="9565082" y="4767836"/>
            <a:ext cx="1562064" cy="2307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Follow-up</a:t>
            </a:r>
            <a:endParaRPr b="1" i="0" sz="1000" u="none" cap="none" strike="noStrike">
              <a:solidFill>
                <a:srgbClr val="2E4447"/>
              </a:solidFill>
              <a:latin typeface="Calibri"/>
              <a:ea typeface="Calibri"/>
              <a:cs typeface="Calibri"/>
              <a:sym typeface="Calibri"/>
            </a:endParaRPr>
          </a:p>
        </p:txBody>
      </p:sp>
      <p:sp>
        <p:nvSpPr>
          <p:cNvPr id="217" name="Google Shape;217;p52"/>
          <p:cNvSpPr txBox="1"/>
          <p:nvPr/>
        </p:nvSpPr>
        <p:spPr>
          <a:xfrm>
            <a:off x="9512937" y="5167636"/>
            <a:ext cx="1624684" cy="6647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For the first two weeks,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we will keep a close eye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on your lights and make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adjustments as needed.</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218" name="Google Shape;218;p52"/>
          <p:cNvSpPr txBox="1"/>
          <p:nvPr/>
        </p:nvSpPr>
        <p:spPr>
          <a:xfrm>
            <a:off x="10375752" y="1539389"/>
            <a:ext cx="1612513"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Smart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care training</a:t>
            </a:r>
            <a:endParaRPr b="1" i="0" sz="1000" u="none" cap="none" strike="noStrike">
              <a:solidFill>
                <a:srgbClr val="2E4447"/>
              </a:solidFill>
              <a:latin typeface="Calibri"/>
              <a:ea typeface="Calibri"/>
              <a:cs typeface="Calibri"/>
              <a:sym typeface="Calibri"/>
            </a:endParaRPr>
          </a:p>
        </p:txBody>
      </p:sp>
      <p:sp>
        <p:nvSpPr>
          <p:cNvPr id="219" name="Google Shape;219;p52"/>
          <p:cNvSpPr txBox="1"/>
          <p:nvPr/>
        </p:nvSpPr>
        <p:spPr>
          <a:xfrm>
            <a:off x="10343314" y="1937246"/>
            <a:ext cx="1653131"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Now that you've mastered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 we'll introduce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you to our other features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for smart, future-proof care.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Think of fall prevention,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sleep analysis or night vigilance.</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220" name="Google Shape;220;p52"/>
          <p:cNvSpPr txBox="1"/>
          <p:nvPr/>
        </p:nvSpPr>
        <p:spPr>
          <a:xfrm>
            <a:off x="5267643" y="1539389"/>
            <a:ext cx="1593678"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Configuration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meeting</a:t>
            </a:r>
            <a:endParaRPr b="1" i="0" sz="1000" u="none" cap="none" strike="noStrike">
              <a:solidFill>
                <a:srgbClr val="2E4447"/>
              </a:solidFill>
              <a:latin typeface="Calibri"/>
              <a:ea typeface="Calibri"/>
              <a:cs typeface="Calibri"/>
              <a:sym typeface="Calibri"/>
            </a:endParaRPr>
          </a:p>
        </p:txBody>
      </p:sp>
      <p:sp>
        <p:nvSpPr>
          <p:cNvPr id="221" name="Google Shape;221;p52"/>
          <p:cNvSpPr txBox="1"/>
          <p:nvPr/>
        </p:nvSpPr>
        <p:spPr>
          <a:xfrm>
            <a:off x="5249327" y="1937246"/>
            <a:ext cx="1605000" cy="997196"/>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 Together we go over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possibilities in configuring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smart lights.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Optional third party</a:t>
            </a:r>
            <a:endParaRPr b="0" i="0" sz="800" u="none" cap="none" strike="noStrike">
              <a:solidFill>
                <a:srgbClr val="2E4447"/>
              </a:solidFill>
              <a:latin typeface="Calibri"/>
              <a:ea typeface="Calibri"/>
              <a:cs typeface="Calibri"/>
              <a:sym typeface="Calibri"/>
            </a:endParaRPr>
          </a:p>
        </p:txBody>
      </p:sp>
      <p:pic>
        <p:nvPicPr>
          <p:cNvPr id="222" name="Google Shape;222;p52"/>
          <p:cNvPicPr preferRelativeResize="0"/>
          <p:nvPr/>
        </p:nvPicPr>
        <p:blipFill rotWithShape="1">
          <a:blip r:embed="rId16">
            <a:alphaModFix/>
          </a:blip>
          <a:srcRect b="0" l="0" r="0" t="0"/>
          <a:stretch/>
        </p:blipFill>
        <p:spPr>
          <a:xfrm>
            <a:off x="5838840" y="3286804"/>
            <a:ext cx="406096" cy="384367"/>
          </a:xfrm>
          <a:prstGeom prst="rect">
            <a:avLst/>
          </a:prstGeom>
          <a:noFill/>
          <a:ln>
            <a:noFill/>
          </a:ln>
        </p:spPr>
      </p:pic>
      <p:sp>
        <p:nvSpPr>
          <p:cNvPr id="223" name="Google Shape;223;p52"/>
          <p:cNvSpPr txBox="1"/>
          <p:nvPr/>
        </p:nvSpPr>
        <p:spPr>
          <a:xfrm>
            <a:off x="2675981" y="4767836"/>
            <a:ext cx="1612514"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Getting to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know Nobi</a:t>
            </a:r>
            <a:endParaRPr b="1" i="0" sz="1000" u="none" cap="none" strike="noStrike">
              <a:solidFill>
                <a:srgbClr val="2E4447"/>
              </a:solidFill>
              <a:latin typeface="Calibri"/>
              <a:ea typeface="Calibri"/>
              <a:cs typeface="Calibri"/>
              <a:sym typeface="Calibri"/>
            </a:endParaRPr>
          </a:p>
        </p:txBody>
      </p:sp>
      <p:sp>
        <p:nvSpPr>
          <p:cNvPr id="224" name="Google Shape;224;p52"/>
          <p:cNvSpPr txBox="1"/>
          <p:nvPr/>
        </p:nvSpPr>
        <p:spPr>
          <a:xfrm>
            <a:off x="2682845" y="5167636"/>
            <a:ext cx="1605648" cy="997196"/>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We introduce Nobi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and her features to your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entire project team.</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Optional third party</a:t>
            </a:r>
            <a:endParaRPr b="0" i="0" sz="1400" u="none" cap="none" strike="noStrike">
              <a:solidFill>
                <a:srgbClr val="000000"/>
              </a:solidFill>
              <a:latin typeface="Arial"/>
              <a:ea typeface="Arial"/>
              <a:cs typeface="Arial"/>
              <a:sym typeface="Arial"/>
            </a:endParaRPr>
          </a:p>
        </p:txBody>
      </p:sp>
      <p:pic>
        <p:nvPicPr>
          <p:cNvPr id="225" name="Google Shape;225;p52"/>
          <p:cNvPicPr preferRelativeResize="0"/>
          <p:nvPr/>
        </p:nvPicPr>
        <p:blipFill rotWithShape="1">
          <a:blip r:embed="rId17">
            <a:alphaModFix/>
          </a:blip>
          <a:srcRect b="0" l="0" r="0" t="0"/>
          <a:stretch/>
        </p:blipFill>
        <p:spPr>
          <a:xfrm>
            <a:off x="2393591" y="3283503"/>
            <a:ext cx="451850" cy="451850"/>
          </a:xfrm>
          <a:prstGeom prst="rect">
            <a:avLst/>
          </a:prstGeom>
          <a:noFill/>
          <a:ln>
            <a:noFill/>
          </a:ln>
        </p:spPr>
      </p:pic>
      <p:sp>
        <p:nvSpPr>
          <p:cNvPr id="226" name="Google Shape;226;p52"/>
          <p:cNvSpPr txBox="1"/>
          <p:nvPr/>
        </p:nvSpPr>
        <p:spPr>
          <a:xfrm>
            <a:off x="153842"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227" name="Google Shape;227;p52"/>
          <p:cNvSpPr txBox="1"/>
          <p:nvPr/>
        </p:nvSpPr>
        <p:spPr>
          <a:xfrm>
            <a:off x="3553203"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228" name="Google Shape;228;p52"/>
          <p:cNvSpPr txBox="1"/>
          <p:nvPr/>
        </p:nvSpPr>
        <p:spPr>
          <a:xfrm>
            <a:off x="5267450"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a:p>
        </p:txBody>
      </p:sp>
      <p:sp>
        <p:nvSpPr>
          <p:cNvPr id="229" name="Google Shape;229;p52"/>
          <p:cNvSpPr txBox="1"/>
          <p:nvPr/>
        </p:nvSpPr>
        <p:spPr>
          <a:xfrm>
            <a:off x="6976430"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a:p>
        </p:txBody>
      </p:sp>
      <p:sp>
        <p:nvSpPr>
          <p:cNvPr id="230" name="Google Shape;230;p52"/>
          <p:cNvSpPr txBox="1"/>
          <p:nvPr/>
        </p:nvSpPr>
        <p:spPr>
          <a:xfrm>
            <a:off x="10385679"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meeting</a:t>
            </a:r>
            <a:endParaRPr/>
          </a:p>
        </p:txBody>
      </p:sp>
      <p:sp>
        <p:nvSpPr>
          <p:cNvPr id="231" name="Google Shape;231;p52"/>
          <p:cNvSpPr txBox="1"/>
          <p:nvPr/>
        </p:nvSpPr>
        <p:spPr>
          <a:xfrm>
            <a:off x="976575"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1h</a:t>
            </a:r>
            <a:endParaRPr/>
          </a:p>
        </p:txBody>
      </p:sp>
      <p:sp>
        <p:nvSpPr>
          <p:cNvPr id="232" name="Google Shape;232;p52"/>
          <p:cNvSpPr txBox="1"/>
          <p:nvPr/>
        </p:nvSpPr>
        <p:spPr>
          <a:xfrm>
            <a:off x="2675981"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a:p>
        </p:txBody>
      </p:sp>
      <p:sp>
        <p:nvSpPr>
          <p:cNvPr id="233" name="Google Shape;233;p52"/>
          <p:cNvSpPr txBox="1"/>
          <p:nvPr/>
        </p:nvSpPr>
        <p:spPr>
          <a:xfrm>
            <a:off x="6097722"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234" name="Google Shape;234;p52"/>
          <p:cNvSpPr txBox="1"/>
          <p:nvPr/>
        </p:nvSpPr>
        <p:spPr>
          <a:xfrm>
            <a:off x="7806008"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235" name="Google Shape;235;p52"/>
          <p:cNvSpPr txBox="1"/>
          <p:nvPr/>
        </p:nvSpPr>
        <p:spPr>
          <a:xfrm>
            <a:off x="9514633"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2 weeks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9" name="Shape 639"/>
        <p:cNvGrpSpPr/>
        <p:nvPr/>
      </p:nvGrpSpPr>
      <p:grpSpPr>
        <a:xfrm>
          <a:off x="0" y="0"/>
          <a:ext cx="0" cy="0"/>
          <a:chOff x="0" y="0"/>
          <a:chExt cx="0" cy="0"/>
        </a:xfrm>
      </p:grpSpPr>
      <p:sp>
        <p:nvSpPr>
          <p:cNvPr id="640" name="Google Shape;640;p19"/>
          <p:cNvSpPr/>
          <p:nvPr/>
        </p:nvSpPr>
        <p:spPr>
          <a:xfrm>
            <a:off x="3076" y="0"/>
            <a:ext cx="8864878"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41" name="Google Shape;641;p19"/>
          <p:cNvSpPr/>
          <p:nvPr/>
        </p:nvSpPr>
        <p:spPr>
          <a:xfrm>
            <a:off x="3421691" y="5520383"/>
            <a:ext cx="1986433" cy="746149"/>
          </a:xfrm>
          <a:prstGeom prst="roundRect">
            <a:avLst>
              <a:gd fmla="val 8500" name="adj"/>
            </a:avLst>
          </a:prstGeom>
          <a:solidFill>
            <a:schemeClr val="lt1">
              <a:alpha val="4784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642" name="Google Shape;642;p19"/>
          <p:cNvSpPr/>
          <p:nvPr/>
        </p:nvSpPr>
        <p:spPr>
          <a:xfrm>
            <a:off x="1255612" y="5520383"/>
            <a:ext cx="1986433" cy="746149"/>
          </a:xfrm>
          <a:prstGeom prst="roundRect">
            <a:avLst>
              <a:gd fmla="val 8500" name="adj"/>
            </a:avLst>
          </a:prstGeom>
          <a:solidFill>
            <a:schemeClr val="lt1">
              <a:alpha val="4784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643" name="Google Shape;643;p19"/>
          <p:cNvSpPr/>
          <p:nvPr/>
        </p:nvSpPr>
        <p:spPr>
          <a:xfrm>
            <a:off x="5640235" y="5520383"/>
            <a:ext cx="1986433" cy="746149"/>
          </a:xfrm>
          <a:prstGeom prst="roundRect">
            <a:avLst>
              <a:gd fmla="val 8500" name="adj"/>
            </a:avLst>
          </a:prstGeom>
          <a:solidFill>
            <a:schemeClr val="lt1">
              <a:alpha val="4784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644" name="Google Shape;644;p19"/>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Valpreventie</a:t>
            </a:r>
            <a:endParaRPr b="0" i="0" sz="1400" u="none" cap="none" strike="noStrike">
              <a:solidFill>
                <a:srgbClr val="000000"/>
              </a:solidFill>
              <a:latin typeface="Arial"/>
              <a:ea typeface="Arial"/>
              <a:cs typeface="Arial"/>
              <a:sym typeface="Arial"/>
            </a:endParaRPr>
          </a:p>
        </p:txBody>
      </p:sp>
      <p:sp>
        <p:nvSpPr>
          <p:cNvPr id="645" name="Google Shape;645;p19"/>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000000"/>
              </a:buClr>
              <a:buSzPts val="1800"/>
              <a:buFont typeface="Arial"/>
              <a:buNone/>
            </a:pPr>
            <a:r>
              <a:rPr b="0" i="0" lang="en-GB" sz="2800" u="none" cap="none" strike="noStrike">
                <a:solidFill>
                  <a:schemeClr val="accent1"/>
                </a:solidFill>
                <a:latin typeface="Calibri"/>
                <a:ea typeface="Calibri"/>
                <a:cs typeface="Calibri"/>
                <a:sym typeface="Calibri"/>
              </a:rPr>
              <a:t>Automatisch licht</a:t>
            </a:r>
            <a:endParaRPr b="0" i="0" sz="2000" u="none" cap="none" strike="noStrike">
              <a:solidFill>
                <a:srgbClr val="000000"/>
              </a:solidFill>
              <a:latin typeface="Arial"/>
              <a:ea typeface="Arial"/>
              <a:cs typeface="Arial"/>
              <a:sym typeface="Arial"/>
            </a:endParaRPr>
          </a:p>
        </p:txBody>
      </p:sp>
      <p:sp>
        <p:nvSpPr>
          <p:cNvPr id="646" name="Google Shape;646;p19"/>
          <p:cNvSpPr txBox="1"/>
          <p:nvPr/>
        </p:nvSpPr>
        <p:spPr>
          <a:xfrm>
            <a:off x="731979" y="1281097"/>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GB" sz="1200" u="none" cap="none" strike="noStrike">
                <a:solidFill>
                  <a:schemeClr val="accent1"/>
                </a:solidFill>
                <a:latin typeface="Calibri"/>
                <a:ea typeface="Calibri"/>
                <a:cs typeface="Calibri"/>
                <a:sym typeface="Calibri"/>
              </a:rPr>
              <a:t>Automatisch licht</a:t>
            </a:r>
            <a:r>
              <a:rPr b="0" i="0" lang="en-GB" sz="1200" u="none" cap="none" strike="noStrike">
                <a:solidFill>
                  <a:srgbClr val="7F7F7F"/>
                </a:solidFill>
                <a:latin typeface="Calibri"/>
                <a:ea typeface="Calibri"/>
                <a:cs typeface="Calibri"/>
                <a:sym typeface="Calibri"/>
              </a:rPr>
              <a:t>| Nachtlicht |  Toezichtsgebeurtenissen | Valanalyse</a:t>
            </a:r>
            <a:endParaRPr b="0" i="0" sz="1400" u="none" cap="none" strike="noStrike">
              <a:solidFill>
                <a:srgbClr val="000000"/>
              </a:solidFill>
              <a:latin typeface="Arial"/>
              <a:ea typeface="Arial"/>
              <a:cs typeface="Arial"/>
              <a:sym typeface="Arial"/>
            </a:endParaRPr>
          </a:p>
        </p:txBody>
      </p:sp>
      <p:sp>
        <p:nvSpPr>
          <p:cNvPr id="647" name="Google Shape;647;p19"/>
          <p:cNvSpPr txBox="1"/>
          <p:nvPr/>
        </p:nvSpPr>
        <p:spPr>
          <a:xfrm>
            <a:off x="2105448" y="3406796"/>
            <a:ext cx="247890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1" i="0" lang="en-GB" sz="1600" u="none" cap="none" strike="noStrike">
                <a:solidFill>
                  <a:schemeClr val="accent1"/>
                </a:solidFill>
                <a:latin typeface="Calibri"/>
                <a:ea typeface="Calibri"/>
                <a:cs typeface="Calibri"/>
                <a:sym typeface="Calibri"/>
              </a:rPr>
              <a:t>Een kamer binnengaan: </a:t>
            </a:r>
            <a:br>
              <a:rPr b="1"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het licht gaat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automatisch aan</a:t>
            </a:r>
            <a:endParaRPr b="0" i="0" sz="1400" u="none" cap="none" strike="noStrike">
              <a:solidFill>
                <a:srgbClr val="000000"/>
              </a:solidFill>
              <a:latin typeface="Arial"/>
              <a:ea typeface="Arial"/>
              <a:cs typeface="Arial"/>
              <a:sym typeface="Arial"/>
            </a:endParaRPr>
          </a:p>
        </p:txBody>
      </p:sp>
      <p:cxnSp>
        <p:nvCxnSpPr>
          <p:cNvPr id="648" name="Google Shape;648;p19"/>
          <p:cNvCxnSpPr/>
          <p:nvPr/>
        </p:nvCxnSpPr>
        <p:spPr>
          <a:xfrm rot="10800000">
            <a:off x="2590256" y="3214452"/>
            <a:ext cx="4104456" cy="0"/>
          </a:xfrm>
          <a:prstGeom prst="straightConnector1">
            <a:avLst/>
          </a:prstGeom>
          <a:noFill/>
          <a:ln cap="flat" cmpd="sng" w="12700">
            <a:solidFill>
              <a:schemeClr val="accent1">
                <a:alpha val="29803"/>
              </a:schemeClr>
            </a:solidFill>
            <a:prstDash val="solid"/>
            <a:miter lim="800000"/>
            <a:headEnd len="sm" w="sm" type="none"/>
            <a:tailEnd len="sm" w="sm" type="none"/>
          </a:ln>
        </p:spPr>
      </p:cxnSp>
      <p:sp>
        <p:nvSpPr>
          <p:cNvPr id="649" name="Google Shape;649;p19"/>
          <p:cNvSpPr/>
          <p:nvPr/>
        </p:nvSpPr>
        <p:spPr>
          <a:xfrm rot="10800000">
            <a:off x="3279087" y="3167594"/>
            <a:ext cx="131629" cy="113474"/>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650" name="Google Shape;650;p19"/>
          <p:cNvSpPr txBox="1"/>
          <p:nvPr/>
        </p:nvSpPr>
        <p:spPr>
          <a:xfrm>
            <a:off x="551384" y="2365648"/>
            <a:ext cx="82035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Altijd de juiste verlichting</a:t>
            </a:r>
            <a:endParaRPr b="1" i="0" sz="2000" u="none" cap="none" strike="noStrike">
              <a:solidFill>
                <a:srgbClr val="9FAE8A"/>
              </a:solidFill>
              <a:latin typeface="Calibri"/>
              <a:ea typeface="Calibri"/>
              <a:cs typeface="Calibri"/>
              <a:sym typeface="Calibri"/>
            </a:endParaRPr>
          </a:p>
        </p:txBody>
      </p:sp>
      <p:sp>
        <p:nvSpPr>
          <p:cNvPr id="651" name="Google Shape;651;p19"/>
          <p:cNvSpPr txBox="1"/>
          <p:nvPr/>
        </p:nvSpPr>
        <p:spPr>
          <a:xfrm>
            <a:off x="4698352" y="3406796"/>
            <a:ext cx="247890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1" i="0" lang="en-GB" sz="1600" u="none" cap="none" strike="noStrike">
                <a:solidFill>
                  <a:schemeClr val="accent1"/>
                </a:solidFill>
                <a:latin typeface="Calibri"/>
                <a:ea typeface="Calibri"/>
                <a:cs typeface="Calibri"/>
                <a:sym typeface="Calibri"/>
              </a:rPr>
              <a:t>Kamer verlaten:</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 licht gaat automatisch uit na xx seconden</a:t>
            </a:r>
            <a:endParaRPr b="0" i="0" sz="1600" u="none" cap="none" strike="noStrike">
              <a:solidFill>
                <a:srgbClr val="9FAE8A"/>
              </a:solidFill>
              <a:latin typeface="Calibri"/>
              <a:ea typeface="Calibri"/>
              <a:cs typeface="Calibri"/>
              <a:sym typeface="Calibri"/>
            </a:endParaRPr>
          </a:p>
        </p:txBody>
      </p:sp>
      <p:sp>
        <p:nvSpPr>
          <p:cNvPr id="652" name="Google Shape;652;p19"/>
          <p:cNvSpPr/>
          <p:nvPr/>
        </p:nvSpPr>
        <p:spPr>
          <a:xfrm rot="10800000">
            <a:off x="5883815" y="3167594"/>
            <a:ext cx="131629" cy="113474"/>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653" name="Google Shape;653;p19"/>
          <p:cNvSpPr txBox="1"/>
          <p:nvPr/>
        </p:nvSpPr>
        <p:spPr>
          <a:xfrm>
            <a:off x="1255611" y="5635649"/>
            <a:ext cx="198643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&gt; Veiligheid </a:t>
            </a:r>
            <a:endParaRPr/>
          </a:p>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verhogen</a:t>
            </a:r>
            <a:endParaRPr b="0" i="0" sz="1400" u="none" cap="none" strike="noStrike">
              <a:solidFill>
                <a:srgbClr val="000000"/>
              </a:solidFill>
              <a:latin typeface="Arial"/>
              <a:ea typeface="Arial"/>
              <a:cs typeface="Arial"/>
              <a:sym typeface="Arial"/>
            </a:endParaRPr>
          </a:p>
        </p:txBody>
      </p:sp>
      <p:sp>
        <p:nvSpPr>
          <p:cNvPr id="654" name="Google Shape;654;p19"/>
          <p:cNvSpPr txBox="1"/>
          <p:nvPr/>
        </p:nvSpPr>
        <p:spPr>
          <a:xfrm>
            <a:off x="3410716" y="5635649"/>
            <a:ext cx="1997408"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&gt; Desoriëntatie verminderen</a:t>
            </a:r>
            <a:endParaRPr b="1" i="0" sz="1200" u="none" cap="none" strike="noStrike">
              <a:solidFill>
                <a:schemeClr val="accent1"/>
              </a:solidFill>
              <a:latin typeface="Calibri"/>
              <a:ea typeface="Calibri"/>
              <a:cs typeface="Calibri"/>
              <a:sym typeface="Calibri"/>
            </a:endParaRPr>
          </a:p>
        </p:txBody>
      </p:sp>
      <p:sp>
        <p:nvSpPr>
          <p:cNvPr id="655" name="Google Shape;655;p19"/>
          <p:cNvSpPr txBox="1"/>
          <p:nvPr/>
        </p:nvSpPr>
        <p:spPr>
          <a:xfrm>
            <a:off x="5640234" y="5635649"/>
            <a:ext cx="1986433"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&gt; Configureerbaar per </a:t>
            </a:r>
            <a:br>
              <a:rPr b="1" i="0" lang="en-GB" sz="1200" u="none" cap="none" strike="noStrike">
                <a:solidFill>
                  <a:schemeClr val="accent1"/>
                </a:solidFill>
                <a:latin typeface="Calibri"/>
                <a:ea typeface="Calibri"/>
                <a:cs typeface="Calibri"/>
                <a:sym typeface="Calibri"/>
              </a:rPr>
            </a:br>
            <a:r>
              <a:rPr b="1" i="0" lang="en-GB" sz="1200" u="none" cap="none" strike="noStrike">
                <a:solidFill>
                  <a:schemeClr val="accent1"/>
                </a:solidFill>
                <a:latin typeface="Calibri"/>
                <a:ea typeface="Calibri"/>
                <a:cs typeface="Calibri"/>
                <a:sym typeface="Calibri"/>
              </a:rPr>
              <a:t>Nobi-lamp</a:t>
            </a:r>
            <a:endParaRPr b="0" i="0" sz="1400" u="none" cap="none" strike="noStrike">
              <a:solidFill>
                <a:srgbClr val="000000"/>
              </a:solidFill>
              <a:latin typeface="Arial"/>
              <a:ea typeface="Arial"/>
              <a:cs typeface="Arial"/>
              <a:sym typeface="Arial"/>
            </a:endParaRPr>
          </a:p>
        </p:txBody>
      </p:sp>
      <p:cxnSp>
        <p:nvCxnSpPr>
          <p:cNvPr id="656" name="Google Shape;656;p19"/>
          <p:cNvCxnSpPr/>
          <p:nvPr/>
        </p:nvCxnSpPr>
        <p:spPr>
          <a:xfrm>
            <a:off x="1301508" y="5186412"/>
            <a:ext cx="6325160" cy="0"/>
          </a:xfrm>
          <a:prstGeom prst="straightConnector1">
            <a:avLst/>
          </a:prstGeom>
          <a:noFill/>
          <a:ln cap="flat" cmpd="sng" w="12700">
            <a:solidFill>
              <a:srgbClr val="ACB89E"/>
            </a:solidFill>
            <a:prstDash val="solid"/>
            <a:miter lim="800000"/>
            <a:headEnd len="sm" w="sm" type="none"/>
            <a:tailEnd len="sm" w="sm" type="none"/>
          </a:ln>
        </p:spPr>
      </p:cxnSp>
      <p:sp>
        <p:nvSpPr>
          <p:cNvPr id="657" name="Google Shape;657;p19"/>
          <p:cNvSpPr/>
          <p:nvPr/>
        </p:nvSpPr>
        <p:spPr>
          <a:xfrm>
            <a:off x="8893902" y="-22204"/>
            <a:ext cx="176100" cy="6858000"/>
          </a:xfrm>
          <a:prstGeom prst="rect">
            <a:avLst/>
          </a:prstGeom>
          <a:gradFill>
            <a:gsLst>
              <a:gs pos="0">
                <a:srgbClr val="272728">
                  <a:alpha val="21960"/>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ed with a white headboard and black lamps&#10;&#10;Description automatically generated" id="658" name="Google Shape;658;p19"/>
          <p:cNvPicPr preferRelativeResize="0"/>
          <p:nvPr/>
        </p:nvPicPr>
        <p:blipFill rotWithShape="1">
          <a:blip r:embed="rId3">
            <a:alphaModFix/>
          </a:blip>
          <a:srcRect b="0" l="6301" r="10265" t="0"/>
          <a:stretch/>
        </p:blipFill>
        <p:spPr>
          <a:xfrm>
            <a:off x="8852379" y="-3930"/>
            <a:ext cx="3330396" cy="686586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2" name="Shape 662"/>
        <p:cNvGrpSpPr/>
        <p:nvPr/>
      </p:nvGrpSpPr>
      <p:grpSpPr>
        <a:xfrm>
          <a:off x="0" y="0"/>
          <a:ext cx="0" cy="0"/>
          <a:chOff x="0" y="0"/>
          <a:chExt cx="0" cy="0"/>
        </a:xfrm>
      </p:grpSpPr>
      <p:sp>
        <p:nvSpPr>
          <p:cNvPr id="663" name="Google Shape;663;p20"/>
          <p:cNvSpPr/>
          <p:nvPr/>
        </p:nvSpPr>
        <p:spPr>
          <a:xfrm>
            <a:off x="3076" y="0"/>
            <a:ext cx="12188924"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64" name="Google Shape;664;p20"/>
          <p:cNvSpPr/>
          <p:nvPr/>
        </p:nvSpPr>
        <p:spPr>
          <a:xfrm>
            <a:off x="4745302" y="5485711"/>
            <a:ext cx="1986300" cy="723900"/>
          </a:xfrm>
          <a:prstGeom prst="roundRect">
            <a:avLst>
              <a:gd fmla="val 8500" name="adj"/>
            </a:avLst>
          </a:prstGeom>
          <a:solidFill>
            <a:schemeClr val="lt1">
              <a:alpha val="4784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665" name="Google Shape;665;p20"/>
          <p:cNvSpPr/>
          <p:nvPr/>
        </p:nvSpPr>
        <p:spPr>
          <a:xfrm>
            <a:off x="2581702" y="5493703"/>
            <a:ext cx="1986300" cy="723900"/>
          </a:xfrm>
          <a:prstGeom prst="roundRect">
            <a:avLst>
              <a:gd fmla="val 8500" name="adj"/>
            </a:avLst>
          </a:prstGeom>
          <a:solidFill>
            <a:schemeClr val="lt1">
              <a:alpha val="4784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666" name="Google Shape;666;p20"/>
          <p:cNvSpPr/>
          <p:nvPr/>
        </p:nvSpPr>
        <p:spPr>
          <a:xfrm>
            <a:off x="6966502" y="5493686"/>
            <a:ext cx="1986300" cy="723900"/>
          </a:xfrm>
          <a:prstGeom prst="roundRect">
            <a:avLst>
              <a:gd fmla="val 8500" name="adj"/>
            </a:avLst>
          </a:prstGeom>
          <a:solidFill>
            <a:schemeClr val="lt1">
              <a:alpha val="4784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667" name="Google Shape;667;p20"/>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Valpreventie</a:t>
            </a:r>
            <a:endParaRPr b="0" i="0" sz="1400" u="none" cap="none" strike="noStrike">
              <a:solidFill>
                <a:srgbClr val="000000"/>
              </a:solidFill>
              <a:latin typeface="Arial"/>
              <a:ea typeface="Arial"/>
              <a:cs typeface="Arial"/>
              <a:sym typeface="Arial"/>
            </a:endParaRPr>
          </a:p>
        </p:txBody>
      </p:sp>
      <p:sp>
        <p:nvSpPr>
          <p:cNvPr id="668" name="Google Shape;668;p20"/>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Nachtlicht</a:t>
            </a:r>
            <a:endParaRPr b="1" i="0" sz="2700" u="none" cap="none" strike="noStrike">
              <a:solidFill>
                <a:schemeClr val="accent1"/>
              </a:solidFill>
              <a:latin typeface="Calibri"/>
              <a:ea typeface="Calibri"/>
              <a:cs typeface="Calibri"/>
              <a:sym typeface="Calibri"/>
            </a:endParaRPr>
          </a:p>
        </p:txBody>
      </p:sp>
      <p:sp>
        <p:nvSpPr>
          <p:cNvPr id="669" name="Google Shape;669;p20"/>
          <p:cNvSpPr txBox="1"/>
          <p:nvPr/>
        </p:nvSpPr>
        <p:spPr>
          <a:xfrm>
            <a:off x="2581702" y="1791103"/>
            <a:ext cx="63720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Altijd de juiste verlichting</a:t>
            </a:r>
            <a:br>
              <a:rPr b="1" i="0" lang="en-GB" sz="2000" u="none" cap="none" strike="noStrike">
                <a:solidFill>
                  <a:schemeClr val="accent1"/>
                </a:solidFill>
                <a:latin typeface="Calibri"/>
                <a:ea typeface="Calibri"/>
                <a:cs typeface="Calibri"/>
                <a:sym typeface="Calibri"/>
              </a:rPr>
            </a:br>
            <a:r>
              <a:rPr b="1" i="0" lang="en-GB" sz="2600" u="none" cap="none" strike="noStrike">
                <a:solidFill>
                  <a:schemeClr val="accent1"/>
                </a:solidFill>
                <a:latin typeface="Calibri"/>
                <a:ea typeface="Calibri"/>
                <a:cs typeface="Calibri"/>
                <a:sym typeface="Calibri"/>
              </a:rPr>
              <a:t>dag en nacht</a:t>
            </a:r>
            <a:endParaRPr b="0" i="0" sz="2000" u="none" cap="none" strike="noStrike">
              <a:solidFill>
                <a:srgbClr val="000000"/>
              </a:solidFill>
              <a:latin typeface="Arial"/>
              <a:ea typeface="Arial"/>
              <a:cs typeface="Arial"/>
              <a:sym typeface="Arial"/>
            </a:endParaRPr>
          </a:p>
        </p:txBody>
      </p:sp>
      <p:sp>
        <p:nvSpPr>
          <p:cNvPr id="670" name="Google Shape;670;p20"/>
          <p:cNvSpPr txBox="1"/>
          <p:nvPr/>
        </p:nvSpPr>
        <p:spPr>
          <a:xfrm>
            <a:off x="4732445" y="5589149"/>
            <a:ext cx="19824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minder intrusieve</a:t>
            </a:r>
            <a:br>
              <a:rPr b="1" i="0" lang="en-GB" sz="1200" u="none" cap="none" strike="noStrike">
                <a:solidFill>
                  <a:schemeClr val="accent1"/>
                </a:solidFill>
                <a:latin typeface="Calibri"/>
                <a:ea typeface="Calibri"/>
                <a:cs typeface="Calibri"/>
                <a:sym typeface="Calibri"/>
              </a:rPr>
            </a:br>
            <a:r>
              <a:rPr b="1" i="0" lang="en-GB" sz="1200" u="none" cap="none" strike="noStrike">
                <a:solidFill>
                  <a:schemeClr val="accent1"/>
                </a:solidFill>
                <a:latin typeface="Calibri"/>
                <a:ea typeface="Calibri"/>
                <a:cs typeface="Calibri"/>
                <a:sym typeface="Calibri"/>
              </a:rPr>
              <a:t>check-ins </a:t>
            </a:r>
            <a:endParaRPr b="0" i="0" sz="1200" u="none" cap="none" strike="noStrike">
              <a:solidFill>
                <a:schemeClr val="accent1"/>
              </a:solidFill>
              <a:latin typeface="Calibri"/>
              <a:ea typeface="Calibri"/>
              <a:cs typeface="Calibri"/>
              <a:sym typeface="Calibri"/>
            </a:endParaRPr>
          </a:p>
        </p:txBody>
      </p:sp>
      <p:sp>
        <p:nvSpPr>
          <p:cNvPr id="671" name="Google Shape;671;p20"/>
          <p:cNvSpPr txBox="1"/>
          <p:nvPr/>
        </p:nvSpPr>
        <p:spPr>
          <a:xfrm>
            <a:off x="6966429" y="5597149"/>
            <a:ext cx="19863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&gt; Configureerbaar per bewoner</a:t>
            </a:r>
            <a:endParaRPr b="0" i="0" sz="1200" u="none" cap="none" strike="noStrike">
              <a:solidFill>
                <a:schemeClr val="accent1"/>
              </a:solidFill>
              <a:latin typeface="Calibri"/>
              <a:ea typeface="Calibri"/>
              <a:cs typeface="Calibri"/>
              <a:sym typeface="Calibri"/>
            </a:endParaRPr>
          </a:p>
        </p:txBody>
      </p:sp>
      <p:sp>
        <p:nvSpPr>
          <p:cNvPr id="672" name="Google Shape;672;p20"/>
          <p:cNvSpPr txBox="1"/>
          <p:nvPr/>
        </p:nvSpPr>
        <p:spPr>
          <a:xfrm>
            <a:off x="750124" y="1281573"/>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GB" sz="1200" u="none" cap="none" strike="noStrike">
                <a:solidFill>
                  <a:srgbClr val="7F7F7F"/>
                </a:solidFill>
                <a:latin typeface="Calibri"/>
                <a:ea typeface="Calibri"/>
                <a:cs typeface="Calibri"/>
                <a:sym typeface="Calibri"/>
              </a:rPr>
              <a:t>Automatisch licht| </a:t>
            </a:r>
            <a:r>
              <a:rPr b="1" i="0" lang="en-GB" sz="1200" u="none" cap="none" strike="noStrike">
                <a:solidFill>
                  <a:schemeClr val="accent1"/>
                </a:solidFill>
                <a:latin typeface="Calibri"/>
                <a:ea typeface="Calibri"/>
                <a:cs typeface="Calibri"/>
                <a:sym typeface="Calibri"/>
              </a:rPr>
              <a:t>Nachtlicht</a:t>
            </a:r>
            <a:r>
              <a:rPr b="0" i="0" lang="en-GB" sz="1200" u="none" cap="none" strike="noStrike">
                <a:solidFill>
                  <a:srgbClr val="7F7F7F"/>
                </a:solidFill>
                <a:latin typeface="Calibri"/>
                <a:ea typeface="Calibri"/>
                <a:cs typeface="Calibri"/>
                <a:sym typeface="Calibri"/>
              </a:rPr>
              <a:t>| Toezichtsgebeurtenissen| Valanalyse</a:t>
            </a:r>
            <a:endParaRPr b="0" i="0" sz="1400" u="none" cap="none" strike="noStrike">
              <a:solidFill>
                <a:srgbClr val="000000"/>
              </a:solidFill>
              <a:latin typeface="Arial"/>
              <a:ea typeface="Arial"/>
              <a:cs typeface="Arial"/>
              <a:sym typeface="Arial"/>
            </a:endParaRPr>
          </a:p>
        </p:txBody>
      </p:sp>
      <p:sp>
        <p:nvSpPr>
          <p:cNvPr id="673" name="Google Shape;673;p20"/>
          <p:cNvSpPr txBox="1"/>
          <p:nvPr/>
        </p:nvSpPr>
        <p:spPr>
          <a:xfrm>
            <a:off x="4676156" y="6315997"/>
            <a:ext cx="21693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A3B3C"/>
              </a:buClr>
              <a:buSzPts val="900"/>
              <a:buFont typeface="Calibri"/>
              <a:buNone/>
            </a:pPr>
            <a:r>
              <a:rPr b="0" i="0" lang="en-GB" sz="900" u="none" cap="none" strike="noStrike">
                <a:solidFill>
                  <a:srgbClr val="3A3B3C"/>
                </a:solidFill>
                <a:latin typeface="Calibri"/>
                <a:ea typeface="Calibri"/>
                <a:cs typeface="Calibri"/>
                <a:sym typeface="Calibri"/>
              </a:rPr>
              <a:t>(als een bewoner in bed ligt, blijft het licht uit, zelfs als iemand de kamer binnenkomt)</a:t>
            </a:r>
            <a:endParaRPr b="0" i="0" sz="1400" u="none" cap="none" strike="noStrike">
              <a:solidFill>
                <a:srgbClr val="000000"/>
              </a:solidFill>
              <a:latin typeface="Arial"/>
              <a:ea typeface="Arial"/>
              <a:cs typeface="Arial"/>
              <a:sym typeface="Arial"/>
            </a:endParaRPr>
          </a:p>
        </p:txBody>
      </p:sp>
      <p:sp>
        <p:nvSpPr>
          <p:cNvPr id="674" name="Google Shape;674;p20"/>
          <p:cNvSpPr/>
          <p:nvPr/>
        </p:nvSpPr>
        <p:spPr>
          <a:xfrm>
            <a:off x="3171048" y="2810219"/>
            <a:ext cx="1634185" cy="1634185"/>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75" name="Google Shape;675;p20"/>
          <p:cNvSpPr/>
          <p:nvPr/>
        </p:nvSpPr>
        <p:spPr>
          <a:xfrm>
            <a:off x="5008143" y="2810219"/>
            <a:ext cx="1634185" cy="1634185"/>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76" name="Google Shape;676;p20"/>
          <p:cNvSpPr/>
          <p:nvPr/>
        </p:nvSpPr>
        <p:spPr>
          <a:xfrm>
            <a:off x="6845238" y="2810219"/>
            <a:ext cx="1634185" cy="1634185"/>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77" name="Google Shape;677;p20"/>
          <p:cNvPicPr preferRelativeResize="0"/>
          <p:nvPr/>
        </p:nvPicPr>
        <p:blipFill rotWithShape="1">
          <a:blip r:embed="rId3">
            <a:alphaModFix/>
          </a:blip>
          <a:srcRect b="0" l="0" r="0" t="0"/>
          <a:stretch/>
        </p:blipFill>
        <p:spPr>
          <a:xfrm>
            <a:off x="3423908" y="2893654"/>
            <a:ext cx="1247606" cy="1117973"/>
          </a:xfrm>
          <a:prstGeom prst="rect">
            <a:avLst/>
          </a:prstGeom>
          <a:noFill/>
          <a:ln>
            <a:noFill/>
          </a:ln>
        </p:spPr>
      </p:pic>
      <p:pic>
        <p:nvPicPr>
          <p:cNvPr id="678" name="Google Shape;678;p20"/>
          <p:cNvPicPr preferRelativeResize="0"/>
          <p:nvPr/>
        </p:nvPicPr>
        <p:blipFill rotWithShape="1">
          <a:blip r:embed="rId4">
            <a:alphaModFix/>
          </a:blip>
          <a:srcRect b="0" l="0" r="0" t="0"/>
          <a:stretch/>
        </p:blipFill>
        <p:spPr>
          <a:xfrm>
            <a:off x="5313583" y="2825744"/>
            <a:ext cx="1191829" cy="1166949"/>
          </a:xfrm>
          <a:prstGeom prst="rect">
            <a:avLst/>
          </a:prstGeom>
          <a:noFill/>
          <a:ln>
            <a:noFill/>
          </a:ln>
        </p:spPr>
      </p:pic>
      <p:pic>
        <p:nvPicPr>
          <p:cNvPr id="679" name="Google Shape;679;p20"/>
          <p:cNvPicPr preferRelativeResize="0"/>
          <p:nvPr/>
        </p:nvPicPr>
        <p:blipFill rotWithShape="1">
          <a:blip r:embed="rId5">
            <a:alphaModFix/>
          </a:blip>
          <a:srcRect b="0" l="0" r="0" t="0"/>
          <a:stretch/>
        </p:blipFill>
        <p:spPr>
          <a:xfrm>
            <a:off x="6987562" y="2866638"/>
            <a:ext cx="1330901" cy="1172004"/>
          </a:xfrm>
          <a:prstGeom prst="rect">
            <a:avLst/>
          </a:prstGeom>
          <a:noFill/>
          <a:ln>
            <a:noFill/>
          </a:ln>
        </p:spPr>
      </p:pic>
      <p:sp>
        <p:nvSpPr>
          <p:cNvPr id="680" name="Google Shape;680;p20"/>
          <p:cNvSpPr txBox="1"/>
          <p:nvPr/>
        </p:nvSpPr>
        <p:spPr>
          <a:xfrm>
            <a:off x="3239782" y="4100745"/>
            <a:ext cx="1420163" cy="2769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000"/>
              <a:buFont typeface="Arial"/>
              <a:buNone/>
            </a:pPr>
            <a:r>
              <a:rPr b="0" i="0" lang="en-GB" sz="1000" u="none" cap="none" strike="noStrike">
                <a:solidFill>
                  <a:schemeClr val="accent1"/>
                </a:solidFill>
                <a:latin typeface="Calibri"/>
                <a:ea typeface="Calibri"/>
                <a:cs typeface="Calibri"/>
                <a:sym typeface="Calibri"/>
              </a:rPr>
              <a:t>tijdens het slapen</a:t>
            </a:r>
            <a:endParaRPr b="0" i="0" sz="1000" u="none" cap="none" strike="noStrike">
              <a:solidFill>
                <a:schemeClr val="accent1"/>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1000"/>
              <a:buFont typeface="Arial"/>
              <a:buNone/>
            </a:pPr>
            <a:r>
              <a:rPr b="0" i="0" lang="en-GB" sz="1000" u="none" cap="none" strike="noStrike">
                <a:solidFill>
                  <a:schemeClr val="dk1"/>
                </a:solidFill>
                <a:latin typeface="Calibri"/>
                <a:ea typeface="Calibri"/>
                <a:cs typeface="Calibri"/>
                <a:sym typeface="Calibri"/>
              </a:rPr>
              <a:t>geen licht</a:t>
            </a:r>
            <a:endParaRPr b="0" i="0" sz="1400" u="none" cap="none" strike="noStrike">
              <a:solidFill>
                <a:srgbClr val="000000"/>
              </a:solidFill>
              <a:latin typeface="Arial"/>
              <a:ea typeface="Arial"/>
              <a:cs typeface="Arial"/>
              <a:sym typeface="Arial"/>
            </a:endParaRPr>
          </a:p>
        </p:txBody>
      </p:sp>
      <p:sp>
        <p:nvSpPr>
          <p:cNvPr id="681" name="Google Shape;681;p20"/>
          <p:cNvSpPr txBox="1"/>
          <p:nvPr/>
        </p:nvSpPr>
        <p:spPr>
          <a:xfrm>
            <a:off x="5136593" y="4100745"/>
            <a:ext cx="1420200" cy="2772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000"/>
              <a:buFont typeface="Arial"/>
              <a:buNone/>
            </a:pPr>
            <a:r>
              <a:rPr lang="en-GB" sz="1000">
                <a:solidFill>
                  <a:schemeClr val="accent1"/>
                </a:solidFill>
                <a:latin typeface="Calibri"/>
                <a:ea typeface="Calibri"/>
                <a:cs typeface="Calibri"/>
                <a:sym typeface="Calibri"/>
              </a:rPr>
              <a:t>Op de rand van het bed</a:t>
            </a:r>
            <a:br>
              <a:rPr b="0" i="0" lang="en-GB" sz="1000" u="none" cap="none" strike="noStrike">
                <a:solidFill>
                  <a:schemeClr val="accent1"/>
                </a:solidFill>
                <a:latin typeface="Calibri"/>
                <a:ea typeface="Calibri"/>
                <a:cs typeface="Calibri"/>
                <a:sym typeface="Calibri"/>
              </a:rPr>
            </a:br>
            <a:r>
              <a:rPr b="0" i="0" lang="en-GB" sz="1000" u="none" cap="none" strike="noStrike">
                <a:solidFill>
                  <a:schemeClr val="dk1"/>
                </a:solidFill>
                <a:latin typeface="Calibri"/>
                <a:ea typeface="Calibri"/>
                <a:cs typeface="Calibri"/>
                <a:sym typeface="Calibri"/>
              </a:rPr>
              <a:t>zacht licht</a:t>
            </a:r>
            <a:endParaRPr b="0" i="0" sz="1400" u="none" cap="none" strike="noStrike">
              <a:solidFill>
                <a:srgbClr val="000000"/>
              </a:solidFill>
              <a:latin typeface="Arial"/>
              <a:ea typeface="Arial"/>
              <a:cs typeface="Arial"/>
              <a:sym typeface="Arial"/>
            </a:endParaRPr>
          </a:p>
        </p:txBody>
      </p:sp>
      <p:sp>
        <p:nvSpPr>
          <p:cNvPr id="682" name="Google Shape;682;p20"/>
          <p:cNvSpPr txBox="1"/>
          <p:nvPr/>
        </p:nvSpPr>
        <p:spPr>
          <a:xfrm>
            <a:off x="6996946" y="4100745"/>
            <a:ext cx="1420163" cy="2769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000"/>
              <a:buFont typeface="Arial"/>
              <a:buNone/>
            </a:pPr>
            <a:r>
              <a:rPr b="0" i="0" lang="en-GB" sz="1000" u="none" cap="none" strike="noStrike">
                <a:solidFill>
                  <a:schemeClr val="accent1"/>
                </a:solidFill>
                <a:latin typeface="Calibri"/>
                <a:ea typeface="Calibri"/>
                <a:cs typeface="Calibri"/>
                <a:sym typeface="Calibri"/>
              </a:rPr>
              <a:t>uit bed</a:t>
            </a:r>
            <a:br>
              <a:rPr b="0" i="0" lang="en-GB" sz="1000" u="none" cap="none" strike="noStrike">
                <a:solidFill>
                  <a:schemeClr val="accent1"/>
                </a:solidFill>
                <a:latin typeface="Calibri"/>
                <a:ea typeface="Calibri"/>
                <a:cs typeface="Calibri"/>
                <a:sym typeface="Calibri"/>
              </a:rPr>
            </a:br>
            <a:r>
              <a:rPr b="0" i="0" lang="en-GB" sz="1000" u="none" cap="none" strike="noStrike">
                <a:solidFill>
                  <a:schemeClr val="dk1"/>
                </a:solidFill>
                <a:latin typeface="Calibri"/>
                <a:ea typeface="Calibri"/>
                <a:cs typeface="Calibri"/>
                <a:sym typeface="Calibri"/>
              </a:rPr>
              <a:t>feller licht</a:t>
            </a:r>
            <a:endParaRPr b="0" i="0" sz="1400" u="none" cap="none" strike="noStrike">
              <a:solidFill>
                <a:srgbClr val="000000"/>
              </a:solidFill>
              <a:latin typeface="Arial"/>
              <a:ea typeface="Arial"/>
              <a:cs typeface="Arial"/>
              <a:sym typeface="Arial"/>
            </a:endParaRPr>
          </a:p>
        </p:txBody>
      </p:sp>
      <p:cxnSp>
        <p:nvCxnSpPr>
          <p:cNvPr id="683" name="Google Shape;683;p20"/>
          <p:cNvCxnSpPr/>
          <p:nvPr/>
        </p:nvCxnSpPr>
        <p:spPr>
          <a:xfrm>
            <a:off x="2628502" y="5162503"/>
            <a:ext cx="6325200" cy="0"/>
          </a:xfrm>
          <a:prstGeom prst="straightConnector1">
            <a:avLst/>
          </a:prstGeom>
          <a:noFill/>
          <a:ln cap="flat" cmpd="sng" w="12700">
            <a:solidFill>
              <a:srgbClr val="ACB89E"/>
            </a:solidFill>
            <a:prstDash val="solid"/>
            <a:miter lim="800000"/>
            <a:headEnd len="sm" w="sm" type="none"/>
            <a:tailEnd len="sm" w="sm" type="none"/>
          </a:ln>
        </p:spPr>
      </p:cxnSp>
      <p:sp>
        <p:nvSpPr>
          <p:cNvPr id="684" name="Google Shape;684;p20"/>
          <p:cNvSpPr txBox="1"/>
          <p:nvPr/>
        </p:nvSpPr>
        <p:spPr>
          <a:xfrm>
            <a:off x="2600218" y="5589202"/>
            <a:ext cx="19974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&gt; Desoriëntatie verminderen</a:t>
            </a:r>
            <a:endParaRPr b="1" i="0" sz="1200" u="none" cap="none" strike="noStrike">
              <a:solidFill>
                <a:schemeClr val="accent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272728">
                <a:alpha val="21960"/>
              </a:srgbClr>
            </a:gs>
            <a:gs pos="83000">
              <a:srgbClr val="272728">
                <a:alpha val="0"/>
              </a:srgbClr>
            </a:gs>
            <a:gs pos="100000">
              <a:srgbClr val="272728">
                <a:alpha val="0"/>
              </a:srgbClr>
            </a:gs>
          </a:gsLst>
          <a:lin ang="0" scaled="0"/>
        </a:gradFill>
      </p:bgPr>
    </p:bg>
    <p:spTree>
      <p:nvGrpSpPr>
        <p:cNvPr id="688" name="Shape 688"/>
        <p:cNvGrpSpPr/>
        <p:nvPr/>
      </p:nvGrpSpPr>
      <p:grpSpPr>
        <a:xfrm>
          <a:off x="0" y="0"/>
          <a:ext cx="0" cy="0"/>
          <a:chOff x="0" y="0"/>
          <a:chExt cx="0" cy="0"/>
        </a:xfrm>
      </p:grpSpPr>
      <p:sp>
        <p:nvSpPr>
          <p:cNvPr id="689" name="Google Shape;689;p21"/>
          <p:cNvSpPr/>
          <p:nvPr/>
        </p:nvSpPr>
        <p:spPr>
          <a:xfrm>
            <a:off x="-1" y="-1965"/>
            <a:ext cx="12185649"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ed with a white headboard and black lamps&#10;&#10;Description automatically generated" id="690" name="Google Shape;690;p21"/>
          <p:cNvPicPr preferRelativeResize="0"/>
          <p:nvPr/>
        </p:nvPicPr>
        <p:blipFill rotWithShape="1">
          <a:blip r:embed="rId3">
            <a:alphaModFix/>
          </a:blip>
          <a:srcRect b="0" l="3159" r="13406" t="0"/>
          <a:stretch/>
        </p:blipFill>
        <p:spPr>
          <a:xfrm>
            <a:off x="8867069" y="5174"/>
            <a:ext cx="3341927" cy="6865860"/>
          </a:xfrm>
          <a:prstGeom prst="rect">
            <a:avLst/>
          </a:prstGeom>
          <a:noFill/>
          <a:ln>
            <a:noFill/>
          </a:ln>
        </p:spPr>
      </p:pic>
      <p:sp>
        <p:nvSpPr>
          <p:cNvPr id="691" name="Google Shape;691;p21"/>
          <p:cNvSpPr/>
          <p:nvPr/>
        </p:nvSpPr>
        <p:spPr>
          <a:xfrm>
            <a:off x="-12701" y="13034"/>
            <a:ext cx="8869124"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92" name="Google Shape;692;p21"/>
          <p:cNvSpPr/>
          <p:nvPr/>
        </p:nvSpPr>
        <p:spPr>
          <a:xfrm>
            <a:off x="-6351" y="5911552"/>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5875">
            <a:solidFill>
              <a:srgbClr val="F2F2F2">
                <a:alpha val="65490"/>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93" name="Google Shape;693;p21"/>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Valpreventie</a:t>
            </a:r>
            <a:endParaRPr b="0" i="0" sz="1400" u="none" cap="none" strike="noStrike">
              <a:solidFill>
                <a:srgbClr val="000000"/>
              </a:solidFill>
              <a:latin typeface="Arial"/>
              <a:ea typeface="Arial"/>
              <a:cs typeface="Arial"/>
              <a:sym typeface="Arial"/>
            </a:endParaRPr>
          </a:p>
        </p:txBody>
      </p:sp>
      <p:sp>
        <p:nvSpPr>
          <p:cNvPr id="694" name="Google Shape;694;p21"/>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Dag en Nacht</a:t>
            </a:r>
            <a:endParaRPr b="1" i="0" sz="2700" u="none" cap="none" strike="noStrike">
              <a:solidFill>
                <a:schemeClr val="accent1"/>
              </a:solidFill>
              <a:latin typeface="Calibri"/>
              <a:ea typeface="Calibri"/>
              <a:cs typeface="Calibri"/>
              <a:sym typeface="Calibri"/>
            </a:endParaRPr>
          </a:p>
        </p:txBody>
      </p:sp>
      <p:sp>
        <p:nvSpPr>
          <p:cNvPr id="695" name="Google Shape;695;p21"/>
          <p:cNvSpPr txBox="1"/>
          <p:nvPr/>
        </p:nvSpPr>
        <p:spPr>
          <a:xfrm>
            <a:off x="1080988" y="3303750"/>
            <a:ext cx="68754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De functies automatisch licht en nachtlicht kunnen worden gecombineerd.</a:t>
            </a:r>
            <a:endParaRPr/>
          </a:p>
          <a:p>
            <a:pPr indent="0" lvl="0" marL="0" marR="0" rtl="0" algn="ctr">
              <a:lnSpc>
                <a:spcPct val="100000"/>
              </a:lnSpc>
              <a:spcBef>
                <a:spcPts val="0"/>
              </a:spcBef>
              <a:spcAft>
                <a:spcPts val="0"/>
              </a:spcAft>
              <a:buClr>
                <a:schemeClr val="accent1"/>
              </a:buClr>
              <a:buSzPts val="1800"/>
              <a:buFont typeface="Calibri"/>
              <a:buNone/>
            </a:pPr>
            <a:r>
              <a:t/>
            </a:r>
            <a:endParaRPr b="0" i="0" sz="20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Het nachtlicht schakelt het automatische licht uit, wat betekent dat het licht uit blijft, zelfs als een zorgverlener 's nachts de kamer binnenkomt. </a:t>
            </a:r>
            <a:endParaRPr b="0" i="0" sz="1400" u="none" cap="none" strike="noStrike">
              <a:solidFill>
                <a:srgbClr val="000000"/>
              </a:solidFill>
              <a:latin typeface="Arial"/>
              <a:ea typeface="Arial"/>
              <a:cs typeface="Arial"/>
              <a:sym typeface="Arial"/>
            </a:endParaRPr>
          </a:p>
        </p:txBody>
      </p:sp>
      <p:sp>
        <p:nvSpPr>
          <p:cNvPr id="696" name="Google Shape;696;p21"/>
          <p:cNvSpPr txBox="1"/>
          <p:nvPr/>
        </p:nvSpPr>
        <p:spPr>
          <a:xfrm>
            <a:off x="1972149" y="5084050"/>
            <a:ext cx="50931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minder intrusieve </a:t>
            </a:r>
            <a:br>
              <a:rPr b="1" i="0" lang="en-GB" sz="2000" u="none" cap="none" strike="noStrike">
                <a:solidFill>
                  <a:schemeClr val="accent1"/>
                </a:solidFill>
                <a:latin typeface="Calibri"/>
                <a:ea typeface="Calibri"/>
                <a:cs typeface="Calibri"/>
                <a:sym typeface="Calibri"/>
              </a:rPr>
            </a:br>
            <a:r>
              <a:rPr b="1" i="0" lang="en-GB" sz="2000" u="none" cap="none" strike="noStrike">
                <a:solidFill>
                  <a:schemeClr val="accent1"/>
                </a:solidFill>
                <a:latin typeface="Calibri"/>
                <a:ea typeface="Calibri"/>
                <a:cs typeface="Calibri"/>
                <a:sym typeface="Calibri"/>
              </a:rPr>
              <a:t>check-ins </a:t>
            </a:r>
            <a:endParaRPr b="0" i="0" sz="2000" u="none" cap="none" strike="noStrike">
              <a:solidFill>
                <a:schemeClr val="accent1"/>
              </a:solidFill>
              <a:latin typeface="Calibri"/>
              <a:ea typeface="Calibri"/>
              <a:cs typeface="Calibri"/>
              <a:sym typeface="Calibri"/>
            </a:endParaRPr>
          </a:p>
        </p:txBody>
      </p:sp>
      <p:cxnSp>
        <p:nvCxnSpPr>
          <p:cNvPr id="697" name="Google Shape;697;p21"/>
          <p:cNvCxnSpPr/>
          <p:nvPr/>
        </p:nvCxnSpPr>
        <p:spPr>
          <a:xfrm rot="10800000">
            <a:off x="1971922" y="4835831"/>
            <a:ext cx="5093013" cy="0"/>
          </a:xfrm>
          <a:prstGeom prst="straightConnector1">
            <a:avLst/>
          </a:prstGeom>
          <a:noFill/>
          <a:ln cap="flat" cmpd="sng" w="12700">
            <a:solidFill>
              <a:schemeClr val="accent1">
                <a:alpha val="29803"/>
              </a:schemeClr>
            </a:solidFill>
            <a:prstDash val="solid"/>
            <a:miter lim="800000"/>
            <a:headEnd len="sm" w="sm" type="none"/>
            <a:tailEnd len="sm" w="sm" type="none"/>
          </a:ln>
        </p:spPr>
      </p:cxnSp>
      <p:sp>
        <p:nvSpPr>
          <p:cNvPr id="698" name="Google Shape;698;p21"/>
          <p:cNvSpPr/>
          <p:nvPr/>
        </p:nvSpPr>
        <p:spPr>
          <a:xfrm rot="10800000">
            <a:off x="4354036" y="4742107"/>
            <a:ext cx="288000" cy="248100"/>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699" name="Google Shape;699;p21"/>
          <p:cNvSpPr/>
          <p:nvPr/>
        </p:nvSpPr>
        <p:spPr>
          <a:xfrm>
            <a:off x="10489840" y="-3930"/>
            <a:ext cx="1820584" cy="6861930"/>
          </a:xfrm>
          <a:prstGeom prst="rect">
            <a:avLst/>
          </a:prstGeom>
          <a:gradFill>
            <a:gsLst>
              <a:gs pos="0">
                <a:srgbClr val="272728">
                  <a:alpha val="0"/>
                </a:srgbClr>
              </a:gs>
              <a:gs pos="83000">
                <a:srgbClr val="272728">
                  <a:alpha val="61960"/>
                </a:srgbClr>
              </a:gs>
              <a:gs pos="100000">
                <a:srgbClr val="272728">
                  <a:alpha val="61960"/>
                </a:srgbClr>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00" name="Google Shape;700;p21"/>
          <p:cNvSpPr/>
          <p:nvPr/>
        </p:nvSpPr>
        <p:spPr>
          <a:xfrm rot="10800000">
            <a:off x="10489838" y="3310100"/>
            <a:ext cx="1729803" cy="3558180"/>
          </a:xfrm>
          <a:prstGeom prst="rect">
            <a:avLst/>
          </a:prstGeom>
          <a:gradFill>
            <a:gsLst>
              <a:gs pos="0">
                <a:srgbClr val="272728">
                  <a:alpha val="0"/>
                </a:srgbClr>
              </a:gs>
              <a:gs pos="83000">
                <a:srgbClr val="272728"/>
              </a:gs>
              <a:gs pos="100000">
                <a:srgbClr val="272728"/>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01" name="Google Shape;701;p21"/>
          <p:cNvSpPr txBox="1"/>
          <p:nvPr/>
        </p:nvSpPr>
        <p:spPr>
          <a:xfrm>
            <a:off x="8862773" y="5762782"/>
            <a:ext cx="162071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400"/>
              <a:buFont typeface="Calibri"/>
              <a:buNone/>
            </a:pPr>
            <a:r>
              <a:rPr b="1" i="0" lang="en-GB" sz="2400" u="none" cap="none" strike="noStrike">
                <a:solidFill>
                  <a:schemeClr val="accent1"/>
                </a:solidFill>
                <a:latin typeface="Calibri"/>
                <a:ea typeface="Calibri"/>
                <a:cs typeface="Calibri"/>
                <a:sym typeface="Calibri"/>
              </a:rPr>
              <a:t>Dag</a:t>
            </a:r>
            <a:endParaRPr b="0" i="0" sz="2400" u="none" cap="none" strike="noStrike">
              <a:solidFill>
                <a:schemeClr val="accent1"/>
              </a:solidFill>
              <a:latin typeface="Calibri"/>
              <a:ea typeface="Calibri"/>
              <a:cs typeface="Calibri"/>
              <a:sym typeface="Calibri"/>
            </a:endParaRPr>
          </a:p>
        </p:txBody>
      </p:sp>
      <p:sp>
        <p:nvSpPr>
          <p:cNvPr id="702" name="Google Shape;702;p21"/>
          <p:cNvSpPr txBox="1"/>
          <p:nvPr/>
        </p:nvSpPr>
        <p:spPr>
          <a:xfrm>
            <a:off x="10619695" y="5762782"/>
            <a:ext cx="147693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B7B7B9"/>
              </a:buClr>
              <a:buSzPts val="2400"/>
              <a:buFont typeface="Calibri"/>
              <a:buNone/>
            </a:pPr>
            <a:r>
              <a:rPr b="1" i="0" lang="en-GB" sz="2400" u="none" cap="none" strike="noStrike">
                <a:solidFill>
                  <a:schemeClr val="lt1"/>
                </a:solidFill>
                <a:latin typeface="Calibri"/>
                <a:ea typeface="Calibri"/>
                <a:cs typeface="Calibri"/>
                <a:sym typeface="Calibri"/>
              </a:rPr>
              <a:t>Nacht</a:t>
            </a:r>
            <a:endParaRPr b="0" i="0" sz="2400" u="none" cap="none" strike="noStrike">
              <a:solidFill>
                <a:schemeClr val="lt1"/>
              </a:solidFill>
              <a:latin typeface="Calibri"/>
              <a:ea typeface="Calibri"/>
              <a:cs typeface="Calibri"/>
              <a:sym typeface="Calibri"/>
            </a:endParaRPr>
          </a:p>
        </p:txBody>
      </p:sp>
      <p:sp>
        <p:nvSpPr>
          <p:cNvPr id="703" name="Google Shape;703;p21"/>
          <p:cNvSpPr txBox="1"/>
          <p:nvPr/>
        </p:nvSpPr>
        <p:spPr>
          <a:xfrm>
            <a:off x="10136149" y="5762782"/>
            <a:ext cx="720080"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B7B7B9"/>
              </a:buClr>
              <a:buSzPts val="2400"/>
              <a:buFont typeface="Calibri"/>
              <a:buNone/>
            </a:pPr>
            <a:r>
              <a:rPr b="1" i="0" lang="en-GB" sz="2400" u="none" cap="none" strike="noStrike">
                <a:solidFill>
                  <a:srgbClr val="B7B7B9"/>
                </a:solidFill>
                <a:latin typeface="Calibri"/>
                <a:ea typeface="Calibri"/>
                <a:cs typeface="Calibri"/>
                <a:sym typeface="Calibri"/>
              </a:rPr>
              <a:t>&amp;</a:t>
            </a:r>
            <a:endParaRPr b="0" i="0" sz="2400" u="none" cap="none" strike="noStrike">
              <a:solidFill>
                <a:srgbClr val="B7B7B9"/>
              </a:solidFill>
              <a:latin typeface="Calibri"/>
              <a:ea typeface="Calibri"/>
              <a:cs typeface="Calibri"/>
              <a:sym typeface="Calibri"/>
            </a:endParaRPr>
          </a:p>
        </p:txBody>
      </p:sp>
      <p:sp>
        <p:nvSpPr>
          <p:cNvPr id="704" name="Google Shape;704;p21"/>
          <p:cNvSpPr txBox="1"/>
          <p:nvPr/>
        </p:nvSpPr>
        <p:spPr>
          <a:xfrm>
            <a:off x="750124" y="1281573"/>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Automatisch licht</a:t>
            </a:r>
            <a:r>
              <a:rPr b="0" i="0" lang="en-GB" sz="1200" u="none" cap="none" strike="noStrike">
                <a:solidFill>
                  <a:srgbClr val="7F7F7F"/>
                </a:solidFill>
                <a:latin typeface="Calibri"/>
                <a:ea typeface="Calibri"/>
                <a:cs typeface="Calibri"/>
                <a:sym typeface="Calibri"/>
              </a:rPr>
              <a:t>| </a:t>
            </a:r>
            <a:r>
              <a:rPr b="1" i="0" lang="en-GB" sz="1200" u="none" cap="none" strike="noStrike">
                <a:solidFill>
                  <a:schemeClr val="accent1"/>
                </a:solidFill>
                <a:latin typeface="Calibri"/>
                <a:ea typeface="Calibri"/>
                <a:cs typeface="Calibri"/>
                <a:sym typeface="Calibri"/>
              </a:rPr>
              <a:t>Nachtlicht </a:t>
            </a:r>
            <a:r>
              <a:rPr b="0" i="0" lang="en-GB" sz="1200" u="none" cap="none" strike="noStrike">
                <a:solidFill>
                  <a:srgbClr val="7F7F7F"/>
                </a:solidFill>
                <a:latin typeface="Calibri"/>
                <a:ea typeface="Calibri"/>
                <a:cs typeface="Calibri"/>
                <a:sym typeface="Calibri"/>
              </a:rPr>
              <a:t>| Toezichtsgebeurtenissen | Valanalyse</a:t>
            </a:r>
            <a:endParaRPr b="0" i="0" sz="1400" u="none" cap="none" strike="noStrike">
              <a:solidFill>
                <a:srgbClr val="000000"/>
              </a:solidFill>
              <a:latin typeface="Arial"/>
              <a:ea typeface="Arial"/>
              <a:cs typeface="Arial"/>
              <a:sym typeface="Arial"/>
            </a:endParaRPr>
          </a:p>
        </p:txBody>
      </p:sp>
      <p:sp>
        <p:nvSpPr>
          <p:cNvPr id="705" name="Google Shape;705;p21"/>
          <p:cNvSpPr txBox="1"/>
          <p:nvPr/>
        </p:nvSpPr>
        <p:spPr>
          <a:xfrm>
            <a:off x="1971925" y="2121000"/>
            <a:ext cx="50931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Altijd de juiste verlichting</a:t>
            </a:r>
            <a:br>
              <a:rPr b="1" i="0" lang="en-GB" sz="2000" u="none" cap="none" strike="noStrike">
                <a:solidFill>
                  <a:schemeClr val="accent1"/>
                </a:solidFill>
                <a:latin typeface="Calibri"/>
                <a:ea typeface="Calibri"/>
                <a:cs typeface="Calibri"/>
                <a:sym typeface="Calibri"/>
              </a:rPr>
            </a:br>
            <a:r>
              <a:rPr b="1" i="0" lang="en-GB" sz="2600" u="none" cap="none" strike="noStrike">
                <a:solidFill>
                  <a:schemeClr val="accent1"/>
                </a:solidFill>
                <a:latin typeface="Calibri"/>
                <a:ea typeface="Calibri"/>
                <a:cs typeface="Calibri"/>
                <a:sym typeface="Calibri"/>
              </a:rPr>
              <a:t>dag en nacht</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p22"/>
          <p:cNvSpPr/>
          <p:nvPr/>
        </p:nvSpPr>
        <p:spPr>
          <a:xfrm>
            <a:off x="3076" y="0"/>
            <a:ext cx="12188924"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711" name="Google Shape;711;p22"/>
          <p:cNvPicPr preferRelativeResize="0"/>
          <p:nvPr/>
        </p:nvPicPr>
        <p:blipFill rotWithShape="1">
          <a:blip r:embed="rId3">
            <a:alphaModFix/>
          </a:blip>
          <a:srcRect b="0" l="-1" r="-8277" t="0"/>
          <a:stretch/>
        </p:blipFill>
        <p:spPr>
          <a:xfrm>
            <a:off x="8046996" y="1764269"/>
            <a:ext cx="3019814" cy="1368612"/>
          </a:xfrm>
          <a:prstGeom prst="rect">
            <a:avLst/>
          </a:prstGeom>
          <a:noFill/>
          <a:ln>
            <a:noFill/>
          </a:ln>
        </p:spPr>
      </p:pic>
      <p:sp>
        <p:nvSpPr>
          <p:cNvPr id="712" name="Google Shape;712;p22"/>
          <p:cNvSpPr/>
          <p:nvPr/>
        </p:nvSpPr>
        <p:spPr>
          <a:xfrm>
            <a:off x="5205" y="2465774"/>
            <a:ext cx="12166438" cy="3562694"/>
          </a:xfrm>
          <a:custGeom>
            <a:rect b="b" l="l" r="r" t="t"/>
            <a:pathLst>
              <a:path extrusionOk="0" h="3933279" w="12758242">
                <a:moveTo>
                  <a:pt x="0" y="2360838"/>
                </a:moveTo>
                <a:cubicBezTo>
                  <a:pt x="9905613" y="7046948"/>
                  <a:pt x="5789919" y="-259880"/>
                  <a:pt x="8984886" y="7174"/>
                </a:cubicBezTo>
                <a:cubicBezTo>
                  <a:pt x="11082503" y="278107"/>
                  <a:pt x="9875712" y="2175265"/>
                  <a:pt x="12758242" y="1515558"/>
                </a:cubicBezTo>
              </a:path>
            </a:pathLst>
          </a:custGeom>
          <a:noFill/>
          <a:ln cap="flat" cmpd="sng" w="15875">
            <a:solidFill>
              <a:srgbClr val="7F7F7F">
                <a:alpha val="12941"/>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13" name="Google Shape;713;p22"/>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Valpreventie</a:t>
            </a:r>
            <a:endParaRPr b="0" i="0" sz="1400" u="none" cap="none" strike="noStrike">
              <a:solidFill>
                <a:srgbClr val="000000"/>
              </a:solidFill>
              <a:latin typeface="Arial"/>
              <a:ea typeface="Arial"/>
              <a:cs typeface="Arial"/>
              <a:sym typeface="Arial"/>
            </a:endParaRPr>
          </a:p>
        </p:txBody>
      </p:sp>
      <p:sp>
        <p:nvSpPr>
          <p:cNvPr id="714" name="Google Shape;714;p22"/>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Nobi follows your rhythm, ensuring a good night’s rest</a:t>
            </a:r>
            <a:endParaRPr b="0" i="0" sz="1400" u="none" cap="none" strike="noStrike">
              <a:solidFill>
                <a:srgbClr val="000000"/>
              </a:solidFill>
              <a:latin typeface="Arial"/>
              <a:ea typeface="Arial"/>
              <a:cs typeface="Arial"/>
              <a:sym typeface="Arial"/>
            </a:endParaRPr>
          </a:p>
        </p:txBody>
      </p:sp>
      <p:sp>
        <p:nvSpPr>
          <p:cNvPr id="715" name="Google Shape;715;p22"/>
          <p:cNvSpPr txBox="1"/>
          <p:nvPr/>
        </p:nvSpPr>
        <p:spPr>
          <a:xfrm>
            <a:off x="731979" y="1281097"/>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Automatisch licht</a:t>
            </a:r>
            <a:r>
              <a:rPr b="0" i="0" lang="en-GB" sz="1200" u="none" cap="none" strike="noStrike">
                <a:solidFill>
                  <a:srgbClr val="7F7F7F"/>
                </a:solidFill>
                <a:latin typeface="Calibri"/>
                <a:ea typeface="Calibri"/>
                <a:cs typeface="Calibri"/>
                <a:sym typeface="Calibri"/>
              </a:rPr>
              <a:t>| </a:t>
            </a:r>
            <a:r>
              <a:rPr b="1" i="0" lang="en-GB" sz="1200" u="none" cap="none" strike="noStrike">
                <a:solidFill>
                  <a:schemeClr val="accent1"/>
                </a:solidFill>
                <a:latin typeface="Calibri"/>
                <a:ea typeface="Calibri"/>
                <a:cs typeface="Calibri"/>
                <a:sym typeface="Calibri"/>
              </a:rPr>
              <a:t>Nachtlicht </a:t>
            </a:r>
            <a:r>
              <a:rPr b="0" i="0" lang="en-GB" sz="1200" u="none" cap="none" strike="noStrike">
                <a:solidFill>
                  <a:srgbClr val="7F7F7F"/>
                </a:solidFill>
                <a:latin typeface="Calibri"/>
                <a:ea typeface="Calibri"/>
                <a:cs typeface="Calibri"/>
                <a:sym typeface="Calibri"/>
              </a:rPr>
              <a:t>| Toezichtsgebeurtenissen  | Valanalyse</a:t>
            </a:r>
            <a:endParaRPr b="0" i="0" sz="1400" u="none" cap="none" strike="noStrike">
              <a:solidFill>
                <a:srgbClr val="000000"/>
              </a:solidFill>
              <a:latin typeface="Arial"/>
              <a:ea typeface="Arial"/>
              <a:cs typeface="Arial"/>
              <a:sym typeface="Arial"/>
            </a:endParaRPr>
          </a:p>
        </p:txBody>
      </p:sp>
      <p:sp>
        <p:nvSpPr>
          <p:cNvPr id="716" name="Google Shape;716;p22"/>
          <p:cNvSpPr txBox="1"/>
          <p:nvPr/>
        </p:nvSpPr>
        <p:spPr>
          <a:xfrm>
            <a:off x="839416" y="1753260"/>
            <a:ext cx="875084"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VOORBEELD</a:t>
            </a:r>
            <a:endParaRPr b="0" i="0" sz="1400" u="none" cap="none" strike="noStrike">
              <a:solidFill>
                <a:srgbClr val="000000"/>
              </a:solidFill>
              <a:latin typeface="Arial"/>
              <a:ea typeface="Arial"/>
              <a:cs typeface="Arial"/>
              <a:sym typeface="Arial"/>
            </a:endParaRPr>
          </a:p>
        </p:txBody>
      </p:sp>
      <p:sp>
        <p:nvSpPr>
          <p:cNvPr id="717" name="Google Shape;717;p22"/>
          <p:cNvSpPr/>
          <p:nvPr/>
        </p:nvSpPr>
        <p:spPr>
          <a:xfrm>
            <a:off x="839417" y="2291974"/>
            <a:ext cx="1615172" cy="2076825"/>
          </a:xfrm>
          <a:prstGeom prst="roundRect">
            <a:avLst>
              <a:gd fmla="val 7902" name="adj"/>
            </a:avLst>
          </a:prstGeom>
          <a:solidFill>
            <a:schemeClr val="lt1">
              <a:alpha val="47843"/>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Mary komt om 20 uur terug van het avondeten </a:t>
            </a:r>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200"/>
              <a:buFont typeface="Arial"/>
              <a:buNone/>
            </a:pPr>
            <a:r>
              <a:rPr b="0" i="0" lang="en-GB" sz="1100" u="none" cap="none" strike="noStrike">
                <a:solidFill>
                  <a:srgbClr val="767676"/>
                </a:solidFill>
                <a:latin typeface="Calibri"/>
                <a:ea typeface="Calibri"/>
                <a:cs typeface="Calibri"/>
                <a:sym typeface="Calibri"/>
              </a:rPr>
              <a:t>De Nobi-lamp gaat aan als ze haar kamer binnenkomt.</a:t>
            </a:r>
            <a:br>
              <a:rPr b="0" i="1" lang="en-GB" sz="1200" u="none" cap="none" strike="noStrike">
                <a:solidFill>
                  <a:srgbClr val="767676"/>
                </a:solidFill>
                <a:latin typeface="Calibri"/>
                <a:ea typeface="Calibri"/>
                <a:cs typeface="Calibri"/>
                <a:sym typeface="Calibri"/>
              </a:rPr>
            </a:br>
            <a:endParaRPr b="0" i="1" sz="1200" u="none" cap="none" strike="noStrike">
              <a:solidFill>
                <a:srgbClr val="76767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AUTOMATISCH </a:t>
            </a:r>
            <a:br>
              <a:rPr b="1" i="0" lang="en-GB" sz="1050" u="none" cap="none" strike="noStrike">
                <a:solidFill>
                  <a:srgbClr val="106E71"/>
                </a:solidFill>
                <a:latin typeface="Calibri"/>
                <a:ea typeface="Calibri"/>
                <a:cs typeface="Calibri"/>
                <a:sym typeface="Calibri"/>
              </a:rPr>
            </a:br>
            <a:r>
              <a:rPr b="1" i="0" lang="en-GB" sz="1050" u="none" cap="none" strike="noStrike">
                <a:solidFill>
                  <a:srgbClr val="106E71"/>
                </a:solidFill>
                <a:latin typeface="Calibri"/>
                <a:ea typeface="Calibri"/>
                <a:cs typeface="Calibri"/>
                <a:sym typeface="Calibri"/>
              </a:rPr>
              <a:t>LICHT</a:t>
            </a:r>
            <a:endParaRPr b="1" i="0" sz="1050" u="none" cap="none" strike="noStrike">
              <a:solidFill>
                <a:srgbClr val="106E71"/>
              </a:solidFill>
              <a:latin typeface="Calibri"/>
              <a:ea typeface="Calibri"/>
              <a:cs typeface="Calibri"/>
              <a:sym typeface="Calibri"/>
            </a:endParaRPr>
          </a:p>
        </p:txBody>
      </p:sp>
      <p:sp>
        <p:nvSpPr>
          <p:cNvPr id="718" name="Google Shape;718;p22"/>
          <p:cNvSpPr/>
          <p:nvPr/>
        </p:nvSpPr>
        <p:spPr>
          <a:xfrm>
            <a:off x="2635097" y="2710433"/>
            <a:ext cx="1615172" cy="1926593"/>
          </a:xfrm>
          <a:prstGeom prst="roundRect">
            <a:avLst>
              <a:gd fmla="val 7902" name="adj"/>
            </a:avLst>
          </a:prstGeom>
          <a:solidFill>
            <a:schemeClr val="lt1">
              <a:alpha val="47843"/>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Na wat gelezen te hebben, gaat ze naar bed</a:t>
            </a:r>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200"/>
              <a:buFont typeface="Arial"/>
              <a:buNone/>
            </a:pPr>
            <a:r>
              <a:rPr b="0" i="0" lang="en-GB" sz="1100" u="none" cap="none" strike="noStrike">
                <a:solidFill>
                  <a:srgbClr val="767676"/>
                </a:solidFill>
                <a:latin typeface="Calibri"/>
                <a:ea typeface="Calibri"/>
                <a:cs typeface="Calibri"/>
                <a:sym typeface="Calibri"/>
              </a:rPr>
              <a:t>Nadat ze 30 seconden in bed heeft gelegen, gaat het licht uit.</a:t>
            </a:r>
            <a:br>
              <a:rPr b="0" i="1" lang="en-GB" sz="1200" u="none" cap="none" strike="noStrike">
                <a:solidFill>
                  <a:srgbClr val="767676"/>
                </a:solidFill>
                <a:latin typeface="Calibri"/>
                <a:ea typeface="Calibri"/>
                <a:cs typeface="Calibri"/>
                <a:sym typeface="Calibri"/>
              </a:rPr>
            </a:br>
            <a:endParaRPr b="0" i="1" sz="1200" u="none" cap="none" strike="noStrike">
              <a:solidFill>
                <a:srgbClr val="76767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NACHTLICHT</a:t>
            </a:r>
            <a:endParaRPr b="1" i="0" sz="1050" u="none" cap="none" strike="noStrike">
              <a:solidFill>
                <a:srgbClr val="106E71"/>
              </a:solidFill>
              <a:latin typeface="Calibri"/>
              <a:ea typeface="Calibri"/>
              <a:cs typeface="Calibri"/>
              <a:sym typeface="Calibri"/>
            </a:endParaRPr>
          </a:p>
        </p:txBody>
      </p:sp>
      <p:sp>
        <p:nvSpPr>
          <p:cNvPr id="719" name="Google Shape;719;p22"/>
          <p:cNvSpPr/>
          <p:nvPr/>
        </p:nvSpPr>
        <p:spPr>
          <a:xfrm>
            <a:off x="4430777" y="3048283"/>
            <a:ext cx="1682983" cy="1926593"/>
          </a:xfrm>
          <a:prstGeom prst="roundRect">
            <a:avLst>
              <a:gd fmla="val 7902" name="adj"/>
            </a:avLst>
          </a:prstGeom>
          <a:solidFill>
            <a:schemeClr val="lt1">
              <a:alpha val="47843"/>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Een verpleegster komt rond 23 uur bij Mary kijken</a:t>
            </a:r>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200"/>
              <a:buFont typeface="Arial"/>
              <a:buNone/>
            </a:pPr>
            <a:r>
              <a:rPr b="0" i="0" lang="en-GB" sz="1100" u="none" cap="none" strike="noStrike">
                <a:solidFill>
                  <a:srgbClr val="767676"/>
                </a:solidFill>
                <a:latin typeface="Calibri"/>
                <a:ea typeface="Calibri"/>
                <a:cs typeface="Calibri"/>
                <a:sym typeface="Calibri"/>
              </a:rPr>
              <a:t>De lamp gaat niet aan omdat Mary in bed ligt te slapen.</a:t>
            </a:r>
            <a:br>
              <a:rPr b="0" i="1" lang="en-GB" sz="1200" u="none" cap="none" strike="noStrike">
                <a:solidFill>
                  <a:srgbClr val="106E71"/>
                </a:solidFill>
                <a:latin typeface="Calibri"/>
                <a:ea typeface="Calibri"/>
                <a:cs typeface="Calibri"/>
                <a:sym typeface="Calibri"/>
              </a:rPr>
            </a:br>
            <a:endParaRPr b="0" i="1"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NACHTLICHT</a:t>
            </a:r>
            <a:endParaRPr/>
          </a:p>
        </p:txBody>
      </p:sp>
      <p:sp>
        <p:nvSpPr>
          <p:cNvPr id="720" name="Google Shape;720;p22"/>
          <p:cNvSpPr/>
          <p:nvPr/>
        </p:nvSpPr>
        <p:spPr>
          <a:xfrm>
            <a:off x="6294268" y="3484349"/>
            <a:ext cx="1682982" cy="2336466"/>
          </a:xfrm>
          <a:prstGeom prst="roundRect">
            <a:avLst>
              <a:gd fmla="val 7902" name="adj"/>
            </a:avLst>
          </a:prstGeom>
          <a:solidFill>
            <a:schemeClr val="lt1">
              <a:alpha val="47843"/>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Nadat de verpleegster weg is, wordt Mary wakker en stapt uit bed</a:t>
            </a:r>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767676"/>
                </a:solidFill>
                <a:latin typeface="Calibri"/>
                <a:ea typeface="Calibri"/>
                <a:cs typeface="Calibri"/>
                <a:sym typeface="Calibri"/>
              </a:rPr>
              <a:t>De Nobi-lamp schijnt zachtjes als ze opstaat. Eenmaal uit bed verlicht ze de volledige kamer.</a:t>
            </a:r>
            <a:br>
              <a:rPr b="0" i="1" lang="en-GB" sz="1200" u="none" cap="none" strike="noStrike">
                <a:solidFill>
                  <a:srgbClr val="767676"/>
                </a:solidFill>
                <a:latin typeface="Calibri"/>
                <a:ea typeface="Calibri"/>
                <a:cs typeface="Calibri"/>
                <a:sym typeface="Calibri"/>
              </a:rPr>
            </a:br>
            <a:endParaRPr b="0" i="1" sz="1200" u="none" cap="none" strike="noStrike">
              <a:solidFill>
                <a:srgbClr val="76767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NACHTLICHT</a:t>
            </a:r>
            <a:endParaRPr/>
          </a:p>
        </p:txBody>
      </p:sp>
      <p:sp>
        <p:nvSpPr>
          <p:cNvPr id="721" name="Google Shape;721;p22"/>
          <p:cNvSpPr/>
          <p:nvPr/>
        </p:nvSpPr>
        <p:spPr>
          <a:xfrm>
            <a:off x="8157758" y="3904716"/>
            <a:ext cx="1615172" cy="2177498"/>
          </a:xfrm>
          <a:prstGeom prst="roundRect">
            <a:avLst>
              <a:gd fmla="val 7902" name="adj"/>
            </a:avLst>
          </a:prstGeom>
          <a:solidFill>
            <a:schemeClr val="lt1">
              <a:alpha val="47843"/>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Mary gaat naar de badkamer voor een glas water </a:t>
            </a:r>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200"/>
              <a:buFont typeface="Arial"/>
              <a:buNone/>
            </a:pPr>
            <a:r>
              <a:rPr b="0" i="0" lang="en-GB" sz="1100" u="none" cap="none" strike="noStrike">
                <a:solidFill>
                  <a:srgbClr val="767676"/>
                </a:solidFill>
                <a:latin typeface="Calibri"/>
                <a:ea typeface="Calibri"/>
                <a:cs typeface="Calibri"/>
                <a:sym typeface="Calibri"/>
              </a:rPr>
              <a:t>De Nobi-lamp gaat aan als ze haar badkamer binnenkomt.</a:t>
            </a:r>
            <a:br>
              <a:rPr b="0" i="1" lang="en-GB" sz="1200" u="none" cap="none" strike="noStrike">
                <a:solidFill>
                  <a:srgbClr val="767676"/>
                </a:solidFill>
                <a:latin typeface="Calibri"/>
                <a:ea typeface="Calibri"/>
                <a:cs typeface="Calibri"/>
                <a:sym typeface="Calibri"/>
              </a:rPr>
            </a:br>
            <a:endParaRPr b="0" i="1" sz="1200" u="none" cap="none" strike="noStrike">
              <a:solidFill>
                <a:srgbClr val="76767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AUTOMATISCH </a:t>
            </a:r>
            <a:br>
              <a:rPr b="1" i="0" lang="en-GB" sz="1050" u="none" cap="none" strike="noStrike">
                <a:solidFill>
                  <a:srgbClr val="106E71"/>
                </a:solidFill>
                <a:latin typeface="Calibri"/>
                <a:ea typeface="Calibri"/>
                <a:cs typeface="Calibri"/>
                <a:sym typeface="Calibri"/>
              </a:rPr>
            </a:br>
            <a:r>
              <a:rPr b="1" i="0" lang="en-GB" sz="1050" u="none" cap="none" strike="noStrike">
                <a:solidFill>
                  <a:srgbClr val="106E71"/>
                </a:solidFill>
                <a:latin typeface="Calibri"/>
                <a:ea typeface="Calibri"/>
                <a:cs typeface="Calibri"/>
                <a:sym typeface="Calibri"/>
              </a:rPr>
              <a:t>LICHT</a:t>
            </a:r>
            <a:endParaRPr/>
          </a:p>
        </p:txBody>
      </p:sp>
      <p:sp>
        <p:nvSpPr>
          <p:cNvPr id="722" name="Google Shape;722;p22"/>
          <p:cNvSpPr/>
          <p:nvPr/>
        </p:nvSpPr>
        <p:spPr>
          <a:xfrm>
            <a:off x="9953437" y="4344041"/>
            <a:ext cx="1682982" cy="1958650"/>
          </a:xfrm>
          <a:prstGeom prst="roundRect">
            <a:avLst>
              <a:gd fmla="val 7902" name="adj"/>
            </a:avLst>
          </a:prstGeom>
          <a:solidFill>
            <a:schemeClr val="lt1">
              <a:alpha val="47843"/>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Nadat ze wat gedronken heeft, gaat ze terug naar bed</a:t>
            </a:r>
            <a:br>
              <a:rPr b="0" i="0" lang="en-GB" sz="1200" u="none" cap="none" strike="noStrike">
                <a:solidFill>
                  <a:srgbClr val="106E71"/>
                </a:solidFill>
                <a:latin typeface="Calibri"/>
                <a:ea typeface="Calibri"/>
                <a:cs typeface="Calibri"/>
                <a:sym typeface="Calibri"/>
              </a:rPr>
            </a:b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767676"/>
                </a:solidFill>
                <a:latin typeface="Calibri"/>
                <a:ea typeface="Calibri"/>
                <a:cs typeface="Calibri"/>
                <a:sym typeface="Calibri"/>
              </a:rPr>
              <a:t>Het licht gaat weer uit, dus Mary kan opnieuw gaan slapen</a:t>
            </a:r>
            <a:br>
              <a:rPr b="0" i="0" lang="en-GB" sz="1100" u="none" cap="none" strike="noStrike">
                <a:solidFill>
                  <a:srgbClr val="767676"/>
                </a:solidFill>
                <a:latin typeface="Calibri"/>
                <a:ea typeface="Calibri"/>
                <a:cs typeface="Calibri"/>
                <a:sym typeface="Calibri"/>
              </a:rPr>
            </a:br>
            <a:endParaRPr b="0" i="1" sz="1100" u="none" cap="none" strike="noStrike">
              <a:solidFill>
                <a:srgbClr val="76767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NACHTLICHT</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6" name="Shape 726"/>
        <p:cNvGrpSpPr/>
        <p:nvPr/>
      </p:nvGrpSpPr>
      <p:grpSpPr>
        <a:xfrm>
          <a:off x="0" y="0"/>
          <a:ext cx="0" cy="0"/>
          <a:chOff x="0" y="0"/>
          <a:chExt cx="0" cy="0"/>
        </a:xfrm>
      </p:grpSpPr>
      <p:sp>
        <p:nvSpPr>
          <p:cNvPr id="727" name="Google Shape;727;p23"/>
          <p:cNvSpPr/>
          <p:nvPr/>
        </p:nvSpPr>
        <p:spPr>
          <a:xfrm>
            <a:off x="3076" y="0"/>
            <a:ext cx="8829228"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28" name="Google Shape;728;p23"/>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Valpreventie</a:t>
            </a:r>
            <a:endParaRPr b="0" i="0" sz="1400" u="none" cap="none" strike="noStrike">
              <a:solidFill>
                <a:srgbClr val="000000"/>
              </a:solidFill>
              <a:latin typeface="Arial"/>
              <a:ea typeface="Arial"/>
              <a:cs typeface="Arial"/>
              <a:sym typeface="Arial"/>
            </a:endParaRPr>
          </a:p>
        </p:txBody>
      </p:sp>
      <p:sp>
        <p:nvSpPr>
          <p:cNvPr id="729" name="Google Shape;729;p23"/>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Toezichtsgebeurtenissen</a:t>
            </a:r>
            <a:endParaRPr b="1" i="0" sz="2700" u="none" cap="none" strike="noStrike">
              <a:solidFill>
                <a:schemeClr val="accent1"/>
              </a:solidFill>
              <a:latin typeface="Calibri"/>
              <a:ea typeface="Calibri"/>
              <a:cs typeface="Calibri"/>
              <a:sym typeface="Calibri"/>
            </a:endParaRPr>
          </a:p>
        </p:txBody>
      </p:sp>
      <p:sp>
        <p:nvSpPr>
          <p:cNvPr id="730" name="Google Shape;730;p23"/>
          <p:cNvSpPr txBox="1"/>
          <p:nvPr/>
        </p:nvSpPr>
        <p:spPr>
          <a:xfrm>
            <a:off x="292330" y="2162390"/>
            <a:ext cx="820665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Als een bewoner zich in een houding bevindt met </a:t>
            </a:r>
            <a:br>
              <a:rPr b="1" i="0" lang="en-GB" sz="2000" u="none" cap="none" strike="noStrike">
                <a:solidFill>
                  <a:schemeClr val="accent1"/>
                </a:solidFill>
                <a:latin typeface="Calibri"/>
                <a:ea typeface="Calibri"/>
                <a:cs typeface="Calibri"/>
                <a:sym typeface="Calibri"/>
              </a:rPr>
            </a:br>
            <a:r>
              <a:rPr b="1" i="0" lang="en-GB" sz="2000" u="none" cap="none" strike="noStrike">
                <a:solidFill>
                  <a:schemeClr val="accent1"/>
                </a:solidFill>
                <a:latin typeface="Calibri"/>
                <a:ea typeface="Calibri"/>
                <a:cs typeface="Calibri"/>
                <a:sym typeface="Calibri"/>
              </a:rPr>
              <a:t>een hoog valrisico, kan Nobi je dat laten weten.</a:t>
            </a:r>
            <a:endParaRPr b="0" i="0" sz="1400" u="none" cap="none" strike="noStrike">
              <a:solidFill>
                <a:srgbClr val="000000"/>
              </a:solidFill>
              <a:latin typeface="Arial"/>
              <a:ea typeface="Arial"/>
              <a:cs typeface="Arial"/>
              <a:sym typeface="Arial"/>
            </a:endParaRPr>
          </a:p>
        </p:txBody>
      </p:sp>
      <p:sp>
        <p:nvSpPr>
          <p:cNvPr id="731" name="Google Shape;731;p23"/>
          <p:cNvSpPr/>
          <p:nvPr/>
        </p:nvSpPr>
        <p:spPr>
          <a:xfrm>
            <a:off x="8832304" y="0"/>
            <a:ext cx="3359696" cy="6858000"/>
          </a:xfrm>
          <a:prstGeom prst="rect">
            <a:avLst/>
          </a:prstGeom>
          <a:blipFill rotWithShape="1">
            <a:blip r:embed="rId4">
              <a:alphaModFix/>
            </a:blip>
            <a:stretch>
              <a:fillRect b="0" l="-5182" r="-13418"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32" name="Google Shape;732;p23"/>
          <p:cNvSpPr/>
          <p:nvPr/>
        </p:nvSpPr>
        <p:spPr>
          <a:xfrm>
            <a:off x="4510413" y="3988750"/>
            <a:ext cx="1824000" cy="10866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33" name="Google Shape;733;p23"/>
          <p:cNvSpPr/>
          <p:nvPr/>
        </p:nvSpPr>
        <p:spPr>
          <a:xfrm>
            <a:off x="4510424" y="5215650"/>
            <a:ext cx="1824000" cy="10866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34" name="Google Shape;734;p23"/>
          <p:cNvSpPr/>
          <p:nvPr/>
        </p:nvSpPr>
        <p:spPr>
          <a:xfrm>
            <a:off x="2397875" y="3988750"/>
            <a:ext cx="1824000" cy="10866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35" name="Google Shape;735;p23"/>
          <p:cNvSpPr txBox="1"/>
          <p:nvPr/>
        </p:nvSpPr>
        <p:spPr>
          <a:xfrm>
            <a:off x="292330" y="3391426"/>
            <a:ext cx="820665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Deze toezichtsgebeurtenissen zijn beschikbaar:</a:t>
            </a:r>
            <a:endParaRPr b="0" i="0" sz="1400" u="none" cap="none" strike="noStrike">
              <a:solidFill>
                <a:srgbClr val="000000"/>
              </a:solidFill>
              <a:latin typeface="Arial"/>
              <a:ea typeface="Arial"/>
              <a:cs typeface="Arial"/>
              <a:sym typeface="Arial"/>
            </a:endParaRPr>
          </a:p>
        </p:txBody>
      </p:sp>
      <p:sp>
        <p:nvSpPr>
          <p:cNvPr id="736" name="Google Shape;736;p23"/>
          <p:cNvSpPr txBox="1"/>
          <p:nvPr/>
        </p:nvSpPr>
        <p:spPr>
          <a:xfrm>
            <a:off x="2515469" y="4311494"/>
            <a:ext cx="1588800" cy="7176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Bewoner zit op het bed</a:t>
            </a:r>
            <a:endParaRPr/>
          </a:p>
          <a:p>
            <a:pPr indent="0" lvl="0" marL="0" marR="0" rtl="0" algn="ctr">
              <a:lnSpc>
                <a:spcPct val="100000"/>
              </a:lnSpc>
              <a:spcBef>
                <a:spcPts val="0"/>
              </a:spcBef>
              <a:spcAft>
                <a:spcPts val="0"/>
              </a:spcAft>
              <a:buClr>
                <a:schemeClr val="accent1"/>
              </a:buClr>
              <a:buSzPts val="1400"/>
              <a:buFont typeface="Calibri"/>
              <a:buNone/>
            </a:pPr>
            <a:r>
              <a:rPr b="0" i="0" lang="en-GB" sz="1050" u="none" cap="none" strike="noStrike">
                <a:solidFill>
                  <a:srgbClr val="929597"/>
                </a:solidFill>
                <a:latin typeface="Calibri"/>
                <a:ea typeface="Calibri"/>
                <a:cs typeface="Calibri"/>
                <a:sym typeface="Calibri"/>
              </a:rPr>
              <a:t>(gedurende xx minuten)</a:t>
            </a:r>
            <a:endParaRPr b="0" i="0" sz="1400" u="none" cap="none" strike="noStrike">
              <a:solidFill>
                <a:srgbClr val="000000"/>
              </a:solidFill>
              <a:latin typeface="Arial"/>
              <a:ea typeface="Arial"/>
              <a:cs typeface="Arial"/>
              <a:sym typeface="Arial"/>
            </a:endParaRPr>
          </a:p>
        </p:txBody>
      </p:sp>
      <p:sp>
        <p:nvSpPr>
          <p:cNvPr id="737" name="Google Shape;737;p23"/>
          <p:cNvSpPr txBox="1"/>
          <p:nvPr/>
        </p:nvSpPr>
        <p:spPr>
          <a:xfrm>
            <a:off x="4628015" y="4311351"/>
            <a:ext cx="1588800" cy="7179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Bewoner is </a:t>
            </a:r>
            <a:endParaRPr/>
          </a:p>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uit bed</a:t>
            </a:r>
            <a:endParaRPr/>
          </a:p>
          <a:p>
            <a:pPr indent="0" lvl="0" marL="0" marR="0" rtl="0" algn="ctr">
              <a:lnSpc>
                <a:spcPct val="100000"/>
              </a:lnSpc>
              <a:spcBef>
                <a:spcPts val="0"/>
              </a:spcBef>
              <a:spcAft>
                <a:spcPts val="0"/>
              </a:spcAft>
              <a:buClr>
                <a:schemeClr val="accent1"/>
              </a:buClr>
              <a:buSzPts val="1400"/>
              <a:buFont typeface="Calibri"/>
              <a:buNone/>
            </a:pPr>
            <a:r>
              <a:rPr b="0" i="0" lang="en-GB" sz="1050" u="none" cap="none" strike="noStrike">
                <a:solidFill>
                  <a:srgbClr val="929597"/>
                </a:solidFill>
                <a:latin typeface="Calibri"/>
                <a:ea typeface="Calibri"/>
                <a:cs typeface="Calibri"/>
                <a:sym typeface="Calibri"/>
              </a:rPr>
              <a:t>(gedurende xx minuten)</a:t>
            </a:r>
            <a:endParaRPr b="0" i="0" sz="1400" u="none" cap="none" strike="noStrike">
              <a:solidFill>
                <a:srgbClr val="000000"/>
              </a:solidFill>
              <a:latin typeface="Arial"/>
              <a:ea typeface="Arial"/>
              <a:cs typeface="Arial"/>
              <a:sym typeface="Arial"/>
            </a:endParaRPr>
          </a:p>
        </p:txBody>
      </p:sp>
      <p:sp>
        <p:nvSpPr>
          <p:cNvPr id="738" name="Google Shape;738;p23"/>
          <p:cNvSpPr txBox="1"/>
          <p:nvPr/>
        </p:nvSpPr>
        <p:spPr>
          <a:xfrm>
            <a:off x="4621021" y="5538416"/>
            <a:ext cx="1589100" cy="7179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Geen persoon gedetecteerd</a:t>
            </a:r>
            <a:endParaRPr b="0" i="0" sz="1400" u="none" cap="none" strike="noStrike">
              <a:solidFill>
                <a:srgbClr val="000000"/>
              </a:solidFill>
              <a:latin typeface="Arial"/>
              <a:ea typeface="Arial"/>
              <a:cs typeface="Arial"/>
              <a:sym typeface="Arial"/>
            </a:endParaRPr>
          </a:p>
        </p:txBody>
      </p:sp>
      <p:pic>
        <p:nvPicPr>
          <p:cNvPr id="739" name="Google Shape;739;p23"/>
          <p:cNvPicPr preferRelativeResize="0"/>
          <p:nvPr/>
        </p:nvPicPr>
        <p:blipFill rotWithShape="1">
          <a:blip r:embed="rId5">
            <a:alphaModFix/>
          </a:blip>
          <a:srcRect b="0" l="0" r="0" t="0"/>
          <a:stretch/>
        </p:blipFill>
        <p:spPr>
          <a:xfrm>
            <a:off x="3166982" y="4091031"/>
            <a:ext cx="285656" cy="278331"/>
          </a:xfrm>
          <a:prstGeom prst="rect">
            <a:avLst/>
          </a:prstGeom>
          <a:noFill/>
          <a:ln>
            <a:noFill/>
          </a:ln>
        </p:spPr>
      </p:pic>
      <p:pic>
        <p:nvPicPr>
          <p:cNvPr id="740" name="Google Shape;740;p23"/>
          <p:cNvPicPr preferRelativeResize="0"/>
          <p:nvPr/>
        </p:nvPicPr>
        <p:blipFill rotWithShape="1">
          <a:blip r:embed="rId5">
            <a:alphaModFix/>
          </a:blip>
          <a:srcRect b="0" l="0" r="0" t="0"/>
          <a:stretch/>
        </p:blipFill>
        <p:spPr>
          <a:xfrm>
            <a:off x="5279584" y="4073361"/>
            <a:ext cx="285681" cy="278388"/>
          </a:xfrm>
          <a:prstGeom prst="rect">
            <a:avLst/>
          </a:prstGeom>
          <a:noFill/>
          <a:ln>
            <a:noFill/>
          </a:ln>
        </p:spPr>
      </p:pic>
      <p:pic>
        <p:nvPicPr>
          <p:cNvPr id="741" name="Google Shape;741;p23"/>
          <p:cNvPicPr preferRelativeResize="0"/>
          <p:nvPr/>
        </p:nvPicPr>
        <p:blipFill rotWithShape="1">
          <a:blip r:embed="rId5">
            <a:alphaModFix/>
          </a:blip>
          <a:srcRect b="0" l="0" r="0" t="0"/>
          <a:stretch/>
        </p:blipFill>
        <p:spPr>
          <a:xfrm>
            <a:off x="5272713" y="5317938"/>
            <a:ext cx="285700" cy="278356"/>
          </a:xfrm>
          <a:prstGeom prst="rect">
            <a:avLst/>
          </a:prstGeom>
          <a:noFill/>
          <a:ln>
            <a:noFill/>
          </a:ln>
        </p:spPr>
      </p:pic>
      <p:sp>
        <p:nvSpPr>
          <p:cNvPr id="742" name="Google Shape;742;p23"/>
          <p:cNvSpPr txBox="1"/>
          <p:nvPr/>
        </p:nvSpPr>
        <p:spPr>
          <a:xfrm>
            <a:off x="750124" y="1281573"/>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Automatisch licht| Nachtlicht |  </a:t>
            </a:r>
            <a:r>
              <a:rPr b="1" i="0" lang="en-GB" sz="1200" u="none" cap="none" strike="noStrike">
                <a:solidFill>
                  <a:schemeClr val="accent1"/>
                </a:solidFill>
                <a:latin typeface="Calibri"/>
                <a:ea typeface="Calibri"/>
                <a:cs typeface="Calibri"/>
                <a:sym typeface="Calibri"/>
              </a:rPr>
              <a:t>Toezichtsgebeurtenissen </a:t>
            </a:r>
            <a:r>
              <a:rPr b="0" i="0" lang="en-GB" sz="1200" u="none" cap="none" strike="noStrike">
                <a:solidFill>
                  <a:srgbClr val="7F7F7F"/>
                </a:solidFill>
                <a:latin typeface="Calibri"/>
                <a:ea typeface="Calibri"/>
                <a:cs typeface="Calibri"/>
                <a:sym typeface="Calibri"/>
              </a:rPr>
              <a:t>| Valanalyse</a:t>
            </a:r>
            <a:endParaRPr b="0" i="0" sz="1400" u="none" cap="none" strike="noStrike">
              <a:solidFill>
                <a:srgbClr val="000000"/>
              </a:solidFill>
              <a:latin typeface="Arial"/>
              <a:ea typeface="Arial"/>
              <a:cs typeface="Arial"/>
              <a:sym typeface="Arial"/>
            </a:endParaRPr>
          </a:p>
        </p:txBody>
      </p:sp>
      <p:sp>
        <p:nvSpPr>
          <p:cNvPr id="743" name="Google Shape;743;p23"/>
          <p:cNvSpPr/>
          <p:nvPr/>
        </p:nvSpPr>
        <p:spPr>
          <a:xfrm>
            <a:off x="2397812" y="5215650"/>
            <a:ext cx="1824000" cy="10866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44" name="Google Shape;744;p23"/>
          <p:cNvSpPr txBox="1"/>
          <p:nvPr/>
        </p:nvSpPr>
        <p:spPr>
          <a:xfrm>
            <a:off x="2508409" y="5538416"/>
            <a:ext cx="1589100" cy="7179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Bewoner is in de badkamer</a:t>
            </a:r>
            <a:endParaRPr b="0" i="0" sz="14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400"/>
              <a:buFont typeface="Calibri"/>
              <a:buNone/>
            </a:pPr>
            <a:r>
              <a:rPr b="0" i="0" lang="en-GB" sz="1050" u="none" cap="none" strike="noStrike">
                <a:solidFill>
                  <a:srgbClr val="929597"/>
                </a:solidFill>
                <a:latin typeface="Calibri"/>
                <a:ea typeface="Calibri"/>
                <a:cs typeface="Calibri"/>
                <a:sym typeface="Calibri"/>
              </a:rPr>
              <a:t>(gedurende xx minuten)</a:t>
            </a:r>
            <a:endParaRPr b="0" i="0" sz="1400" u="none" cap="none" strike="noStrike">
              <a:solidFill>
                <a:srgbClr val="000000"/>
              </a:solidFill>
              <a:latin typeface="Arial"/>
              <a:ea typeface="Arial"/>
              <a:cs typeface="Arial"/>
              <a:sym typeface="Arial"/>
            </a:endParaRPr>
          </a:p>
        </p:txBody>
      </p:sp>
      <p:pic>
        <p:nvPicPr>
          <p:cNvPr id="745" name="Google Shape;745;p23"/>
          <p:cNvPicPr preferRelativeResize="0"/>
          <p:nvPr/>
        </p:nvPicPr>
        <p:blipFill rotWithShape="1">
          <a:blip r:embed="rId5">
            <a:alphaModFix/>
          </a:blip>
          <a:srcRect b="0" l="0" r="0" t="0"/>
          <a:stretch/>
        </p:blipFill>
        <p:spPr>
          <a:xfrm>
            <a:off x="3160100" y="5317938"/>
            <a:ext cx="285700" cy="27835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sp>
        <p:nvSpPr>
          <p:cNvPr id="750" name="Google Shape;750;p24"/>
          <p:cNvSpPr/>
          <p:nvPr/>
        </p:nvSpPr>
        <p:spPr>
          <a:xfrm>
            <a:off x="3076" y="0"/>
            <a:ext cx="8829228"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51" name="Google Shape;751;p24"/>
          <p:cNvSpPr/>
          <p:nvPr/>
        </p:nvSpPr>
        <p:spPr>
          <a:xfrm>
            <a:off x="1354715" y="4706067"/>
            <a:ext cx="2822513" cy="1243213"/>
          </a:xfrm>
          <a:prstGeom prst="roundRect">
            <a:avLst>
              <a:gd fmla="val 8500" name="adj"/>
            </a:avLst>
          </a:prstGeom>
          <a:solidFill>
            <a:schemeClr val="lt1">
              <a:alpha val="7294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752" name="Google Shape;752;p24"/>
          <p:cNvSpPr/>
          <p:nvPr/>
        </p:nvSpPr>
        <p:spPr>
          <a:xfrm>
            <a:off x="4451059" y="4706067"/>
            <a:ext cx="2822513" cy="1243213"/>
          </a:xfrm>
          <a:prstGeom prst="roundRect">
            <a:avLst>
              <a:gd fmla="val 8500" name="adj"/>
            </a:avLst>
          </a:prstGeom>
          <a:solidFill>
            <a:schemeClr val="lt1">
              <a:alpha val="7294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753" name="Google Shape;753;p24"/>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Valpreventie</a:t>
            </a:r>
            <a:endParaRPr b="0" i="0" sz="1400" u="none" cap="none" strike="noStrike">
              <a:solidFill>
                <a:srgbClr val="000000"/>
              </a:solidFill>
              <a:latin typeface="Arial"/>
              <a:ea typeface="Arial"/>
              <a:cs typeface="Arial"/>
              <a:sym typeface="Arial"/>
            </a:endParaRPr>
          </a:p>
        </p:txBody>
      </p:sp>
      <p:sp>
        <p:nvSpPr>
          <p:cNvPr id="754" name="Google Shape;754;p24"/>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Toezichtsgebeurtenissen</a:t>
            </a:r>
            <a:endParaRPr b="1" i="0" sz="2700" u="none" cap="none" strike="noStrike">
              <a:solidFill>
                <a:schemeClr val="accent1"/>
              </a:solidFill>
              <a:latin typeface="Calibri"/>
              <a:ea typeface="Calibri"/>
              <a:cs typeface="Calibri"/>
              <a:sym typeface="Calibri"/>
            </a:endParaRPr>
          </a:p>
        </p:txBody>
      </p:sp>
      <p:sp>
        <p:nvSpPr>
          <p:cNvPr id="755" name="Google Shape;755;p24"/>
          <p:cNvSpPr txBox="1"/>
          <p:nvPr/>
        </p:nvSpPr>
        <p:spPr>
          <a:xfrm>
            <a:off x="1351639" y="4927264"/>
            <a:ext cx="281014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Wanneer je een bewoner wilt controleren</a:t>
            </a:r>
            <a:endParaRPr b="0" i="0" sz="1400" u="none" cap="none" strike="noStrike">
              <a:solidFill>
                <a:srgbClr val="000000"/>
              </a:solidFill>
              <a:latin typeface="Arial"/>
              <a:ea typeface="Arial"/>
              <a:cs typeface="Arial"/>
              <a:sym typeface="Arial"/>
            </a:endParaRPr>
          </a:p>
        </p:txBody>
      </p:sp>
      <p:sp>
        <p:nvSpPr>
          <p:cNvPr id="756" name="Google Shape;756;p24"/>
          <p:cNvSpPr txBox="1"/>
          <p:nvPr/>
        </p:nvSpPr>
        <p:spPr>
          <a:xfrm>
            <a:off x="4451059" y="4927264"/>
            <a:ext cx="2721015"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Na welke tijdsduur je een melding wilt ontvangen </a:t>
            </a:r>
            <a:endParaRPr b="0" i="0" sz="1400" u="none" cap="none" strike="noStrike">
              <a:solidFill>
                <a:schemeClr val="accent2"/>
              </a:solidFill>
              <a:latin typeface="Calibri"/>
              <a:ea typeface="Calibri"/>
              <a:cs typeface="Calibri"/>
              <a:sym typeface="Calibri"/>
            </a:endParaRPr>
          </a:p>
        </p:txBody>
      </p:sp>
      <p:sp>
        <p:nvSpPr>
          <p:cNvPr id="757" name="Google Shape;757;p24"/>
          <p:cNvSpPr txBox="1"/>
          <p:nvPr/>
        </p:nvSpPr>
        <p:spPr>
          <a:xfrm>
            <a:off x="3020048" y="4270810"/>
            <a:ext cx="2822513" cy="32565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7928B"/>
              </a:buClr>
              <a:buSzPts val="1200"/>
              <a:buFont typeface="Calibri"/>
              <a:buNone/>
            </a:pPr>
            <a:r>
              <a:rPr b="1" i="0" lang="en-GB" sz="1200" u="none" cap="none" strike="noStrike">
                <a:solidFill>
                  <a:srgbClr val="37928B"/>
                </a:solidFill>
                <a:latin typeface="Calibri"/>
                <a:ea typeface="Calibri"/>
                <a:cs typeface="Calibri"/>
                <a:sym typeface="Calibri"/>
              </a:rPr>
              <a:t>Je kunt ook instellen:</a:t>
            </a:r>
            <a:endParaRPr b="0" i="0" sz="1400" u="none" cap="none" strike="noStrike">
              <a:solidFill>
                <a:srgbClr val="000000"/>
              </a:solidFill>
              <a:latin typeface="Arial"/>
              <a:ea typeface="Arial"/>
              <a:cs typeface="Arial"/>
              <a:sym typeface="Arial"/>
            </a:endParaRPr>
          </a:p>
        </p:txBody>
      </p:sp>
      <p:sp>
        <p:nvSpPr>
          <p:cNvPr id="758" name="Google Shape;758;p24"/>
          <p:cNvSpPr txBox="1"/>
          <p:nvPr/>
        </p:nvSpPr>
        <p:spPr>
          <a:xfrm>
            <a:off x="314363" y="2478756"/>
            <a:ext cx="820665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Je kunt de toezichtsgebeurtenissen per bewoner configureren,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afhankelijk van hun situatie, medische toestand, ... </a:t>
            </a:r>
            <a:endParaRPr b="0" i="0" sz="1400" u="none" cap="none" strike="noStrike">
              <a:solidFill>
                <a:srgbClr val="000000"/>
              </a:solidFill>
              <a:latin typeface="Arial"/>
              <a:ea typeface="Arial"/>
              <a:cs typeface="Arial"/>
              <a:sym typeface="Arial"/>
            </a:endParaRPr>
          </a:p>
        </p:txBody>
      </p:sp>
      <p:sp>
        <p:nvSpPr>
          <p:cNvPr id="759" name="Google Shape;759;p24"/>
          <p:cNvSpPr txBox="1"/>
          <p:nvPr/>
        </p:nvSpPr>
        <p:spPr>
          <a:xfrm>
            <a:off x="1351639" y="5500944"/>
            <a:ext cx="281014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F7F7F"/>
              </a:buClr>
              <a:buSzPts val="1100"/>
              <a:buFont typeface="Calibri"/>
              <a:buNone/>
            </a:pPr>
            <a:r>
              <a:rPr b="0" i="0" lang="en-GB" sz="1100" u="none" cap="none" strike="noStrike">
                <a:solidFill>
                  <a:srgbClr val="7F7F7F"/>
                </a:solidFill>
                <a:latin typeface="Calibri"/>
                <a:ea typeface="Calibri"/>
                <a:cs typeface="Calibri"/>
                <a:sym typeface="Calibri"/>
              </a:rPr>
              <a:t>('s nachts, na 4 uur, ...)</a:t>
            </a:r>
            <a:endParaRPr b="0" i="0" sz="1100" u="none" cap="none" strike="noStrike">
              <a:solidFill>
                <a:srgbClr val="7F7F7F"/>
              </a:solidFill>
              <a:latin typeface="Calibri"/>
              <a:ea typeface="Calibri"/>
              <a:cs typeface="Calibri"/>
              <a:sym typeface="Calibri"/>
            </a:endParaRPr>
          </a:p>
        </p:txBody>
      </p:sp>
      <p:sp>
        <p:nvSpPr>
          <p:cNvPr id="760" name="Google Shape;760;p24"/>
          <p:cNvSpPr txBox="1"/>
          <p:nvPr/>
        </p:nvSpPr>
        <p:spPr>
          <a:xfrm>
            <a:off x="4451099" y="5500944"/>
            <a:ext cx="281014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F7F7F"/>
              </a:buClr>
              <a:buSzPts val="1100"/>
              <a:buFont typeface="Calibri"/>
              <a:buNone/>
            </a:pPr>
            <a:r>
              <a:rPr b="0" i="0" lang="en-GB" sz="1100" u="none" cap="none" strike="noStrike">
                <a:solidFill>
                  <a:srgbClr val="7F7F7F"/>
                </a:solidFill>
                <a:latin typeface="Calibri"/>
                <a:ea typeface="Calibri"/>
                <a:cs typeface="Calibri"/>
                <a:sym typeface="Calibri"/>
              </a:rPr>
              <a:t>(2 minuten, 15 minuten, een half uur)</a:t>
            </a:r>
            <a:endParaRPr b="0" i="0" sz="1100" u="none" cap="none" strike="noStrike">
              <a:solidFill>
                <a:srgbClr val="7F7F7F"/>
              </a:solidFill>
              <a:latin typeface="Calibri"/>
              <a:ea typeface="Calibri"/>
              <a:cs typeface="Calibri"/>
              <a:sym typeface="Calibri"/>
            </a:endParaRPr>
          </a:p>
        </p:txBody>
      </p:sp>
      <p:pic>
        <p:nvPicPr>
          <p:cNvPr id="761" name="Google Shape;761;p24"/>
          <p:cNvPicPr preferRelativeResize="0"/>
          <p:nvPr/>
        </p:nvPicPr>
        <p:blipFill rotWithShape="1">
          <a:blip r:embed="rId3">
            <a:alphaModFix/>
          </a:blip>
          <a:srcRect b="0" l="0" r="15596" t="0"/>
          <a:stretch/>
        </p:blipFill>
        <p:spPr>
          <a:xfrm>
            <a:off x="8832304" y="0"/>
            <a:ext cx="3356620" cy="6858000"/>
          </a:xfrm>
          <a:prstGeom prst="rect">
            <a:avLst/>
          </a:prstGeom>
          <a:noFill/>
          <a:ln>
            <a:noFill/>
          </a:ln>
        </p:spPr>
      </p:pic>
      <p:sp>
        <p:nvSpPr>
          <p:cNvPr id="762" name="Google Shape;762;p24"/>
          <p:cNvSpPr txBox="1"/>
          <p:nvPr/>
        </p:nvSpPr>
        <p:spPr>
          <a:xfrm>
            <a:off x="750124" y="1281573"/>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Automatisch licht | Nachtlicht | </a:t>
            </a:r>
            <a:r>
              <a:rPr b="1" i="0" lang="en-GB" sz="1200" u="none" cap="none" strike="noStrike">
                <a:solidFill>
                  <a:schemeClr val="accent1"/>
                </a:solidFill>
                <a:latin typeface="Calibri"/>
                <a:ea typeface="Calibri"/>
                <a:cs typeface="Calibri"/>
                <a:sym typeface="Calibri"/>
              </a:rPr>
              <a:t>Toezichtsgebeurtenissen</a:t>
            </a:r>
            <a:r>
              <a:rPr b="0" i="0" lang="en-GB" sz="1200" u="none" cap="none" strike="noStrike">
                <a:solidFill>
                  <a:srgbClr val="7F7F7F"/>
                </a:solidFill>
                <a:latin typeface="Calibri"/>
                <a:ea typeface="Calibri"/>
                <a:cs typeface="Calibri"/>
                <a:sym typeface="Calibri"/>
              </a:rPr>
              <a:t> | Valanalyse </a:t>
            </a:r>
            <a:endParaRPr b="0" i="0" sz="1400" u="none" cap="none" strike="noStrike">
              <a:solidFill>
                <a:srgbClr val="000000"/>
              </a:solidFill>
              <a:latin typeface="Arial"/>
              <a:ea typeface="Arial"/>
              <a:cs typeface="Arial"/>
              <a:sym typeface="Arial"/>
            </a:endParaRPr>
          </a:p>
        </p:txBody>
      </p:sp>
      <p:cxnSp>
        <p:nvCxnSpPr>
          <p:cNvPr id="763" name="Google Shape;763;p24"/>
          <p:cNvCxnSpPr/>
          <p:nvPr/>
        </p:nvCxnSpPr>
        <p:spPr>
          <a:xfrm>
            <a:off x="3697610" y="3717032"/>
            <a:ext cx="1440160" cy="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id="768" name="Google Shape;768;p25"/>
          <p:cNvSpPr/>
          <p:nvPr/>
        </p:nvSpPr>
        <p:spPr>
          <a:xfrm>
            <a:off x="3076"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69" name="Google Shape;769;p25"/>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Valpreventie - Toezichtsgebeurtenissen</a:t>
            </a:r>
            <a:endParaRPr b="0" i="0" sz="1400" u="none" cap="none" strike="noStrike">
              <a:solidFill>
                <a:srgbClr val="000000"/>
              </a:solidFill>
              <a:latin typeface="Arial"/>
              <a:ea typeface="Arial"/>
              <a:cs typeface="Arial"/>
              <a:sym typeface="Arial"/>
            </a:endParaRPr>
          </a:p>
        </p:txBody>
      </p:sp>
      <p:sp>
        <p:nvSpPr>
          <p:cNvPr id="770" name="Google Shape;770;p25"/>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Real-life scenario </a:t>
            </a:r>
            <a:r>
              <a:rPr b="0" i="0" lang="en-GB" sz="1800" u="none" cap="none" strike="noStrike">
                <a:solidFill>
                  <a:schemeClr val="accen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771" name="Google Shape;771;p25"/>
          <p:cNvSpPr txBox="1"/>
          <p:nvPr/>
        </p:nvSpPr>
        <p:spPr>
          <a:xfrm>
            <a:off x="817433" y="3443438"/>
            <a:ext cx="59043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Bewoner Mary lijdt aan bloeddrukproblemen. Als ze 's nachts opstaat, loopt ze een groot risico om te vallen. </a:t>
            </a:r>
            <a:br>
              <a:rPr b="0" i="0" lang="en-GB" sz="1600" u="none" cap="none" strike="noStrike">
                <a:solidFill>
                  <a:srgbClr val="38656D"/>
                </a:solidFill>
                <a:latin typeface="Calibri"/>
                <a:ea typeface="Calibri"/>
                <a:cs typeface="Calibri"/>
                <a:sym typeface="Calibri"/>
              </a:rPr>
            </a:br>
            <a:endParaRPr b="0" i="0" sz="1600" u="none" cap="none" strike="noStrike">
              <a:solidFill>
                <a:srgbClr val="38656D"/>
              </a:solidFill>
              <a:latin typeface="Calibri"/>
              <a:ea typeface="Calibri"/>
              <a:cs typeface="Calibri"/>
              <a:sym typeface="Calibri"/>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Door de melding 'op de rand van het bed zitten' in te schakelen, ontvang je een melding wanneer Mary bewegingen maakt om op te staan. </a:t>
            </a:r>
            <a:endParaRPr/>
          </a:p>
          <a:p>
            <a:pPr indent="0" lvl="0" marL="0" marR="0" rtl="0" algn="ctr">
              <a:lnSpc>
                <a:spcPct val="100000"/>
              </a:lnSpc>
              <a:spcBef>
                <a:spcPts val="0"/>
              </a:spcBef>
              <a:spcAft>
                <a:spcPts val="0"/>
              </a:spcAft>
              <a:buClr>
                <a:srgbClr val="38656D"/>
              </a:buClr>
              <a:buSzPts val="1600"/>
              <a:buFont typeface="Calibri"/>
              <a:buNone/>
            </a:pPr>
            <a:r>
              <a:t/>
            </a:r>
            <a:endParaRPr b="0" i="0" sz="1600" u="none" cap="none" strike="noStrike">
              <a:solidFill>
                <a:srgbClr val="38656D"/>
              </a:solidFill>
              <a:latin typeface="Calibri"/>
              <a:ea typeface="Calibri"/>
              <a:cs typeface="Calibri"/>
              <a:sym typeface="Calibri"/>
            </a:endParaRPr>
          </a:p>
          <a:p>
            <a:pPr indent="0" lvl="0" marL="0" marR="0" rtl="0" algn="ctr">
              <a:lnSpc>
                <a:spcPct val="100000"/>
              </a:lnSpc>
              <a:spcBef>
                <a:spcPts val="0"/>
              </a:spcBef>
              <a:spcAft>
                <a:spcPts val="0"/>
              </a:spcAft>
              <a:buClr>
                <a:srgbClr val="38656D"/>
              </a:buClr>
              <a:buSzPts val="1600"/>
              <a:buFont typeface="Calibri"/>
              <a:buNone/>
            </a:pPr>
            <a:r>
              <a:rPr b="1" i="0" lang="en-GB" sz="1600" u="none" cap="none" strike="noStrike">
                <a:solidFill>
                  <a:srgbClr val="38656D"/>
                </a:solidFill>
                <a:latin typeface="Calibri"/>
                <a:ea typeface="Calibri"/>
                <a:cs typeface="Calibri"/>
                <a:sym typeface="Calibri"/>
              </a:rPr>
              <a:t>Op die manier kun je naar haar kamer gaan en </a:t>
            </a:r>
            <a:br>
              <a:rPr b="1"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haar helpen  om uit bed te stappen </a:t>
            </a:r>
            <a:br>
              <a:rPr b="1"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en een mogelijke val te voorkomen.</a:t>
            </a:r>
            <a:endParaRPr b="1" i="0" sz="1600" u="none" cap="none" strike="noStrike">
              <a:solidFill>
                <a:schemeClr val="accent2"/>
              </a:solidFill>
              <a:latin typeface="Calibri"/>
              <a:ea typeface="Calibri"/>
              <a:cs typeface="Calibri"/>
              <a:sym typeface="Calibri"/>
            </a:endParaRPr>
          </a:p>
        </p:txBody>
      </p:sp>
      <p:sp>
        <p:nvSpPr>
          <p:cNvPr id="772" name="Google Shape;772;p25"/>
          <p:cNvSpPr/>
          <p:nvPr/>
        </p:nvSpPr>
        <p:spPr>
          <a:xfrm>
            <a:off x="7536160" y="0"/>
            <a:ext cx="465584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773" name="Google Shape;773;p25"/>
          <p:cNvPicPr preferRelativeResize="0"/>
          <p:nvPr/>
        </p:nvPicPr>
        <p:blipFill rotWithShape="1">
          <a:blip r:embed="rId3">
            <a:alphaModFix/>
          </a:blip>
          <a:srcRect b="-22120" l="-4427" r="0" t="-6271"/>
          <a:stretch/>
        </p:blipFill>
        <p:spPr>
          <a:xfrm>
            <a:off x="2728213" y="1975180"/>
            <a:ext cx="1944216" cy="1207662"/>
          </a:xfrm>
          <a:prstGeom prst="rect">
            <a:avLst/>
          </a:prstGeom>
          <a:noFill/>
          <a:ln>
            <a:noFill/>
          </a:ln>
        </p:spPr>
      </p:pic>
      <p:pic>
        <p:nvPicPr>
          <p:cNvPr id="774" name="Google Shape;774;p25"/>
          <p:cNvPicPr preferRelativeResize="0"/>
          <p:nvPr/>
        </p:nvPicPr>
        <p:blipFill rotWithShape="1">
          <a:blip r:embed="rId4">
            <a:alphaModFix/>
          </a:blip>
          <a:srcRect b="0" l="0" r="0" t="0"/>
          <a:stretch/>
        </p:blipFill>
        <p:spPr>
          <a:xfrm>
            <a:off x="8260043" y="1471563"/>
            <a:ext cx="3289837" cy="3772708"/>
          </a:xfrm>
          <a:prstGeom prst="roundRect">
            <a:avLst>
              <a:gd fmla="val 4822" name="adj"/>
            </a:avLst>
          </a:prstGeom>
          <a:noFill/>
          <a:ln>
            <a:noFill/>
          </a:ln>
        </p:spPr>
      </p:pic>
      <p:sp>
        <p:nvSpPr>
          <p:cNvPr id="775" name="Google Shape;775;p25"/>
          <p:cNvSpPr txBox="1"/>
          <p:nvPr/>
        </p:nvSpPr>
        <p:spPr>
          <a:xfrm>
            <a:off x="8938400" y="5817902"/>
            <a:ext cx="1900800" cy="8814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Bewoner zit op het bed</a:t>
            </a:r>
            <a:endParaRPr b="0" i="0" sz="1400" u="none" cap="none" strike="noStrike">
              <a:solidFill>
                <a:srgbClr val="000000"/>
              </a:solidFill>
              <a:latin typeface="Arial"/>
              <a:ea typeface="Arial"/>
              <a:cs typeface="Arial"/>
              <a:sym typeface="Arial"/>
            </a:endParaRPr>
          </a:p>
        </p:txBody>
      </p:sp>
      <p:pic>
        <p:nvPicPr>
          <p:cNvPr id="776" name="Google Shape;776;p25"/>
          <p:cNvPicPr preferRelativeResize="0"/>
          <p:nvPr/>
        </p:nvPicPr>
        <p:blipFill rotWithShape="1">
          <a:blip r:embed="rId5">
            <a:alphaModFix/>
          </a:blip>
          <a:srcRect b="0" l="0" r="0" t="0"/>
          <a:stretch/>
        </p:blipFill>
        <p:spPr>
          <a:xfrm>
            <a:off x="9717856" y="5568938"/>
            <a:ext cx="341758" cy="341758"/>
          </a:xfrm>
          <a:prstGeom prst="rect">
            <a:avLst/>
          </a:prstGeom>
          <a:noFill/>
          <a:ln>
            <a:noFill/>
          </a:ln>
        </p:spPr>
      </p:pic>
      <p:sp>
        <p:nvSpPr>
          <p:cNvPr id="777" name="Google Shape;777;p25"/>
          <p:cNvSpPr txBox="1"/>
          <p:nvPr/>
        </p:nvSpPr>
        <p:spPr>
          <a:xfrm>
            <a:off x="839416" y="1466999"/>
            <a:ext cx="843334"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VOORBEELD</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1" name="Shape 781"/>
        <p:cNvGrpSpPr/>
        <p:nvPr/>
      </p:nvGrpSpPr>
      <p:grpSpPr>
        <a:xfrm>
          <a:off x="0" y="0"/>
          <a:ext cx="0" cy="0"/>
          <a:chOff x="0" y="0"/>
          <a:chExt cx="0" cy="0"/>
        </a:xfrm>
      </p:grpSpPr>
      <p:sp>
        <p:nvSpPr>
          <p:cNvPr id="782" name="Google Shape;782;p26"/>
          <p:cNvSpPr/>
          <p:nvPr/>
        </p:nvSpPr>
        <p:spPr>
          <a:xfrm>
            <a:off x="0"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83" name="Google Shape;783;p26"/>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Valpreventie - Toezichtsgebeurtenissen</a:t>
            </a:r>
            <a:endParaRPr b="0" i="0" sz="1400" u="none" cap="none" strike="noStrike">
              <a:solidFill>
                <a:srgbClr val="000000"/>
              </a:solidFill>
              <a:latin typeface="Arial"/>
              <a:ea typeface="Arial"/>
              <a:cs typeface="Arial"/>
              <a:sym typeface="Arial"/>
            </a:endParaRPr>
          </a:p>
        </p:txBody>
      </p:sp>
      <p:sp>
        <p:nvSpPr>
          <p:cNvPr id="784" name="Google Shape;784;p26"/>
          <p:cNvSpPr txBox="1"/>
          <p:nvPr/>
        </p:nvSpPr>
        <p:spPr>
          <a:xfrm>
            <a:off x="814358" y="3505203"/>
            <a:ext cx="59043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John, een bewoner, draagt 's nachts incontinentiemateriaal. Je hebt gemerkt dat hij dit soms midden in de nacht zelf probeert te verschonen en naar de badkamer gaat. Tijdens het verschonen bestaat echter het risico dat hij valt.</a:t>
            </a:r>
            <a:endParaRPr/>
          </a:p>
          <a:p>
            <a:pPr indent="0" lvl="0" marL="0" marR="0" rtl="0" algn="ctr">
              <a:lnSpc>
                <a:spcPct val="100000"/>
              </a:lnSpc>
              <a:spcBef>
                <a:spcPts val="0"/>
              </a:spcBef>
              <a:spcAft>
                <a:spcPts val="0"/>
              </a:spcAft>
              <a:buClr>
                <a:srgbClr val="38656D"/>
              </a:buClr>
              <a:buSzPts val="1600"/>
              <a:buFont typeface="Calibri"/>
              <a:buNone/>
            </a:pPr>
            <a:r>
              <a:t/>
            </a:r>
            <a:endParaRPr b="0" i="0" sz="1600" u="none" cap="none" strike="noStrike">
              <a:solidFill>
                <a:srgbClr val="38656D"/>
              </a:solidFill>
              <a:latin typeface="Calibri"/>
              <a:ea typeface="Calibri"/>
              <a:cs typeface="Calibri"/>
              <a:sym typeface="Calibri"/>
            </a:endParaRPr>
          </a:p>
          <a:p>
            <a:pPr indent="0" lvl="0" marL="0" marR="0" rtl="0" algn="ctr">
              <a:lnSpc>
                <a:spcPct val="100000"/>
              </a:lnSpc>
              <a:spcBef>
                <a:spcPts val="0"/>
              </a:spcBef>
              <a:spcAft>
                <a:spcPts val="0"/>
              </a:spcAft>
              <a:buClr>
                <a:srgbClr val="38656D"/>
              </a:buClr>
              <a:buSzPts val="1600"/>
              <a:buFont typeface="Calibri"/>
              <a:buNone/>
            </a:pPr>
            <a:r>
              <a:rPr b="1" i="0" lang="en-GB" sz="1600" u="none" cap="none" strike="noStrike">
                <a:solidFill>
                  <a:srgbClr val="38656D"/>
                </a:solidFill>
                <a:latin typeface="Calibri"/>
                <a:ea typeface="Calibri"/>
                <a:cs typeface="Calibri"/>
                <a:sym typeface="Calibri"/>
              </a:rPr>
              <a:t>Met Nobi kun je een melding instellen die je waarschuwt als John langer dan 5 minuten in de badkamer is. Zo kun je snel bij hem langsgaan en kijken of alles ok is; en hulp bieden als dat nodig is.</a:t>
            </a:r>
            <a:endParaRPr b="0" i="0" sz="1400" u="none" cap="none" strike="noStrike">
              <a:solidFill>
                <a:srgbClr val="000000"/>
              </a:solidFill>
              <a:latin typeface="Arial"/>
              <a:ea typeface="Arial"/>
              <a:cs typeface="Arial"/>
              <a:sym typeface="Arial"/>
            </a:endParaRPr>
          </a:p>
        </p:txBody>
      </p:sp>
      <p:sp>
        <p:nvSpPr>
          <p:cNvPr id="785" name="Google Shape;785;p26"/>
          <p:cNvSpPr/>
          <p:nvPr/>
        </p:nvSpPr>
        <p:spPr>
          <a:xfrm>
            <a:off x="7536160" y="0"/>
            <a:ext cx="465584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786" name="Google Shape;786;p26"/>
          <p:cNvPicPr preferRelativeResize="0"/>
          <p:nvPr/>
        </p:nvPicPr>
        <p:blipFill rotWithShape="1">
          <a:blip r:embed="rId3">
            <a:alphaModFix/>
          </a:blip>
          <a:srcRect b="0" l="0" r="0" t="0"/>
          <a:stretch/>
        </p:blipFill>
        <p:spPr>
          <a:xfrm>
            <a:off x="8260043" y="1448545"/>
            <a:ext cx="3289837" cy="3772708"/>
          </a:xfrm>
          <a:prstGeom prst="roundRect">
            <a:avLst>
              <a:gd fmla="val 4822" name="adj"/>
            </a:avLst>
          </a:prstGeom>
          <a:blipFill rotWithShape="1">
            <a:blip r:embed="rId4">
              <a:alphaModFix/>
            </a:blip>
            <a:stretch>
              <a:fillRect b="0" l="0" r="0" t="0"/>
            </a:stretch>
          </a:blipFill>
          <a:ln>
            <a:noFill/>
          </a:ln>
        </p:spPr>
      </p:pic>
      <p:grpSp>
        <p:nvGrpSpPr>
          <p:cNvPr id="787" name="Google Shape;787;p26"/>
          <p:cNvGrpSpPr/>
          <p:nvPr/>
        </p:nvGrpSpPr>
        <p:grpSpPr>
          <a:xfrm>
            <a:off x="7211490" y="5386328"/>
            <a:ext cx="642654" cy="642654"/>
            <a:chOff x="9413125" y="5149045"/>
            <a:chExt cx="969906" cy="969906"/>
          </a:xfrm>
        </p:grpSpPr>
        <p:sp>
          <p:nvSpPr>
            <p:cNvPr id="788" name="Google Shape;788;p26"/>
            <p:cNvSpPr/>
            <p:nvPr/>
          </p:nvSpPr>
          <p:spPr>
            <a:xfrm>
              <a:off x="9413125" y="5149045"/>
              <a:ext cx="969906" cy="969906"/>
            </a:xfrm>
            <a:prstGeom prst="ellipse">
              <a:avLst/>
            </a:prstGeom>
            <a:solidFill>
              <a:schemeClr val="lt1"/>
            </a:solidFill>
            <a:ln cap="flat" cmpd="sng" w="2857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89" name="Google Shape;789;p26"/>
            <p:cNvSpPr/>
            <p:nvPr/>
          </p:nvSpPr>
          <p:spPr>
            <a:xfrm rot="10800000">
              <a:off x="9898078" y="5240284"/>
              <a:ext cx="224278" cy="437758"/>
            </a:xfrm>
            <a:custGeom>
              <a:rect b="b" l="l" r="r" t="t"/>
              <a:pathLst>
                <a:path extrusionOk="0" h="437758" w="224278">
                  <a:moveTo>
                    <a:pt x="224278" y="437758"/>
                  </a:moveTo>
                  <a:lnTo>
                    <a:pt x="144864" y="429752"/>
                  </a:lnTo>
                  <a:cubicBezTo>
                    <a:pt x="94891" y="419526"/>
                    <a:pt x="48013" y="400803"/>
                    <a:pt x="5807" y="375158"/>
                  </a:cubicBezTo>
                  <a:lnTo>
                    <a:pt x="0" y="370924"/>
                  </a:lnTo>
                  <a:lnTo>
                    <a:pt x="214153" y="0"/>
                  </a:lnTo>
                  <a:lnTo>
                    <a:pt x="224278" y="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790" name="Google Shape;790;p26"/>
          <p:cNvSpPr txBox="1"/>
          <p:nvPr/>
        </p:nvSpPr>
        <p:spPr>
          <a:xfrm>
            <a:off x="8954568" y="5901355"/>
            <a:ext cx="1900800" cy="8814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Bewoner is in badkamer of toilet</a:t>
            </a:r>
            <a:br>
              <a:rPr b="0" i="0" lang="en-GB" sz="1800" u="none" cap="none" strike="noStrike">
                <a:solidFill>
                  <a:schemeClr val="accent1"/>
                </a:solidFill>
                <a:latin typeface="Calibri"/>
                <a:ea typeface="Calibri"/>
                <a:cs typeface="Calibri"/>
                <a:sym typeface="Calibri"/>
              </a:rPr>
            </a:br>
            <a:r>
              <a:rPr b="0" i="0" lang="en-GB" sz="1200" u="none" cap="none" strike="noStrike">
                <a:solidFill>
                  <a:schemeClr val="accent1"/>
                </a:solidFill>
                <a:latin typeface="Calibri"/>
                <a:ea typeface="Calibri"/>
                <a:cs typeface="Calibri"/>
                <a:sym typeface="Calibri"/>
              </a:rPr>
              <a:t>gedurende 5 minuten</a:t>
            </a:r>
            <a:endParaRPr b="0" i="0" sz="800" u="none" cap="none" strike="noStrike">
              <a:solidFill>
                <a:srgbClr val="000000"/>
              </a:solidFill>
              <a:latin typeface="Arial"/>
              <a:ea typeface="Arial"/>
              <a:cs typeface="Arial"/>
              <a:sym typeface="Arial"/>
            </a:endParaRPr>
          </a:p>
        </p:txBody>
      </p:sp>
      <p:pic>
        <p:nvPicPr>
          <p:cNvPr id="791" name="Google Shape;791;p26"/>
          <p:cNvPicPr preferRelativeResize="0"/>
          <p:nvPr/>
        </p:nvPicPr>
        <p:blipFill rotWithShape="1">
          <a:blip r:embed="rId5">
            <a:alphaModFix/>
          </a:blip>
          <a:srcRect b="0" l="0" r="0" t="0"/>
          <a:stretch/>
        </p:blipFill>
        <p:spPr>
          <a:xfrm>
            <a:off x="9716400" y="5569200"/>
            <a:ext cx="341756" cy="341756"/>
          </a:xfrm>
          <a:prstGeom prst="rect">
            <a:avLst/>
          </a:prstGeom>
          <a:noFill/>
          <a:ln>
            <a:noFill/>
          </a:ln>
        </p:spPr>
      </p:pic>
      <p:sp>
        <p:nvSpPr>
          <p:cNvPr id="792" name="Google Shape;792;p26"/>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Real-life scenario </a:t>
            </a:r>
            <a:r>
              <a:rPr b="0" i="0" lang="en-GB" sz="1800" u="none" cap="none" strike="noStrike">
                <a:solidFill>
                  <a:schemeClr val="accent1"/>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pic>
        <p:nvPicPr>
          <p:cNvPr id="793" name="Google Shape;793;p26"/>
          <p:cNvPicPr preferRelativeResize="0"/>
          <p:nvPr/>
        </p:nvPicPr>
        <p:blipFill rotWithShape="1">
          <a:blip r:embed="rId6">
            <a:alphaModFix/>
          </a:blip>
          <a:srcRect b="-22120" l="-4427" r="0" t="-6271"/>
          <a:stretch/>
        </p:blipFill>
        <p:spPr>
          <a:xfrm>
            <a:off x="2728213" y="1975180"/>
            <a:ext cx="1944216" cy="1207662"/>
          </a:xfrm>
          <a:prstGeom prst="rect">
            <a:avLst/>
          </a:prstGeom>
          <a:noFill/>
          <a:ln>
            <a:noFill/>
          </a:ln>
        </p:spPr>
      </p:pic>
      <p:sp>
        <p:nvSpPr>
          <p:cNvPr id="794" name="Google Shape;794;p26"/>
          <p:cNvSpPr txBox="1"/>
          <p:nvPr/>
        </p:nvSpPr>
        <p:spPr>
          <a:xfrm>
            <a:off x="839416" y="1466999"/>
            <a:ext cx="875084"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VOORBEELD</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8" name="Shape 798"/>
        <p:cNvGrpSpPr/>
        <p:nvPr/>
      </p:nvGrpSpPr>
      <p:grpSpPr>
        <a:xfrm>
          <a:off x="0" y="0"/>
          <a:ext cx="0" cy="0"/>
          <a:chOff x="0" y="0"/>
          <a:chExt cx="0" cy="0"/>
        </a:xfrm>
      </p:grpSpPr>
      <p:sp>
        <p:nvSpPr>
          <p:cNvPr id="799" name="Google Shape;799;g3408fcdffd7_0_0"/>
          <p:cNvSpPr/>
          <p:nvPr/>
        </p:nvSpPr>
        <p:spPr>
          <a:xfrm>
            <a:off x="-11088" y="0"/>
            <a:ext cx="8829300" cy="6906000"/>
          </a:xfrm>
          <a:prstGeom prst="rect">
            <a:avLst/>
          </a:prstGeom>
          <a:gradFill>
            <a:gsLst>
              <a:gs pos="0">
                <a:srgbClr val="D2D9C8">
                  <a:alpha val="21960"/>
                </a:srgbClr>
              </a:gs>
              <a:gs pos="29000">
                <a:srgbClr val="D2D9C8">
                  <a:alpha val="21960"/>
                </a:srgbClr>
              </a:gs>
              <a:gs pos="100000">
                <a:schemeClr val="lt2"/>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00" name="Google Shape;800;g3408fcdffd7_0_0"/>
          <p:cNvSpPr txBox="1"/>
          <p:nvPr/>
        </p:nvSpPr>
        <p:spPr>
          <a:xfrm>
            <a:off x="720001" y="533007"/>
            <a:ext cx="11003100" cy="2355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a:t>
            </a:r>
            <a:r>
              <a:rPr lang="en-GB" sz="1600">
                <a:solidFill>
                  <a:schemeClr val="dk1"/>
                </a:solidFill>
                <a:latin typeface="Calibri"/>
                <a:ea typeface="Calibri"/>
                <a:cs typeface="Calibri"/>
                <a:sym typeface="Calibri"/>
              </a:rPr>
              <a:t>Valpreventie</a:t>
            </a:r>
            <a:endParaRPr b="0" i="0" sz="1400" u="none" cap="none" strike="noStrike">
              <a:solidFill>
                <a:srgbClr val="000000"/>
              </a:solidFill>
              <a:latin typeface="Arial"/>
              <a:ea typeface="Arial"/>
              <a:cs typeface="Arial"/>
              <a:sym typeface="Arial"/>
            </a:endParaRPr>
          </a:p>
        </p:txBody>
      </p:sp>
      <p:sp>
        <p:nvSpPr>
          <p:cNvPr id="801" name="Google Shape;801;g3408fcdffd7_0_0"/>
          <p:cNvSpPr txBox="1"/>
          <p:nvPr/>
        </p:nvSpPr>
        <p:spPr>
          <a:xfrm>
            <a:off x="719999" y="836712"/>
            <a:ext cx="11003100" cy="3762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lang="en-GB" sz="2700">
                <a:solidFill>
                  <a:schemeClr val="accent1"/>
                </a:solidFill>
                <a:latin typeface="Calibri"/>
                <a:ea typeface="Calibri"/>
                <a:cs typeface="Calibri"/>
                <a:sym typeface="Calibri"/>
              </a:rPr>
              <a:t>Valanalyse</a:t>
            </a:r>
            <a:endParaRPr b="1" i="0" sz="2700" u="none" cap="none" strike="noStrike">
              <a:solidFill>
                <a:schemeClr val="accent1"/>
              </a:solidFill>
              <a:latin typeface="Calibri"/>
              <a:ea typeface="Calibri"/>
              <a:cs typeface="Calibri"/>
              <a:sym typeface="Calibri"/>
            </a:endParaRPr>
          </a:p>
        </p:txBody>
      </p:sp>
      <p:sp>
        <p:nvSpPr>
          <p:cNvPr id="802" name="Google Shape;802;g3408fcdffd7_0_0"/>
          <p:cNvSpPr/>
          <p:nvPr/>
        </p:nvSpPr>
        <p:spPr>
          <a:xfrm>
            <a:off x="8202094" y="0"/>
            <a:ext cx="3985200" cy="6906000"/>
          </a:xfrm>
          <a:prstGeom prst="rect">
            <a:avLst/>
          </a:prstGeom>
          <a:blipFill rotWithShape="1">
            <a:blip r:embed="rId3">
              <a:alphaModFix/>
            </a:blip>
            <a:stretch>
              <a:fillRect b="0" l="0" r="0" t="99"/>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03" name="Google Shape;803;g3408fcdffd7_0_0"/>
          <p:cNvSpPr txBox="1"/>
          <p:nvPr/>
        </p:nvSpPr>
        <p:spPr>
          <a:xfrm>
            <a:off x="750124" y="1281573"/>
            <a:ext cx="8203500" cy="516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7F7F7F"/>
              </a:buClr>
              <a:buSzPts val="1200"/>
              <a:buFont typeface="Calibri"/>
              <a:buNone/>
            </a:pPr>
            <a:r>
              <a:rPr lang="en-GB" sz="1200">
                <a:solidFill>
                  <a:srgbClr val="7F7F7F"/>
                </a:solidFill>
                <a:latin typeface="Calibri"/>
                <a:ea typeface="Calibri"/>
                <a:cs typeface="Calibri"/>
                <a:sym typeface="Calibri"/>
              </a:rPr>
              <a:t>Automatisch licht | Nachtlicht | Toezichtsgebeurtenissen | </a:t>
            </a:r>
            <a:r>
              <a:rPr b="1" lang="en-GB" sz="1200">
                <a:solidFill>
                  <a:schemeClr val="accent1"/>
                </a:solidFill>
                <a:latin typeface="Calibri"/>
                <a:ea typeface="Calibri"/>
                <a:cs typeface="Calibri"/>
                <a:sym typeface="Calibri"/>
              </a:rPr>
              <a:t>Valanalyse</a:t>
            </a:r>
            <a:endParaRPr b="0" i="0" sz="1400" u="none" cap="none" strike="noStrike">
              <a:solidFill>
                <a:srgbClr val="000000"/>
              </a:solidFill>
              <a:latin typeface="Arial"/>
              <a:ea typeface="Arial"/>
              <a:cs typeface="Arial"/>
              <a:sym typeface="Arial"/>
            </a:endParaRPr>
          </a:p>
        </p:txBody>
      </p:sp>
      <p:sp>
        <p:nvSpPr>
          <p:cNvPr id="804" name="Google Shape;804;g3408fcdffd7_0_0"/>
          <p:cNvSpPr txBox="1"/>
          <p:nvPr/>
        </p:nvSpPr>
        <p:spPr>
          <a:xfrm>
            <a:off x="750125" y="1624337"/>
            <a:ext cx="7101000" cy="16590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spcBef>
                <a:spcPts val="0"/>
              </a:spcBef>
              <a:spcAft>
                <a:spcPts val="0"/>
              </a:spcAft>
              <a:buClr>
                <a:schemeClr val="accent1"/>
              </a:buClr>
              <a:buSzPct val="101541"/>
              <a:buFont typeface="Calibri"/>
              <a:buNone/>
            </a:pPr>
            <a:r>
              <a:rPr lang="en-GB" sz="1575">
                <a:solidFill>
                  <a:schemeClr val="accent1"/>
                </a:solidFill>
                <a:latin typeface="Calibri"/>
                <a:ea typeface="Calibri"/>
                <a:cs typeface="Calibri"/>
                <a:sym typeface="Calibri"/>
              </a:rPr>
              <a:t>Bij een val moet je vaak gissen naar de oorzaak en omstandigheden.</a:t>
            </a:r>
            <a:endParaRPr sz="1575"/>
          </a:p>
          <a:p>
            <a:pPr indent="0" lvl="0" marL="0" rtl="0" algn="l">
              <a:spcBef>
                <a:spcPts val="0"/>
              </a:spcBef>
              <a:spcAft>
                <a:spcPts val="0"/>
              </a:spcAft>
              <a:buClr>
                <a:schemeClr val="accent1"/>
              </a:buClr>
              <a:buSzPct val="101541"/>
              <a:buFont typeface="Calibri"/>
              <a:buNone/>
            </a:pPr>
            <a:r>
              <a:t/>
            </a:r>
            <a:endParaRPr sz="1575">
              <a:solidFill>
                <a:schemeClr val="accent1"/>
              </a:solidFill>
              <a:latin typeface="Calibri"/>
              <a:ea typeface="Calibri"/>
              <a:cs typeface="Calibri"/>
              <a:sym typeface="Calibri"/>
            </a:endParaRPr>
          </a:p>
          <a:p>
            <a:pPr indent="0" lvl="0" marL="0" rtl="0" algn="l">
              <a:spcBef>
                <a:spcPts val="0"/>
              </a:spcBef>
              <a:spcAft>
                <a:spcPts val="0"/>
              </a:spcAft>
              <a:buClr>
                <a:schemeClr val="accent1"/>
              </a:buClr>
              <a:buSzPct val="101541"/>
              <a:buFont typeface="Calibri"/>
              <a:buNone/>
            </a:pPr>
            <a:r>
              <a:rPr b="1" lang="en-GB" sz="1575">
                <a:solidFill>
                  <a:schemeClr val="accent1"/>
                </a:solidFill>
                <a:latin typeface="Calibri"/>
                <a:ea typeface="Calibri"/>
                <a:cs typeface="Calibri"/>
                <a:sym typeface="Calibri"/>
              </a:rPr>
              <a:t>Als Nobi de concrete beelden van de val deelt, zijn er ook beelden van een paar seconden voor en na het incident beschikbaar. </a:t>
            </a:r>
            <a:r>
              <a:rPr b="1" lang="en-GB" sz="1575">
                <a:solidFill>
                  <a:schemeClr val="accent1"/>
                </a:solidFill>
                <a:latin typeface="Calibri"/>
                <a:ea typeface="Calibri"/>
                <a:cs typeface="Calibri"/>
                <a:sym typeface="Calibri"/>
                <a:extLst>
                  <a:ext uri="http://customooxmlschemas.google.com/">
                    <go:slidesCustomData xmlns:go="http://customooxmlschemas.google.com/" textRoundtripDataId="1"/>
                  </a:ext>
                </a:extLst>
              </a:rPr>
              <a:t>Deze cruciale context stelt je in staat om de gebeurtenissen voorafgaand aan de val te analyseren.</a:t>
            </a:r>
            <a:endParaRPr sz="1575"/>
          </a:p>
          <a:p>
            <a:pPr indent="0" lvl="0" marL="0" rtl="0" algn="l">
              <a:spcBef>
                <a:spcPts val="0"/>
              </a:spcBef>
              <a:spcAft>
                <a:spcPts val="0"/>
              </a:spcAft>
              <a:buClr>
                <a:schemeClr val="accent1"/>
              </a:buClr>
              <a:buSzPct val="101541"/>
              <a:buFont typeface="Calibri"/>
              <a:buNone/>
            </a:pPr>
            <a:r>
              <a:t/>
            </a:r>
            <a:endParaRPr sz="1575">
              <a:solidFill>
                <a:schemeClr val="accent1"/>
              </a:solidFill>
              <a:latin typeface="Calibri"/>
              <a:ea typeface="Calibri"/>
              <a:cs typeface="Calibri"/>
              <a:sym typeface="Calibri"/>
            </a:endParaRPr>
          </a:p>
          <a:p>
            <a:pPr indent="0" lvl="0" marL="0" marR="0" rtl="0" algn="l">
              <a:lnSpc>
                <a:spcPct val="100000"/>
              </a:lnSpc>
              <a:spcBef>
                <a:spcPts val="0"/>
              </a:spcBef>
              <a:spcAft>
                <a:spcPts val="0"/>
              </a:spcAft>
              <a:buClr>
                <a:schemeClr val="accent1"/>
              </a:buClr>
              <a:buSzPct val="101541"/>
              <a:buFont typeface="Calibri"/>
              <a:buNone/>
            </a:pPr>
            <a:r>
              <a:rPr lang="en-GB" sz="1575">
                <a:solidFill>
                  <a:schemeClr val="accent1"/>
                </a:solidFill>
                <a:latin typeface="Calibri"/>
                <a:ea typeface="Calibri"/>
                <a:cs typeface="Calibri"/>
                <a:sym typeface="Calibri"/>
              </a:rPr>
              <a:t>Als je de escalatie van een val afsluit, kun je relevante informatie over de val toevoegen aan Nobi's dashboard om nadien te analyseren. </a:t>
            </a:r>
            <a:endParaRPr b="0" i="0" sz="1575"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8656D"/>
              </a:buClr>
              <a:buSzPct val="133333"/>
              <a:buFont typeface="Calibri"/>
              <a:buNone/>
            </a:pPr>
            <a:r>
              <a:t/>
            </a:r>
            <a:endParaRPr b="0" i="0" sz="1200" u="none" cap="none" strike="noStrike">
              <a:solidFill>
                <a:srgbClr val="38656D"/>
              </a:solidFill>
              <a:latin typeface="Calibri"/>
              <a:ea typeface="Calibri"/>
              <a:cs typeface="Calibri"/>
              <a:sym typeface="Calibri"/>
            </a:endParaRPr>
          </a:p>
        </p:txBody>
      </p:sp>
      <p:cxnSp>
        <p:nvCxnSpPr>
          <p:cNvPr id="805" name="Google Shape;805;g3408fcdffd7_0_0"/>
          <p:cNvCxnSpPr/>
          <p:nvPr/>
        </p:nvCxnSpPr>
        <p:spPr>
          <a:xfrm rot="10800000">
            <a:off x="1534471" y="3658068"/>
            <a:ext cx="3078600" cy="0"/>
          </a:xfrm>
          <a:prstGeom prst="straightConnector1">
            <a:avLst/>
          </a:prstGeom>
          <a:noFill/>
          <a:ln cap="flat" cmpd="sng" w="12700">
            <a:solidFill>
              <a:schemeClr val="accent1">
                <a:alpha val="30199"/>
              </a:schemeClr>
            </a:solidFill>
            <a:prstDash val="solid"/>
            <a:miter lim="800000"/>
            <a:headEnd len="sm" w="sm" type="none"/>
            <a:tailEnd len="sm" w="sm" type="none"/>
          </a:ln>
        </p:spPr>
      </p:cxnSp>
      <p:sp>
        <p:nvSpPr>
          <p:cNvPr id="806" name="Google Shape;806;g3408fcdffd7_0_0"/>
          <p:cNvSpPr/>
          <p:nvPr/>
        </p:nvSpPr>
        <p:spPr>
          <a:xfrm rot="10800000">
            <a:off x="2011818" y="3617657"/>
            <a:ext cx="98700" cy="84900"/>
          </a:xfrm>
          <a:prstGeom prst="triangle">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Calibri"/>
              <a:ea typeface="Calibri"/>
              <a:cs typeface="Calibri"/>
              <a:sym typeface="Calibri"/>
            </a:endParaRPr>
          </a:p>
        </p:txBody>
      </p:sp>
      <p:sp>
        <p:nvSpPr>
          <p:cNvPr id="807" name="Google Shape;807;g3408fcdffd7_0_0"/>
          <p:cNvSpPr/>
          <p:nvPr/>
        </p:nvSpPr>
        <p:spPr>
          <a:xfrm rot="10800000">
            <a:off x="4109663" y="3617657"/>
            <a:ext cx="98700" cy="84900"/>
          </a:xfrm>
          <a:prstGeom prst="triangle">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Calibri"/>
              <a:ea typeface="Calibri"/>
              <a:cs typeface="Calibri"/>
              <a:sym typeface="Calibri"/>
            </a:endParaRPr>
          </a:p>
        </p:txBody>
      </p:sp>
      <p:sp>
        <p:nvSpPr>
          <p:cNvPr id="808" name="Google Shape;808;g3408fcdffd7_0_0"/>
          <p:cNvSpPr txBox="1"/>
          <p:nvPr/>
        </p:nvSpPr>
        <p:spPr>
          <a:xfrm>
            <a:off x="962936" y="3804685"/>
            <a:ext cx="1951800" cy="6831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accent1"/>
              </a:buClr>
              <a:buSzPts val="1200"/>
              <a:buFont typeface="Calibri"/>
              <a:buNone/>
            </a:pPr>
            <a:r>
              <a:rPr b="1" lang="en-GB" sz="1200">
                <a:solidFill>
                  <a:schemeClr val="accent1"/>
                </a:solidFill>
                <a:latin typeface="Calibri"/>
                <a:ea typeface="Calibri"/>
                <a:cs typeface="Calibri"/>
                <a:sym typeface="Calibri"/>
              </a:rPr>
              <a:t>Abstracte</a:t>
            </a:r>
            <a:r>
              <a:rPr b="1" lang="en-GB" sz="1200">
                <a:solidFill>
                  <a:schemeClr val="accent1"/>
                </a:solidFill>
                <a:latin typeface="Calibri"/>
                <a:ea typeface="Calibri"/>
                <a:cs typeface="Calibri"/>
                <a:sym typeface="Calibri"/>
              </a:rPr>
              <a:t> beelden</a:t>
            </a:r>
            <a:r>
              <a:rPr b="1" i="0" lang="en-GB" sz="1200" u="none" cap="none" strike="noStrike">
                <a:solidFill>
                  <a:schemeClr val="accent1"/>
                </a:solidFill>
                <a:latin typeface="Calibri"/>
                <a:ea typeface="Calibri"/>
                <a:cs typeface="Calibri"/>
                <a:sym typeface="Calibri"/>
              </a:rPr>
              <a:t>: </a:t>
            </a:r>
            <a:br>
              <a:rPr b="1" i="0" lang="en-GB" sz="1200" u="none" cap="none" strike="noStrike">
                <a:solidFill>
                  <a:schemeClr val="accent1"/>
                </a:solidFill>
                <a:latin typeface="Calibri"/>
                <a:ea typeface="Calibri"/>
                <a:cs typeface="Calibri"/>
                <a:sym typeface="Calibri"/>
              </a:rPr>
            </a:br>
            <a:r>
              <a:rPr b="0" i="0" lang="en-GB" sz="1200" u="none" cap="none" strike="noStrike">
                <a:solidFill>
                  <a:schemeClr val="accent1"/>
                </a:solidFill>
                <a:latin typeface="Calibri"/>
                <a:ea typeface="Calibri"/>
                <a:cs typeface="Calibri"/>
                <a:sym typeface="Calibri"/>
              </a:rPr>
              <a:t>Residen</a:t>
            </a:r>
            <a:r>
              <a:rPr lang="en-GB" sz="1200">
                <a:solidFill>
                  <a:schemeClr val="accent1"/>
                </a:solidFill>
                <a:latin typeface="Calibri"/>
                <a:ea typeface="Calibri"/>
                <a:cs typeface="Calibri"/>
                <a:sym typeface="Calibri"/>
              </a:rPr>
              <a:t>t lijkt over niets te vallen </a:t>
            </a:r>
            <a:endParaRPr b="0" i="0" sz="1100" u="none" cap="none" strike="noStrike">
              <a:solidFill>
                <a:srgbClr val="000000"/>
              </a:solidFill>
              <a:latin typeface="Arial"/>
              <a:ea typeface="Arial"/>
              <a:cs typeface="Arial"/>
              <a:sym typeface="Arial"/>
            </a:endParaRPr>
          </a:p>
        </p:txBody>
      </p:sp>
      <p:sp>
        <p:nvSpPr>
          <p:cNvPr id="809" name="Google Shape;809;g3408fcdffd7_0_0"/>
          <p:cNvSpPr txBox="1"/>
          <p:nvPr/>
        </p:nvSpPr>
        <p:spPr>
          <a:xfrm>
            <a:off x="3243113" y="3806331"/>
            <a:ext cx="1930500" cy="6252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accent1"/>
              </a:buClr>
              <a:buSzPts val="1200"/>
              <a:buFont typeface="Calibri"/>
              <a:buNone/>
            </a:pPr>
            <a:r>
              <a:rPr b="1" lang="en-GB" sz="1200">
                <a:solidFill>
                  <a:schemeClr val="accent1"/>
                </a:solidFill>
                <a:latin typeface="Calibri"/>
                <a:ea typeface="Calibri"/>
                <a:cs typeface="Calibri"/>
                <a:sym typeface="Calibri"/>
              </a:rPr>
              <a:t>Concrete beelden</a:t>
            </a:r>
            <a:r>
              <a:rPr b="1" i="0" lang="en-GB" sz="1200" u="none" cap="none" strike="noStrike">
                <a:solidFill>
                  <a:schemeClr val="accent1"/>
                </a:solidFill>
                <a:latin typeface="Calibri"/>
                <a:ea typeface="Calibri"/>
                <a:cs typeface="Calibri"/>
                <a:sym typeface="Calibri"/>
              </a:rPr>
              <a:t>:</a:t>
            </a:r>
            <a:br>
              <a:rPr b="0" i="0" lang="en-GB" sz="1200" u="none" cap="none" strike="noStrike">
                <a:solidFill>
                  <a:schemeClr val="accent1"/>
                </a:solidFill>
                <a:latin typeface="Calibri"/>
                <a:ea typeface="Calibri"/>
                <a:cs typeface="Calibri"/>
                <a:sym typeface="Calibri"/>
              </a:rPr>
            </a:br>
            <a:r>
              <a:rPr b="0" i="0" lang="en-GB" sz="1200" u="none" cap="none" strike="noStrike">
                <a:solidFill>
                  <a:schemeClr val="accent1"/>
                </a:solidFill>
                <a:latin typeface="Calibri"/>
                <a:ea typeface="Calibri"/>
                <a:cs typeface="Calibri"/>
                <a:sym typeface="Calibri"/>
              </a:rPr>
              <a:t> Resident </a:t>
            </a:r>
            <a:r>
              <a:rPr lang="en-GB" sz="1200">
                <a:solidFill>
                  <a:schemeClr val="accent1"/>
                </a:solidFill>
                <a:latin typeface="Calibri"/>
                <a:ea typeface="Calibri"/>
                <a:cs typeface="Calibri"/>
                <a:sym typeface="Calibri"/>
              </a:rPr>
              <a:t>valt over een stoel die hij verplaatste</a:t>
            </a:r>
            <a:endParaRPr b="0" i="0" sz="1200" u="none" cap="none" strike="noStrike">
              <a:solidFill>
                <a:srgbClr val="9FAE8A"/>
              </a:solidFill>
              <a:latin typeface="Calibri"/>
              <a:ea typeface="Calibri"/>
              <a:cs typeface="Calibri"/>
              <a:sym typeface="Calibri"/>
            </a:endParaRPr>
          </a:p>
        </p:txBody>
      </p:sp>
      <p:sp>
        <p:nvSpPr>
          <p:cNvPr id="810" name="Google Shape;810;g3408fcdffd7_0_0"/>
          <p:cNvSpPr txBox="1"/>
          <p:nvPr/>
        </p:nvSpPr>
        <p:spPr>
          <a:xfrm>
            <a:off x="50249" y="3283285"/>
            <a:ext cx="6152700" cy="3876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accent1"/>
              </a:buClr>
              <a:buSzPts val="1500"/>
              <a:buFont typeface="Calibri"/>
              <a:buNone/>
            </a:pPr>
            <a:r>
              <a:rPr b="1" lang="en-GB" sz="1500">
                <a:solidFill>
                  <a:schemeClr val="accent1"/>
                </a:solidFill>
                <a:latin typeface="Calibri"/>
                <a:ea typeface="Calibri"/>
                <a:cs typeface="Calibri"/>
                <a:sym typeface="Calibri"/>
              </a:rPr>
              <a:t>Verschillende valanalyses (escalatie data) </a:t>
            </a:r>
            <a:endParaRPr b="0" i="0" sz="1500" u="none" cap="none" strike="noStrike">
              <a:solidFill>
                <a:srgbClr val="9FAE8A"/>
              </a:solidFill>
              <a:latin typeface="Calibri"/>
              <a:ea typeface="Calibri"/>
              <a:cs typeface="Calibri"/>
              <a:sym typeface="Calibri"/>
            </a:endParaRPr>
          </a:p>
        </p:txBody>
      </p:sp>
      <p:sp>
        <p:nvSpPr>
          <p:cNvPr id="811" name="Google Shape;811;g3408fcdffd7_0_0"/>
          <p:cNvSpPr txBox="1"/>
          <p:nvPr/>
        </p:nvSpPr>
        <p:spPr>
          <a:xfrm>
            <a:off x="3019599" y="3275112"/>
            <a:ext cx="61140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pic>
        <p:nvPicPr>
          <p:cNvPr id="812" name="Google Shape;812;g3408fcdffd7_0_0" title="actual image.PNG">
            <a:hlinkClick r:id="rId4"/>
          </p:cNvPr>
          <p:cNvPicPr preferRelativeResize="0"/>
          <p:nvPr/>
        </p:nvPicPr>
        <p:blipFill rotWithShape="1">
          <a:blip r:embed="rId5">
            <a:alphaModFix/>
          </a:blip>
          <a:srcRect b="0" l="4859" r="3447" t="0"/>
          <a:stretch/>
        </p:blipFill>
        <p:spPr>
          <a:xfrm>
            <a:off x="3405776" y="4566975"/>
            <a:ext cx="1930500" cy="1858851"/>
          </a:xfrm>
          <a:prstGeom prst="rect">
            <a:avLst/>
          </a:prstGeom>
          <a:noFill/>
          <a:ln>
            <a:noFill/>
          </a:ln>
          <a:effectLst>
            <a:outerShdw blurRad="57150" rotWithShape="0" algn="bl" dir="3660000" dist="38100">
              <a:srgbClr val="000000">
                <a:alpha val="64000"/>
              </a:srgbClr>
            </a:outerShdw>
          </a:effectLst>
        </p:spPr>
      </p:pic>
      <p:pic>
        <p:nvPicPr>
          <p:cNvPr id="813" name="Google Shape;813;g3408fcdffd7_0_0">
            <a:hlinkClick r:id="rId6"/>
          </p:cNvPr>
          <p:cNvPicPr preferRelativeResize="0"/>
          <p:nvPr/>
        </p:nvPicPr>
        <p:blipFill>
          <a:blip r:embed="rId7">
            <a:alphaModFix/>
          </a:blip>
          <a:stretch>
            <a:fillRect/>
          </a:stretch>
        </p:blipFill>
        <p:spPr>
          <a:xfrm>
            <a:off x="1085200" y="4589887"/>
            <a:ext cx="1884550" cy="1856938"/>
          </a:xfrm>
          <a:prstGeom prst="rect">
            <a:avLst/>
          </a:prstGeom>
          <a:noFill/>
          <a:ln>
            <a:noFill/>
          </a:ln>
        </p:spPr>
      </p:pic>
      <p:sp>
        <p:nvSpPr>
          <p:cNvPr id="814" name="Google Shape;814;g3408fcdffd7_0_0">
            <a:hlinkClick r:id="rId8"/>
          </p:cNvPr>
          <p:cNvSpPr/>
          <p:nvPr/>
        </p:nvSpPr>
        <p:spPr>
          <a:xfrm>
            <a:off x="1656750" y="5224050"/>
            <a:ext cx="655800" cy="683100"/>
          </a:xfrm>
          <a:prstGeom prst="ellipse">
            <a:avLst/>
          </a:prstGeom>
          <a:gradFill>
            <a:gsLst>
              <a:gs pos="0">
                <a:srgbClr val="D2D9C8">
                  <a:alpha val="21960"/>
                </a:srgbClr>
              </a:gs>
              <a:gs pos="29000">
                <a:srgbClr val="D2D9C8">
                  <a:alpha val="21960"/>
                </a:srgbClr>
              </a:gs>
              <a:gs pos="100000">
                <a:srgbClr val="D2D9C8"/>
              </a:gs>
            </a:gsLst>
            <a:lin ang="540070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15" name="Google Shape;815;g3408fcdffd7_0_0">
            <a:hlinkClick r:id="rId9"/>
          </p:cNvPr>
          <p:cNvSpPr/>
          <p:nvPr/>
        </p:nvSpPr>
        <p:spPr>
          <a:xfrm rot="5400000">
            <a:off x="1870625" y="5409400"/>
            <a:ext cx="313675" cy="307800"/>
          </a:xfrm>
          <a:prstGeom prst="flowChartExtract">
            <a:avLst/>
          </a:prstGeom>
          <a:solidFill>
            <a:srgbClr val="FFFFFF"/>
          </a:solidFill>
          <a:ln cap="flat" cmpd="sng" w="9525">
            <a:solidFill>
              <a:srgbClr val="2B3C3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16" name="Google Shape;816;g3408fcdffd7_0_0">
            <a:hlinkClick r:id="rId10"/>
          </p:cNvPr>
          <p:cNvSpPr/>
          <p:nvPr/>
        </p:nvSpPr>
        <p:spPr>
          <a:xfrm>
            <a:off x="4075650" y="5240525"/>
            <a:ext cx="655800" cy="683100"/>
          </a:xfrm>
          <a:prstGeom prst="ellipse">
            <a:avLst/>
          </a:prstGeom>
          <a:gradFill>
            <a:gsLst>
              <a:gs pos="0">
                <a:srgbClr val="D2D9C8">
                  <a:alpha val="21960"/>
                </a:srgbClr>
              </a:gs>
              <a:gs pos="29000">
                <a:srgbClr val="D2D9C8">
                  <a:alpha val="21960"/>
                </a:srgbClr>
              </a:gs>
              <a:gs pos="100000">
                <a:srgbClr val="D2D9C8"/>
              </a:gs>
            </a:gsLst>
            <a:lin ang="540070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17" name="Google Shape;817;g3408fcdffd7_0_0">
            <a:hlinkClick r:id="rId11"/>
          </p:cNvPr>
          <p:cNvSpPr/>
          <p:nvPr/>
        </p:nvSpPr>
        <p:spPr>
          <a:xfrm rot="5400000">
            <a:off x="4246700" y="5409400"/>
            <a:ext cx="313675" cy="307800"/>
          </a:xfrm>
          <a:prstGeom prst="flowChartExtract">
            <a:avLst/>
          </a:prstGeom>
          <a:solidFill>
            <a:srgbClr val="FFFFFF"/>
          </a:solidFill>
          <a:ln cap="flat" cmpd="sng" w="9525">
            <a:solidFill>
              <a:srgbClr val="2B3C3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800"/>
                                        </p:tgtEl>
                                        <p:attrNameLst>
                                          <p:attrName>style.visibility</p:attrName>
                                        </p:attrNameLst>
                                      </p:cBhvr>
                                      <p:to>
                                        <p:strVal val="visible"/>
                                      </p:to>
                                    </p:set>
                                    <p:animEffect filter="fade" transition="in">
                                      <p:cBhvr>
                                        <p:cTn dur="1000"/>
                                        <p:tgtEl>
                                          <p:spTgt spid="80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1" name="Shape 821"/>
        <p:cNvGrpSpPr/>
        <p:nvPr/>
      </p:nvGrpSpPr>
      <p:grpSpPr>
        <a:xfrm>
          <a:off x="0" y="0"/>
          <a:ext cx="0" cy="0"/>
          <a:chOff x="0" y="0"/>
          <a:chExt cx="0" cy="0"/>
        </a:xfrm>
      </p:grpSpPr>
      <p:sp>
        <p:nvSpPr>
          <p:cNvPr id="822" name="Google Shape;822;p28"/>
          <p:cNvSpPr/>
          <p:nvPr/>
        </p:nvSpPr>
        <p:spPr>
          <a:xfrm>
            <a:off x="0" y="0"/>
            <a:ext cx="12192001"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23" name="Google Shape;823;p28"/>
          <p:cNvSpPr txBox="1"/>
          <p:nvPr/>
        </p:nvSpPr>
        <p:spPr>
          <a:xfrm>
            <a:off x="1743625" y="1916825"/>
            <a:ext cx="86427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Nobi's functionaliteit die inzichten levert, helpt je om meer geïndividualiseerde zorg te bieden en, in sommige gevallen, zelfs om gezondheidsproblemen in een vroeg stadium te identificeren.</a:t>
            </a:r>
            <a:endParaRPr b="0" i="0" sz="1400" u="none" cap="none" strike="noStrike">
              <a:solidFill>
                <a:srgbClr val="000000"/>
              </a:solidFill>
              <a:latin typeface="Arial"/>
              <a:ea typeface="Arial"/>
              <a:cs typeface="Arial"/>
              <a:sym typeface="Arial"/>
            </a:endParaRPr>
          </a:p>
        </p:txBody>
      </p:sp>
      <p:sp>
        <p:nvSpPr>
          <p:cNvPr id="824" name="Google Shape;824;p28"/>
          <p:cNvSpPr txBox="1"/>
          <p:nvPr/>
        </p:nvSpPr>
        <p:spPr>
          <a:xfrm>
            <a:off x="3215675" y="781050"/>
            <a:ext cx="7071300" cy="484800"/>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Slimmere zorg en een waardiger leven</a:t>
            </a:r>
            <a:endParaRPr b="0" i="0" sz="1300" u="none" cap="none" strike="noStrike">
              <a:solidFill>
                <a:srgbClr val="000000"/>
              </a:solidFill>
              <a:latin typeface="Calibri"/>
              <a:ea typeface="Calibri"/>
              <a:cs typeface="Calibri"/>
              <a:sym typeface="Calibri"/>
            </a:endParaRPr>
          </a:p>
        </p:txBody>
      </p:sp>
      <p:sp>
        <p:nvSpPr>
          <p:cNvPr id="825" name="Google Shape;825;p28"/>
          <p:cNvSpPr/>
          <p:nvPr/>
        </p:nvSpPr>
        <p:spPr>
          <a:xfrm>
            <a:off x="2240628" y="756289"/>
            <a:ext cx="514200" cy="5142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26" name="Google Shape;826;p28"/>
          <p:cNvSpPr txBox="1"/>
          <p:nvPr/>
        </p:nvSpPr>
        <p:spPr>
          <a:xfrm>
            <a:off x="2416749" y="860730"/>
            <a:ext cx="162000" cy="3324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4</a:t>
            </a:r>
            <a:endParaRPr b="0" i="0" sz="1400" u="none" cap="none" strike="noStrike">
              <a:solidFill>
                <a:srgbClr val="000000"/>
              </a:solidFill>
              <a:latin typeface="Arial"/>
              <a:ea typeface="Arial"/>
              <a:cs typeface="Arial"/>
              <a:sym typeface="Arial"/>
            </a:endParaRPr>
          </a:p>
        </p:txBody>
      </p:sp>
      <p:cxnSp>
        <p:nvCxnSpPr>
          <p:cNvPr id="827" name="Google Shape;827;p28"/>
          <p:cNvCxnSpPr/>
          <p:nvPr/>
        </p:nvCxnSpPr>
        <p:spPr>
          <a:xfrm>
            <a:off x="5375918" y="1628800"/>
            <a:ext cx="1440160" cy="0"/>
          </a:xfrm>
          <a:prstGeom prst="straightConnector1">
            <a:avLst/>
          </a:prstGeom>
          <a:noFill/>
          <a:ln cap="flat" cmpd="sng" w="19050">
            <a:solidFill>
              <a:schemeClr val="accent1"/>
            </a:solidFill>
            <a:prstDash val="solid"/>
            <a:miter lim="800000"/>
            <a:headEnd len="sm" w="sm" type="none"/>
            <a:tailEnd len="sm" w="sm" type="none"/>
          </a:ln>
        </p:spPr>
      </p:cxnSp>
      <p:sp>
        <p:nvSpPr>
          <p:cNvPr id="828" name="Google Shape;828;p28"/>
          <p:cNvSpPr/>
          <p:nvPr/>
        </p:nvSpPr>
        <p:spPr>
          <a:xfrm>
            <a:off x="4079592" y="3342563"/>
            <a:ext cx="1634818" cy="163481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29" name="Google Shape;829;p28"/>
          <p:cNvSpPr/>
          <p:nvPr/>
        </p:nvSpPr>
        <p:spPr>
          <a:xfrm>
            <a:off x="6415570" y="3356992"/>
            <a:ext cx="1634818" cy="163481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30" name="Google Shape;830;p28"/>
          <p:cNvSpPr/>
          <p:nvPr/>
        </p:nvSpPr>
        <p:spPr>
          <a:xfrm>
            <a:off x="8751548" y="3356992"/>
            <a:ext cx="1634818" cy="163481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31" name="Google Shape;831;p28"/>
          <p:cNvSpPr/>
          <p:nvPr/>
        </p:nvSpPr>
        <p:spPr>
          <a:xfrm>
            <a:off x="1743614" y="3356992"/>
            <a:ext cx="1634818" cy="163481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32" name="Google Shape;832;p28"/>
          <p:cNvSpPr txBox="1"/>
          <p:nvPr/>
        </p:nvSpPr>
        <p:spPr>
          <a:xfrm>
            <a:off x="1877305" y="5169596"/>
            <a:ext cx="1259352" cy="1938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Live view</a:t>
            </a:r>
            <a:endParaRPr b="0" i="0" sz="1400" u="none" cap="none" strike="noStrike">
              <a:solidFill>
                <a:srgbClr val="000000"/>
              </a:solidFill>
              <a:latin typeface="Arial"/>
              <a:ea typeface="Arial"/>
              <a:cs typeface="Arial"/>
              <a:sym typeface="Arial"/>
            </a:endParaRPr>
          </a:p>
        </p:txBody>
      </p:sp>
      <p:sp>
        <p:nvSpPr>
          <p:cNvPr id="833" name="Google Shape;833;p28"/>
          <p:cNvSpPr txBox="1"/>
          <p:nvPr/>
        </p:nvSpPr>
        <p:spPr>
          <a:xfrm>
            <a:off x="6594190" y="5169596"/>
            <a:ext cx="1277578" cy="3877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Escalatierapport voor valanalyse</a:t>
            </a:r>
            <a:endParaRPr b="0" i="0" sz="1400" u="none" cap="none" strike="noStrike">
              <a:solidFill>
                <a:srgbClr val="000000"/>
              </a:solidFill>
              <a:latin typeface="Arial"/>
              <a:ea typeface="Arial"/>
              <a:cs typeface="Arial"/>
              <a:sym typeface="Arial"/>
            </a:endParaRPr>
          </a:p>
        </p:txBody>
      </p:sp>
      <p:sp>
        <p:nvSpPr>
          <p:cNvPr id="834" name="Google Shape;834;p28"/>
          <p:cNvSpPr txBox="1"/>
          <p:nvPr/>
        </p:nvSpPr>
        <p:spPr>
          <a:xfrm>
            <a:off x="4235689" y="5169596"/>
            <a:ext cx="1267170" cy="3877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Slaaprapport</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1400"/>
              <a:buFont typeface="Arial"/>
              <a:buNone/>
            </a:pPr>
            <a:r>
              <a:t/>
            </a:r>
            <a:endParaRPr b="0" i="0" sz="1400" u="none" cap="none" strike="noStrike">
              <a:solidFill>
                <a:schemeClr val="accent1"/>
              </a:solidFill>
              <a:latin typeface="Calibri"/>
              <a:ea typeface="Calibri"/>
              <a:cs typeface="Calibri"/>
              <a:sym typeface="Calibri"/>
            </a:endParaRPr>
          </a:p>
        </p:txBody>
      </p:sp>
      <p:sp>
        <p:nvSpPr>
          <p:cNvPr id="835" name="Google Shape;835;p28"/>
          <p:cNvSpPr txBox="1"/>
          <p:nvPr/>
        </p:nvSpPr>
        <p:spPr>
          <a:xfrm>
            <a:off x="8800435" y="5169596"/>
            <a:ext cx="1537042" cy="5816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Gedragsmonitoring-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rapport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1400"/>
              <a:buFont typeface="Arial"/>
              <a:buNone/>
            </a:pPr>
            <a:r>
              <a:t/>
            </a:r>
            <a:endParaRPr b="0" i="0" sz="1400" u="none" cap="none" strike="noStrike">
              <a:solidFill>
                <a:schemeClr val="accent1"/>
              </a:solidFill>
              <a:latin typeface="Calibri"/>
              <a:ea typeface="Calibri"/>
              <a:cs typeface="Calibri"/>
              <a:sym typeface="Calibri"/>
            </a:endParaRPr>
          </a:p>
        </p:txBody>
      </p:sp>
      <p:sp>
        <p:nvSpPr>
          <p:cNvPr id="836" name="Google Shape;836;p28"/>
          <p:cNvSpPr/>
          <p:nvPr/>
        </p:nvSpPr>
        <p:spPr>
          <a:xfrm>
            <a:off x="3630796" y="4082537"/>
            <a:ext cx="210108" cy="210108"/>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37" name="Google Shape;837;p28"/>
          <p:cNvSpPr/>
          <p:nvPr/>
        </p:nvSpPr>
        <p:spPr>
          <a:xfrm>
            <a:off x="5959936" y="4082537"/>
            <a:ext cx="210108" cy="210108"/>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38" name="Google Shape;838;p28"/>
          <p:cNvSpPr/>
          <p:nvPr/>
        </p:nvSpPr>
        <p:spPr>
          <a:xfrm>
            <a:off x="8295914" y="4082537"/>
            <a:ext cx="210108" cy="210108"/>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839" name="Google Shape;839;p28"/>
          <p:cNvGrpSpPr/>
          <p:nvPr/>
        </p:nvGrpSpPr>
        <p:grpSpPr>
          <a:xfrm>
            <a:off x="4547507" y="3937085"/>
            <a:ext cx="698987" cy="501012"/>
            <a:chOff x="4559789" y="4006047"/>
            <a:chExt cx="720080" cy="426583"/>
          </a:xfrm>
        </p:grpSpPr>
        <p:cxnSp>
          <p:nvCxnSpPr>
            <p:cNvPr id="840" name="Google Shape;840;p28"/>
            <p:cNvCxnSpPr/>
            <p:nvPr/>
          </p:nvCxnSpPr>
          <p:spPr>
            <a:xfrm>
              <a:off x="4559789" y="4006047"/>
              <a:ext cx="0" cy="426583"/>
            </a:xfrm>
            <a:prstGeom prst="straightConnector1">
              <a:avLst/>
            </a:prstGeom>
            <a:noFill/>
            <a:ln cap="rnd" cmpd="sng" w="25400">
              <a:solidFill>
                <a:srgbClr val="37928B"/>
              </a:solidFill>
              <a:prstDash val="solid"/>
              <a:round/>
              <a:headEnd len="sm" w="sm" type="none"/>
              <a:tailEnd len="sm" w="sm" type="none"/>
            </a:ln>
          </p:spPr>
        </p:cxnSp>
        <p:cxnSp>
          <p:nvCxnSpPr>
            <p:cNvPr id="841" name="Google Shape;841;p28"/>
            <p:cNvCxnSpPr/>
            <p:nvPr/>
          </p:nvCxnSpPr>
          <p:spPr>
            <a:xfrm>
              <a:off x="4559789" y="4274185"/>
              <a:ext cx="720080" cy="0"/>
            </a:xfrm>
            <a:prstGeom prst="straightConnector1">
              <a:avLst/>
            </a:prstGeom>
            <a:noFill/>
            <a:ln cap="rnd" cmpd="sng" w="25400">
              <a:solidFill>
                <a:srgbClr val="37928B"/>
              </a:solidFill>
              <a:prstDash val="solid"/>
              <a:round/>
              <a:headEnd len="sm" w="sm" type="none"/>
              <a:tailEnd len="sm" w="sm" type="none"/>
            </a:ln>
          </p:spPr>
        </p:cxnSp>
        <p:cxnSp>
          <p:nvCxnSpPr>
            <p:cNvPr id="842" name="Google Shape;842;p28"/>
            <p:cNvCxnSpPr/>
            <p:nvPr/>
          </p:nvCxnSpPr>
          <p:spPr>
            <a:xfrm>
              <a:off x="5268449" y="4274185"/>
              <a:ext cx="0" cy="158445"/>
            </a:xfrm>
            <a:prstGeom prst="straightConnector1">
              <a:avLst/>
            </a:prstGeom>
            <a:noFill/>
            <a:ln cap="rnd" cmpd="sng" w="25400">
              <a:solidFill>
                <a:srgbClr val="37928B"/>
              </a:solidFill>
              <a:prstDash val="solid"/>
              <a:round/>
              <a:headEnd len="sm" w="sm" type="none"/>
              <a:tailEnd len="sm" w="sm" type="none"/>
            </a:ln>
          </p:spPr>
        </p:cxnSp>
        <p:cxnSp>
          <p:nvCxnSpPr>
            <p:cNvPr id="843" name="Google Shape;843;p28"/>
            <p:cNvCxnSpPr/>
            <p:nvPr/>
          </p:nvCxnSpPr>
          <p:spPr>
            <a:xfrm>
              <a:off x="4836401" y="4170523"/>
              <a:ext cx="432048" cy="0"/>
            </a:xfrm>
            <a:prstGeom prst="straightConnector1">
              <a:avLst/>
            </a:prstGeom>
            <a:noFill/>
            <a:ln cap="rnd" cmpd="sng" w="25400">
              <a:solidFill>
                <a:srgbClr val="37928B"/>
              </a:solidFill>
              <a:prstDash val="solid"/>
              <a:round/>
              <a:headEnd len="sm" w="sm" type="none"/>
              <a:tailEnd len="sm" w="sm" type="none"/>
            </a:ln>
          </p:spPr>
        </p:cxnSp>
        <p:sp>
          <p:nvSpPr>
            <p:cNvPr id="844" name="Google Shape;844;p28"/>
            <p:cNvSpPr/>
            <p:nvPr/>
          </p:nvSpPr>
          <p:spPr>
            <a:xfrm>
              <a:off x="4633302" y="4072590"/>
              <a:ext cx="129587" cy="129587"/>
            </a:xfrm>
            <a:prstGeom prst="ellipse">
              <a:avLst/>
            </a:pr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845" name="Google Shape;845;p28"/>
          <p:cNvGrpSpPr/>
          <p:nvPr/>
        </p:nvGrpSpPr>
        <p:grpSpPr>
          <a:xfrm>
            <a:off x="6966588" y="3833986"/>
            <a:ext cx="517750" cy="673073"/>
            <a:chOff x="6874394" y="3719539"/>
            <a:chExt cx="720082" cy="936104"/>
          </a:xfrm>
        </p:grpSpPr>
        <p:sp>
          <p:nvSpPr>
            <p:cNvPr id="846" name="Google Shape;846;p28"/>
            <p:cNvSpPr/>
            <p:nvPr/>
          </p:nvSpPr>
          <p:spPr>
            <a:xfrm>
              <a:off x="6874394" y="3719539"/>
              <a:ext cx="720082" cy="936104"/>
            </a:xfrm>
            <a:prstGeom prst="rect">
              <a:avLst/>
            </a:pr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cxnSp>
          <p:nvCxnSpPr>
            <p:cNvPr id="847" name="Google Shape;847;p28"/>
            <p:cNvCxnSpPr/>
            <p:nvPr/>
          </p:nvCxnSpPr>
          <p:spPr>
            <a:xfrm>
              <a:off x="7016955" y="4006047"/>
              <a:ext cx="216024" cy="0"/>
            </a:xfrm>
            <a:prstGeom prst="straightConnector1">
              <a:avLst/>
            </a:prstGeom>
            <a:noFill/>
            <a:ln cap="rnd" cmpd="sng" w="25400">
              <a:solidFill>
                <a:srgbClr val="37928B"/>
              </a:solidFill>
              <a:prstDash val="solid"/>
              <a:round/>
              <a:headEnd len="sm" w="sm" type="none"/>
              <a:tailEnd len="sm" w="sm" type="none"/>
            </a:ln>
          </p:spPr>
        </p:cxnSp>
        <p:cxnSp>
          <p:nvCxnSpPr>
            <p:cNvPr id="848" name="Google Shape;848;p28"/>
            <p:cNvCxnSpPr/>
            <p:nvPr/>
          </p:nvCxnSpPr>
          <p:spPr>
            <a:xfrm>
              <a:off x="7016955" y="4167826"/>
              <a:ext cx="432048" cy="0"/>
            </a:xfrm>
            <a:prstGeom prst="straightConnector1">
              <a:avLst/>
            </a:prstGeom>
            <a:noFill/>
            <a:ln cap="rnd" cmpd="sng" w="25400">
              <a:solidFill>
                <a:srgbClr val="37928B"/>
              </a:solidFill>
              <a:prstDash val="solid"/>
              <a:round/>
              <a:headEnd len="sm" w="sm" type="none"/>
              <a:tailEnd len="sm" w="sm" type="none"/>
            </a:ln>
          </p:spPr>
        </p:cxnSp>
        <p:cxnSp>
          <p:nvCxnSpPr>
            <p:cNvPr id="849" name="Google Shape;849;p28"/>
            <p:cNvCxnSpPr/>
            <p:nvPr/>
          </p:nvCxnSpPr>
          <p:spPr>
            <a:xfrm>
              <a:off x="7016955" y="4329605"/>
              <a:ext cx="432048" cy="0"/>
            </a:xfrm>
            <a:prstGeom prst="straightConnector1">
              <a:avLst/>
            </a:prstGeom>
            <a:noFill/>
            <a:ln cap="rnd" cmpd="sng" w="25400">
              <a:solidFill>
                <a:srgbClr val="37928B"/>
              </a:solidFill>
              <a:prstDash val="solid"/>
              <a:round/>
              <a:headEnd len="sm" w="sm" type="none"/>
              <a:tailEnd len="sm" w="sm" type="none"/>
            </a:ln>
          </p:spPr>
        </p:cxnSp>
        <p:cxnSp>
          <p:nvCxnSpPr>
            <p:cNvPr id="850" name="Google Shape;850;p28"/>
            <p:cNvCxnSpPr/>
            <p:nvPr/>
          </p:nvCxnSpPr>
          <p:spPr>
            <a:xfrm>
              <a:off x="7016955" y="4491383"/>
              <a:ext cx="432048" cy="0"/>
            </a:xfrm>
            <a:prstGeom prst="straightConnector1">
              <a:avLst/>
            </a:prstGeom>
            <a:noFill/>
            <a:ln cap="rnd" cmpd="sng" w="25400">
              <a:solidFill>
                <a:srgbClr val="37928B"/>
              </a:solidFill>
              <a:prstDash val="solid"/>
              <a:round/>
              <a:headEnd len="sm" w="sm" type="none"/>
              <a:tailEnd len="sm" w="sm" type="none"/>
            </a:ln>
          </p:spPr>
        </p:cxnSp>
      </p:grpSp>
      <p:grpSp>
        <p:nvGrpSpPr>
          <p:cNvPr id="851" name="Google Shape;851;p28"/>
          <p:cNvGrpSpPr/>
          <p:nvPr/>
        </p:nvGrpSpPr>
        <p:grpSpPr>
          <a:xfrm>
            <a:off x="9125799" y="3715088"/>
            <a:ext cx="945005" cy="945005"/>
            <a:chOff x="9119419" y="3769800"/>
            <a:chExt cx="899074" cy="899074"/>
          </a:xfrm>
        </p:grpSpPr>
        <p:grpSp>
          <p:nvGrpSpPr>
            <p:cNvPr id="852" name="Google Shape;852;p28"/>
            <p:cNvGrpSpPr/>
            <p:nvPr/>
          </p:nvGrpSpPr>
          <p:grpSpPr>
            <a:xfrm rot="-2700000">
              <a:off x="9347664" y="3804888"/>
              <a:ext cx="442584" cy="828899"/>
              <a:chOff x="9309245" y="3746336"/>
              <a:chExt cx="519421" cy="965736"/>
            </a:xfrm>
          </p:grpSpPr>
          <p:sp>
            <p:nvSpPr>
              <p:cNvPr id="853" name="Google Shape;853;p28"/>
              <p:cNvSpPr/>
              <p:nvPr/>
            </p:nvSpPr>
            <p:spPr>
              <a:xfrm>
                <a:off x="9309245" y="3746336"/>
                <a:ext cx="519421" cy="519421"/>
              </a:xfrm>
              <a:prstGeom prst="ellipse">
                <a:avLst/>
              </a:pr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54" name="Google Shape;854;p28"/>
              <p:cNvSpPr/>
              <p:nvPr/>
            </p:nvSpPr>
            <p:spPr>
              <a:xfrm>
                <a:off x="9514955" y="4265757"/>
                <a:ext cx="108000" cy="446315"/>
              </a:xfrm>
              <a:custGeom>
                <a:rect b="b" l="l" r="r" t="t"/>
                <a:pathLst>
                  <a:path extrusionOk="0" h="446315" w="144016">
                    <a:moveTo>
                      <a:pt x="144016" y="0"/>
                    </a:moveTo>
                    <a:lnTo>
                      <a:pt x="144016" y="422312"/>
                    </a:lnTo>
                    <a:cubicBezTo>
                      <a:pt x="144016" y="435568"/>
                      <a:pt x="133269" y="446315"/>
                      <a:pt x="120013" y="446315"/>
                    </a:cubicBezTo>
                    <a:lnTo>
                      <a:pt x="24003" y="446315"/>
                    </a:lnTo>
                    <a:cubicBezTo>
                      <a:pt x="10747" y="446315"/>
                      <a:pt x="0" y="435568"/>
                      <a:pt x="0" y="422312"/>
                    </a:cubicBezTo>
                    <a:lnTo>
                      <a:pt x="0" y="0"/>
                    </a:lnTo>
                  </a:path>
                </a:pathLst>
              </a:cu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855" name="Google Shape;855;p28"/>
            <p:cNvSpPr/>
            <p:nvPr/>
          </p:nvSpPr>
          <p:spPr>
            <a:xfrm>
              <a:off x="9368724" y="3998096"/>
              <a:ext cx="129587" cy="129587"/>
            </a:xfrm>
            <a:prstGeom prst="ellipse">
              <a:avLst/>
            </a:pr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56" name="Google Shape;856;p28"/>
            <p:cNvSpPr/>
            <p:nvPr/>
          </p:nvSpPr>
          <p:spPr>
            <a:xfrm>
              <a:off x="9291825" y="4137383"/>
              <a:ext cx="288032" cy="116322"/>
            </a:xfrm>
            <a:custGeom>
              <a:rect b="b" l="l" r="r" t="t"/>
              <a:pathLst>
                <a:path extrusionOk="0" h="134069" w="432048">
                  <a:moveTo>
                    <a:pt x="0" y="134069"/>
                  </a:moveTo>
                  <a:cubicBezTo>
                    <a:pt x="0" y="60025"/>
                    <a:pt x="96717" y="0"/>
                    <a:pt x="216024" y="0"/>
                  </a:cubicBezTo>
                  <a:cubicBezTo>
                    <a:pt x="335331" y="0"/>
                    <a:pt x="432048" y="60025"/>
                    <a:pt x="432048" y="134069"/>
                  </a:cubicBezTo>
                </a:path>
              </a:pathLst>
            </a:cu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857" name="Google Shape;857;p28"/>
          <p:cNvPicPr preferRelativeResize="0"/>
          <p:nvPr/>
        </p:nvPicPr>
        <p:blipFill rotWithShape="1">
          <a:blip r:embed="rId3">
            <a:alphaModFix/>
          </a:blip>
          <a:srcRect b="0" l="0" r="0" t="0"/>
          <a:stretch/>
        </p:blipFill>
        <p:spPr>
          <a:xfrm>
            <a:off x="2164786" y="3812053"/>
            <a:ext cx="724695" cy="72469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g2dfe1cc30da_1_48"/>
          <p:cNvSpPr/>
          <p:nvPr/>
        </p:nvSpPr>
        <p:spPr>
          <a:xfrm>
            <a:off x="-1" y="0"/>
            <a:ext cx="775230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1" name="Google Shape;241;g2dfe1cc30da_1_48"/>
          <p:cNvSpPr/>
          <p:nvPr/>
        </p:nvSpPr>
        <p:spPr>
          <a:xfrm>
            <a:off x="1083" y="4632966"/>
            <a:ext cx="15042345" cy="1968541"/>
          </a:xfrm>
          <a:custGeom>
            <a:rect b="b" l="l" r="r" t="t"/>
            <a:pathLst>
              <a:path extrusionOk="0" h="1613558" w="12329791">
                <a:moveTo>
                  <a:pt x="0" y="1095464"/>
                </a:moveTo>
                <a:cubicBezTo>
                  <a:pt x="4819799" y="2521246"/>
                  <a:pt x="5529845" y="600250"/>
                  <a:pt x="6465536" y="149664"/>
                </a:cubicBezTo>
                <a:cubicBezTo>
                  <a:pt x="7897856" y="-572662"/>
                  <a:pt x="7889571" y="1626601"/>
                  <a:pt x="12329791" y="289756"/>
                </a:cubicBezTo>
              </a:path>
            </a:pathLst>
          </a:custGeom>
          <a:noFill/>
          <a:ln cap="flat" cmpd="sng" w="15875">
            <a:solidFill>
              <a:srgbClr val="F2F2F2">
                <a:alpha val="67843"/>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2" name="Google Shape;242;g2dfe1cc30da_1_48"/>
          <p:cNvSpPr/>
          <p:nvPr/>
        </p:nvSpPr>
        <p:spPr>
          <a:xfrm>
            <a:off x="7752184" y="0"/>
            <a:ext cx="531300" cy="6858000"/>
          </a:xfrm>
          <a:prstGeom prst="rect">
            <a:avLst/>
          </a:prstGeom>
          <a:gradFill>
            <a:gsLst>
              <a:gs pos="0">
                <a:srgbClr val="272728">
                  <a:alpha val="21960"/>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3" name="Google Shape;243;g2dfe1cc30da_1_48"/>
          <p:cNvSpPr txBox="1"/>
          <p:nvPr/>
        </p:nvSpPr>
        <p:spPr>
          <a:xfrm>
            <a:off x="1258125" y="2205035"/>
            <a:ext cx="7554000" cy="4819781"/>
          </a:xfrm>
          <a:prstGeom prst="rect">
            <a:avLst/>
          </a:prstGeom>
          <a:noFill/>
          <a:ln>
            <a:noFill/>
          </a:ln>
        </p:spPr>
        <p:txBody>
          <a:bodyPr anchorCtr="0" anchor="t" bIns="0" lIns="0" spcFirstLastPara="1" rIns="0" wrap="square" tIns="0">
            <a:spAutoFit/>
          </a:bodyPr>
          <a:lstStyle/>
          <a:p>
            <a:pPr indent="0" lvl="0" marL="0" marR="0" rtl="0" algn="l">
              <a:lnSpc>
                <a:spcPct val="154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Wat is Nobi? </a:t>
            </a:r>
            <a:br>
              <a:rPr b="0" i="0" lang="en-GB" sz="1400" u="none" cap="none" strike="noStrike">
                <a:solidFill>
                  <a:srgbClr val="000000"/>
                </a:solidFill>
                <a:latin typeface="Arial"/>
                <a:ea typeface="Arial"/>
                <a:cs typeface="Arial"/>
                <a:sym typeface="Arial"/>
              </a:rPr>
            </a:br>
            <a:r>
              <a:rPr b="0" i="0" lang="en-GB" sz="2000" u="none" cap="none" strike="noStrike">
                <a:solidFill>
                  <a:schemeClr val="accent1"/>
                </a:solidFill>
                <a:latin typeface="Calibri"/>
                <a:ea typeface="Calibri"/>
                <a:cs typeface="Calibri"/>
                <a:sym typeface="Calibri"/>
              </a:rPr>
              <a:t>Valdetectie</a:t>
            </a:r>
            <a:endParaRPr b="0" i="0" sz="1400" u="none" cap="none" strike="noStrike">
              <a:solidFill>
                <a:srgbClr val="000000"/>
              </a:solidFill>
              <a:latin typeface="Arial"/>
              <a:ea typeface="Arial"/>
              <a:cs typeface="Arial"/>
              <a:sym typeface="Arial"/>
            </a:endParaRPr>
          </a:p>
          <a:p>
            <a:pPr indent="0" lvl="0" marL="0" marR="0" rtl="0" algn="l">
              <a:lnSpc>
                <a:spcPct val="154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Valpreventie</a:t>
            </a:r>
            <a:endParaRPr b="0" i="0" sz="1400" u="none" cap="none" strike="noStrike">
              <a:solidFill>
                <a:srgbClr val="000000"/>
              </a:solidFill>
              <a:latin typeface="Arial"/>
              <a:ea typeface="Arial"/>
              <a:cs typeface="Arial"/>
              <a:sym typeface="Arial"/>
            </a:endParaRPr>
          </a:p>
          <a:p>
            <a:pPr indent="0" lvl="0" marL="0" marR="0" rtl="0" algn="l">
              <a:lnSpc>
                <a:spcPct val="154000"/>
              </a:lnSpc>
              <a:spcBef>
                <a:spcPts val="0"/>
              </a:spcBef>
              <a:spcAft>
                <a:spcPts val="0"/>
              </a:spcAft>
              <a:buClr>
                <a:srgbClr val="000000"/>
              </a:buClr>
              <a:buSzPts val="2000"/>
              <a:buFont typeface="Arial"/>
              <a:buNone/>
            </a:pPr>
            <a:r>
              <a:rPr b="0" i="0" lang="en-GB" sz="2000" u="none" cap="none" strike="noStrike">
                <a:solidFill>
                  <a:schemeClr val="accent1"/>
                </a:solidFill>
                <a:latin typeface="Calibri"/>
                <a:ea typeface="Calibri"/>
                <a:cs typeface="Calibri"/>
                <a:sym typeface="Calibri"/>
              </a:rPr>
              <a:t>Slimmere zorg en een waardig leven</a:t>
            </a:r>
            <a:endParaRPr b="0" i="0" sz="2000" u="none" cap="none" strike="noStrike">
              <a:solidFill>
                <a:schemeClr val="accent1"/>
              </a:solidFill>
              <a:latin typeface="Calibri"/>
              <a:ea typeface="Calibri"/>
              <a:cs typeface="Calibri"/>
              <a:sym typeface="Calibri"/>
            </a:endParaRPr>
          </a:p>
          <a:p>
            <a:pPr indent="0" lvl="0" marL="0" marR="0" rtl="0" algn="l">
              <a:lnSpc>
                <a:spcPct val="154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Tools voor het beheren en minimaliseren van ongewenste waarschuwingen</a:t>
            </a:r>
            <a:endParaRPr b="0" i="0" sz="2000" u="none" cap="none" strike="noStrike">
              <a:solidFill>
                <a:schemeClr val="accent1"/>
              </a:solidFill>
              <a:latin typeface="Calibri"/>
              <a:ea typeface="Calibri"/>
              <a:cs typeface="Calibri"/>
              <a:sym typeface="Calibri"/>
            </a:endParaRPr>
          </a:p>
          <a:p>
            <a:pPr indent="0" lvl="0" marL="0" marR="0" rtl="0" algn="l">
              <a:lnSpc>
                <a:spcPct val="154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Privacy</a:t>
            </a:r>
            <a:endParaRPr b="0" i="0" sz="2000" u="none" cap="none" strike="noStrike">
              <a:solidFill>
                <a:schemeClr val="accent1"/>
              </a:solidFill>
              <a:latin typeface="Calibri"/>
              <a:ea typeface="Calibri"/>
              <a:cs typeface="Calibri"/>
              <a:sym typeface="Calibri"/>
            </a:endParaRPr>
          </a:p>
          <a:p>
            <a:pPr indent="0" lvl="0" marL="0" marR="0" rtl="0" algn="l">
              <a:lnSpc>
                <a:spcPct val="154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Next steps </a:t>
            </a:r>
            <a:endParaRPr b="0" i="0" sz="2000" u="none" cap="none" strike="noStrike">
              <a:solidFill>
                <a:schemeClr val="accent1"/>
              </a:solidFill>
              <a:latin typeface="Calibri"/>
              <a:ea typeface="Calibri"/>
              <a:cs typeface="Calibri"/>
              <a:sym typeface="Calibri"/>
            </a:endParaRPr>
          </a:p>
          <a:p>
            <a:pPr indent="0" lvl="0" marL="0" marR="0" rtl="0" algn="l">
              <a:lnSpc>
                <a:spcPct val="154000"/>
              </a:lnSpc>
              <a:spcBef>
                <a:spcPts val="0"/>
              </a:spcBef>
              <a:spcAft>
                <a:spcPts val="0"/>
              </a:spcAft>
              <a:buClr>
                <a:schemeClr val="accent1"/>
              </a:buClr>
              <a:buSzPts val="2000"/>
              <a:buFont typeface="Calibri"/>
              <a:buNone/>
            </a:pPr>
            <a:r>
              <a:t/>
            </a:r>
            <a:endParaRPr b="0" i="0" sz="2000" u="none" cap="none" strike="noStrike">
              <a:solidFill>
                <a:schemeClr val="accent1"/>
              </a:solidFill>
              <a:latin typeface="Calibri"/>
              <a:ea typeface="Calibri"/>
              <a:cs typeface="Calibri"/>
              <a:sym typeface="Calibri"/>
            </a:endParaRPr>
          </a:p>
          <a:p>
            <a:pPr indent="0" lvl="0" marL="0" marR="0" rtl="0" algn="l">
              <a:lnSpc>
                <a:spcPct val="180000"/>
              </a:lnSpc>
              <a:spcBef>
                <a:spcPts val="0"/>
              </a:spcBef>
              <a:spcAft>
                <a:spcPts val="0"/>
              </a:spcAft>
              <a:buClr>
                <a:schemeClr val="accent1"/>
              </a:buClr>
              <a:buSzPts val="2000"/>
              <a:buFont typeface="Calibri"/>
              <a:buNone/>
            </a:pPr>
            <a:r>
              <a:t/>
            </a:r>
            <a:endParaRPr b="0" i="0" sz="2000" u="none" cap="none" strike="noStrike">
              <a:solidFill>
                <a:schemeClr val="accent1"/>
              </a:solidFill>
              <a:latin typeface="Calibri"/>
              <a:ea typeface="Calibri"/>
              <a:cs typeface="Calibri"/>
              <a:sym typeface="Calibri"/>
            </a:endParaRPr>
          </a:p>
        </p:txBody>
      </p:sp>
      <p:sp>
        <p:nvSpPr>
          <p:cNvPr id="244" name="Google Shape;244;g2dfe1cc30da_1_48"/>
          <p:cNvSpPr/>
          <p:nvPr/>
        </p:nvSpPr>
        <p:spPr>
          <a:xfrm>
            <a:off x="722670" y="2200285"/>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245" name="Google Shape;245;g2dfe1cc30da_1_48"/>
          <p:cNvSpPr/>
          <p:nvPr/>
        </p:nvSpPr>
        <p:spPr>
          <a:xfrm>
            <a:off x="722670" y="2669508"/>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sp>
        <p:nvSpPr>
          <p:cNvPr id="246" name="Google Shape;246;g2dfe1cc30da_1_48"/>
          <p:cNvSpPr/>
          <p:nvPr/>
        </p:nvSpPr>
        <p:spPr>
          <a:xfrm>
            <a:off x="722670" y="3138732"/>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p:txBody>
      </p:sp>
      <p:sp>
        <p:nvSpPr>
          <p:cNvPr id="247" name="Google Shape;247;g2dfe1cc30da_1_48"/>
          <p:cNvSpPr/>
          <p:nvPr/>
        </p:nvSpPr>
        <p:spPr>
          <a:xfrm>
            <a:off x="722670" y="3607943"/>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4</a:t>
            </a:r>
            <a:endParaRPr b="0" i="0" sz="1400" u="none" cap="none" strike="noStrike">
              <a:solidFill>
                <a:srgbClr val="000000"/>
              </a:solidFill>
              <a:latin typeface="Arial"/>
              <a:ea typeface="Arial"/>
              <a:cs typeface="Arial"/>
              <a:sym typeface="Arial"/>
            </a:endParaRPr>
          </a:p>
        </p:txBody>
      </p:sp>
      <p:sp>
        <p:nvSpPr>
          <p:cNvPr id="248" name="Google Shape;248;g2dfe1cc30da_1_48"/>
          <p:cNvSpPr/>
          <p:nvPr/>
        </p:nvSpPr>
        <p:spPr>
          <a:xfrm>
            <a:off x="722670" y="4077178"/>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5</a:t>
            </a:r>
            <a:endParaRPr b="0" i="0" sz="1400" u="none" cap="none" strike="noStrike">
              <a:solidFill>
                <a:srgbClr val="000000"/>
              </a:solidFill>
              <a:latin typeface="Arial"/>
              <a:ea typeface="Arial"/>
              <a:cs typeface="Arial"/>
              <a:sym typeface="Arial"/>
            </a:endParaRPr>
          </a:p>
        </p:txBody>
      </p:sp>
      <p:sp>
        <p:nvSpPr>
          <p:cNvPr id="249" name="Google Shape;249;g2dfe1cc30da_1_48"/>
          <p:cNvSpPr txBox="1"/>
          <p:nvPr/>
        </p:nvSpPr>
        <p:spPr>
          <a:xfrm>
            <a:off x="695400" y="833275"/>
            <a:ext cx="4589700" cy="861900"/>
          </a:xfrm>
          <a:prstGeom prst="rect">
            <a:avLst/>
          </a:prstGeom>
          <a:no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Kick off </a:t>
            </a:r>
            <a:br>
              <a:rPr b="0" i="0" lang="en-GB" sz="3500" u="none" cap="none" strike="noStrike">
                <a:solidFill>
                  <a:schemeClr val="accent1"/>
                </a:solidFill>
                <a:latin typeface="Calibri"/>
                <a:ea typeface="Calibri"/>
                <a:cs typeface="Calibri"/>
                <a:sym typeface="Calibri"/>
              </a:rPr>
            </a:br>
            <a:r>
              <a:rPr b="0" i="0" lang="en-GB" sz="3500" u="none" cap="none" strike="noStrike">
                <a:solidFill>
                  <a:schemeClr val="accent1"/>
                </a:solidFill>
                <a:latin typeface="Calibri"/>
                <a:ea typeface="Calibri"/>
                <a:cs typeface="Calibri"/>
                <a:sym typeface="Calibri"/>
              </a:rPr>
              <a:t>Getting to know Nobi</a:t>
            </a:r>
            <a:endParaRPr b="0" i="0" sz="1300" u="none" cap="none" strike="noStrike">
              <a:solidFill>
                <a:srgbClr val="000000"/>
              </a:solidFill>
              <a:latin typeface="Arial"/>
              <a:ea typeface="Arial"/>
              <a:cs typeface="Arial"/>
              <a:sym typeface="Arial"/>
            </a:endParaRPr>
          </a:p>
        </p:txBody>
      </p:sp>
      <p:sp>
        <p:nvSpPr>
          <p:cNvPr id="250" name="Google Shape;250;g2dfe1cc30da_1_48"/>
          <p:cNvSpPr/>
          <p:nvPr/>
        </p:nvSpPr>
        <p:spPr>
          <a:xfrm>
            <a:off x="722670" y="5110271"/>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6</a:t>
            </a:r>
            <a:endParaRPr b="0" i="0" sz="1400" u="none" cap="none" strike="noStrike">
              <a:solidFill>
                <a:srgbClr val="000000"/>
              </a:solidFill>
              <a:latin typeface="Arial"/>
              <a:ea typeface="Arial"/>
              <a:cs typeface="Arial"/>
              <a:sym typeface="Arial"/>
            </a:endParaRPr>
          </a:p>
        </p:txBody>
      </p:sp>
      <p:sp>
        <p:nvSpPr>
          <p:cNvPr id="251" name="Google Shape;251;g2dfe1cc30da_1_48"/>
          <p:cNvSpPr/>
          <p:nvPr/>
        </p:nvSpPr>
        <p:spPr>
          <a:xfrm>
            <a:off x="722670" y="5591533"/>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7</a:t>
            </a:r>
            <a:endParaRPr b="0" i="0" sz="1400" u="none" cap="none" strike="noStrike">
              <a:solidFill>
                <a:srgbClr val="000000"/>
              </a:solidFill>
              <a:latin typeface="Arial"/>
              <a:ea typeface="Arial"/>
              <a:cs typeface="Arial"/>
              <a:sym typeface="Arial"/>
            </a:endParaRPr>
          </a:p>
        </p:txBody>
      </p:sp>
      <p:sp>
        <p:nvSpPr>
          <p:cNvPr id="252" name="Google Shape;252;g2dfe1cc30da_1_48"/>
          <p:cNvSpPr/>
          <p:nvPr/>
        </p:nvSpPr>
        <p:spPr>
          <a:xfrm>
            <a:off x="7752184" y="0"/>
            <a:ext cx="176100" cy="6858000"/>
          </a:xfrm>
          <a:prstGeom prst="rect">
            <a:avLst/>
          </a:prstGeom>
          <a:gradFill>
            <a:gsLst>
              <a:gs pos="0">
                <a:srgbClr val="272728">
                  <a:alpha val="21960"/>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ed with a white headboard and black lamps&#10;&#10;Description automatically generated" id="253" name="Google Shape;253;g2dfe1cc30da_1_48"/>
          <p:cNvPicPr preferRelativeResize="0"/>
          <p:nvPr/>
        </p:nvPicPr>
        <p:blipFill rotWithShape="1">
          <a:blip r:embed="rId3">
            <a:alphaModFix/>
          </a:blip>
          <a:srcRect b="0" l="0" r="0" t="0"/>
          <a:stretch/>
        </p:blipFill>
        <p:spPr>
          <a:xfrm>
            <a:off x="7752184" y="0"/>
            <a:ext cx="4446166" cy="686586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1" name="Shape 861"/>
        <p:cNvGrpSpPr/>
        <p:nvPr/>
      </p:nvGrpSpPr>
      <p:grpSpPr>
        <a:xfrm>
          <a:off x="0" y="0"/>
          <a:ext cx="0" cy="0"/>
          <a:chOff x="0" y="0"/>
          <a:chExt cx="0" cy="0"/>
        </a:xfrm>
      </p:grpSpPr>
      <p:sp>
        <p:nvSpPr>
          <p:cNvPr id="862" name="Google Shape;862;p29"/>
          <p:cNvSpPr/>
          <p:nvPr/>
        </p:nvSpPr>
        <p:spPr>
          <a:xfrm>
            <a:off x="3076" y="0"/>
            <a:ext cx="8203578"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63" name="Google Shape;863;p29"/>
          <p:cNvSpPr/>
          <p:nvPr/>
        </p:nvSpPr>
        <p:spPr>
          <a:xfrm>
            <a:off x="4076098" y="5157193"/>
            <a:ext cx="2880782" cy="765984"/>
          </a:xfrm>
          <a:prstGeom prst="roundRect">
            <a:avLst>
              <a:gd fmla="val 7453" name="adj"/>
            </a:avLst>
          </a:prstGeom>
          <a:solidFill>
            <a:schemeClr val="lt1">
              <a:alpha val="7294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64" name="Google Shape;864;p29"/>
          <p:cNvSpPr/>
          <p:nvPr/>
        </p:nvSpPr>
        <p:spPr>
          <a:xfrm>
            <a:off x="940958" y="5157193"/>
            <a:ext cx="2880782" cy="765984"/>
          </a:xfrm>
          <a:prstGeom prst="roundRect">
            <a:avLst>
              <a:gd fmla="val 7453" name="adj"/>
            </a:avLst>
          </a:prstGeom>
          <a:solidFill>
            <a:schemeClr val="lt1">
              <a:alpha val="7294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65" name="Google Shape;865;p29"/>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0" i="0" lang="en-GB" sz="1600" u="none" cap="none" strike="noStrike">
                <a:solidFill>
                  <a:schemeClr val="dk1"/>
                </a:solidFill>
                <a:latin typeface="Calibri"/>
                <a:ea typeface="Calibri"/>
                <a:cs typeface="Calibri"/>
                <a:sym typeface="Calibri"/>
              </a:rPr>
              <a:t>4. </a:t>
            </a:r>
            <a:r>
              <a:rPr b="0" i="0" lang="en-GB" sz="1600" u="none" cap="none" strike="noStrike">
                <a:solidFill>
                  <a:schemeClr val="accent1"/>
                </a:solidFill>
                <a:latin typeface="Calibri"/>
                <a:ea typeface="Calibri"/>
                <a:cs typeface="Calibri"/>
                <a:sym typeface="Calibri"/>
              </a:rPr>
              <a:t>Slimmere zorg en een waardiger leven</a:t>
            </a:r>
            <a:endParaRPr b="0" i="0" sz="800" u="none" cap="none" strike="noStrike">
              <a:solidFill>
                <a:srgbClr val="000000"/>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600"/>
              <a:buFont typeface="Arial"/>
              <a:buNone/>
            </a:pPr>
            <a:r>
              <a:t/>
            </a:r>
            <a:endParaRPr b="0" i="0" sz="1400" u="none" cap="none" strike="noStrike">
              <a:solidFill>
                <a:srgbClr val="000000"/>
              </a:solidFill>
              <a:latin typeface="Arial"/>
              <a:ea typeface="Arial"/>
              <a:cs typeface="Arial"/>
              <a:sym typeface="Arial"/>
            </a:endParaRPr>
          </a:p>
        </p:txBody>
      </p:sp>
      <p:sp>
        <p:nvSpPr>
          <p:cNvPr id="866" name="Google Shape;866;p29"/>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Dashboard</a:t>
            </a:r>
            <a:endParaRPr b="1" i="0" sz="2700" u="none" cap="none" strike="noStrike">
              <a:solidFill>
                <a:schemeClr val="accent1"/>
              </a:solidFill>
              <a:latin typeface="Calibri"/>
              <a:ea typeface="Calibri"/>
              <a:cs typeface="Calibri"/>
              <a:sym typeface="Calibri"/>
            </a:endParaRPr>
          </a:p>
        </p:txBody>
      </p:sp>
      <p:sp>
        <p:nvSpPr>
          <p:cNvPr id="867" name="Google Shape;867;p29"/>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GB" sz="1200" u="none" cap="none" strike="noStrike">
                <a:solidFill>
                  <a:schemeClr val="accent1"/>
                </a:solidFill>
                <a:latin typeface="Calibri"/>
                <a:ea typeface="Calibri"/>
                <a:cs typeface="Calibri"/>
                <a:sym typeface="Calibri"/>
              </a:rPr>
              <a:t>Live View </a:t>
            </a:r>
            <a:r>
              <a:rPr b="0" i="0" lang="en-GB" sz="1200" u="none" cap="none" strike="noStrike">
                <a:solidFill>
                  <a:srgbClr val="7F7F7F"/>
                </a:solidFill>
                <a:latin typeface="Calibri"/>
                <a:ea typeface="Calibri"/>
                <a:cs typeface="Calibri"/>
                <a:sym typeface="Calibri"/>
              </a:rPr>
              <a:t>| Nachtrapport| Valanalyserapport| Gedragsmonitoringrapport</a:t>
            </a:r>
            <a:r>
              <a:rPr b="0" i="0" lang="en-GB" sz="1200" u="none" cap="none" strike="noStrike">
                <a:solidFill>
                  <a:schemeClr val="accent1"/>
                </a:solidFill>
                <a:latin typeface="Calibri"/>
                <a:ea typeface="Calibri"/>
                <a:cs typeface="Calibri"/>
                <a:sym typeface="Calibri"/>
              </a:rPr>
              <a:t>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accent1"/>
              </a:buClr>
              <a:buSzPts val="1200"/>
              <a:buFont typeface="Calibri"/>
              <a:buNone/>
            </a:pPr>
            <a:r>
              <a:t/>
            </a:r>
            <a:endParaRPr b="0" i="0" sz="1400" u="none" cap="none" strike="noStrike">
              <a:solidFill>
                <a:srgbClr val="000000"/>
              </a:solidFill>
              <a:latin typeface="Arial"/>
              <a:ea typeface="Arial"/>
              <a:cs typeface="Arial"/>
              <a:sym typeface="Arial"/>
            </a:endParaRPr>
          </a:p>
        </p:txBody>
      </p:sp>
      <p:sp>
        <p:nvSpPr>
          <p:cNvPr id="868" name="Google Shape;868;p29"/>
          <p:cNvSpPr txBox="1"/>
          <p:nvPr/>
        </p:nvSpPr>
        <p:spPr>
          <a:xfrm>
            <a:off x="1141889" y="3954358"/>
            <a:ext cx="24789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Werkelijk</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gedrag </a:t>
            </a:r>
            <a:endParaRPr b="0" i="0" sz="1400" u="none" cap="none" strike="noStrike">
              <a:solidFill>
                <a:srgbClr val="000000"/>
              </a:solidFill>
              <a:latin typeface="Arial"/>
              <a:ea typeface="Arial"/>
              <a:cs typeface="Arial"/>
              <a:sym typeface="Arial"/>
            </a:endParaRPr>
          </a:p>
        </p:txBody>
      </p:sp>
      <p:cxnSp>
        <p:nvCxnSpPr>
          <p:cNvPr id="869" name="Google Shape;869;p29"/>
          <p:cNvCxnSpPr/>
          <p:nvPr/>
        </p:nvCxnSpPr>
        <p:spPr>
          <a:xfrm rot="10800000">
            <a:off x="940950" y="3752625"/>
            <a:ext cx="6002100" cy="0"/>
          </a:xfrm>
          <a:prstGeom prst="straightConnector1">
            <a:avLst/>
          </a:prstGeom>
          <a:noFill/>
          <a:ln cap="flat" cmpd="sng" w="12700">
            <a:solidFill>
              <a:schemeClr val="accent1">
                <a:alpha val="29803"/>
              </a:schemeClr>
            </a:solidFill>
            <a:prstDash val="solid"/>
            <a:miter lim="800000"/>
            <a:headEnd len="sm" w="sm" type="none"/>
            <a:tailEnd len="sm" w="sm" type="none"/>
          </a:ln>
        </p:spPr>
      </p:cxnSp>
      <p:sp>
        <p:nvSpPr>
          <p:cNvPr id="870" name="Google Shape;870;p29"/>
          <p:cNvSpPr/>
          <p:nvPr/>
        </p:nvSpPr>
        <p:spPr>
          <a:xfrm rot="10800000">
            <a:off x="2315507" y="3711655"/>
            <a:ext cx="131700" cy="113400"/>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871" name="Google Shape;871;p29"/>
          <p:cNvSpPr txBox="1"/>
          <p:nvPr/>
        </p:nvSpPr>
        <p:spPr>
          <a:xfrm>
            <a:off x="885425" y="2102950"/>
            <a:ext cx="60714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Op het dashboard van Nobi kun je 24 uur per dag, 7 dagen per week de actuele situatie in elke kamer bekijken.</a:t>
            </a:r>
            <a:endParaRPr b="1" i="0" sz="2000" u="none" cap="none" strike="noStrike">
              <a:solidFill>
                <a:srgbClr val="9FAE8A"/>
              </a:solidFill>
              <a:latin typeface="Calibri"/>
              <a:ea typeface="Calibri"/>
              <a:cs typeface="Calibri"/>
              <a:sym typeface="Calibri"/>
            </a:endParaRPr>
          </a:p>
        </p:txBody>
      </p:sp>
      <p:sp>
        <p:nvSpPr>
          <p:cNvPr id="872" name="Google Shape;872;p29"/>
          <p:cNvSpPr txBox="1"/>
          <p:nvPr/>
        </p:nvSpPr>
        <p:spPr>
          <a:xfrm>
            <a:off x="4243118" y="3954350"/>
            <a:ext cx="24789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Stokfiguurtje tegen een fictieve achtergrond</a:t>
            </a:r>
            <a:endParaRPr b="0" i="0" sz="1600" u="none" cap="none" strike="noStrike">
              <a:solidFill>
                <a:srgbClr val="9FAE8A"/>
              </a:solidFill>
              <a:latin typeface="Calibri"/>
              <a:ea typeface="Calibri"/>
              <a:cs typeface="Calibri"/>
              <a:sym typeface="Calibri"/>
            </a:endParaRPr>
          </a:p>
        </p:txBody>
      </p:sp>
      <p:sp>
        <p:nvSpPr>
          <p:cNvPr id="873" name="Google Shape;873;p29"/>
          <p:cNvSpPr/>
          <p:nvPr/>
        </p:nvSpPr>
        <p:spPr>
          <a:xfrm rot="10800000">
            <a:off x="5416735" y="3711655"/>
            <a:ext cx="131700" cy="113400"/>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874" name="Google Shape;874;p29"/>
          <p:cNvSpPr txBox="1"/>
          <p:nvPr/>
        </p:nvSpPr>
        <p:spPr>
          <a:xfrm>
            <a:off x="940959" y="5406166"/>
            <a:ext cx="288078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&gt; minder intrusieve check-ins</a:t>
            </a:r>
            <a:endParaRPr b="0" i="0" sz="1400" u="none" cap="none" strike="noStrike">
              <a:solidFill>
                <a:srgbClr val="000000"/>
              </a:solidFill>
              <a:latin typeface="Arial"/>
              <a:ea typeface="Arial"/>
              <a:cs typeface="Arial"/>
              <a:sym typeface="Arial"/>
            </a:endParaRPr>
          </a:p>
        </p:txBody>
      </p:sp>
      <p:sp>
        <p:nvSpPr>
          <p:cNvPr id="875" name="Google Shape;875;p29"/>
          <p:cNvSpPr txBox="1"/>
          <p:nvPr/>
        </p:nvSpPr>
        <p:spPr>
          <a:xfrm>
            <a:off x="940950" y="3220150"/>
            <a:ext cx="59940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1" i="0" lang="en-GB" sz="1600" u="none" cap="none" strike="noStrike">
                <a:solidFill>
                  <a:schemeClr val="accent1"/>
                </a:solidFill>
                <a:latin typeface="Calibri"/>
                <a:ea typeface="Calibri"/>
                <a:cs typeface="Calibri"/>
                <a:sym typeface="Calibri"/>
              </a:rPr>
              <a:t>Alleen met toestemming van de bewoner, zie je</a:t>
            </a:r>
            <a:endParaRPr b="0" i="0" sz="1600" u="none" cap="none" strike="noStrike">
              <a:solidFill>
                <a:schemeClr val="accent1"/>
              </a:solidFill>
              <a:latin typeface="Calibri"/>
              <a:ea typeface="Calibri"/>
              <a:cs typeface="Calibri"/>
              <a:sym typeface="Calibri"/>
            </a:endParaRPr>
          </a:p>
        </p:txBody>
      </p:sp>
      <p:sp>
        <p:nvSpPr>
          <p:cNvPr id="876" name="Google Shape;876;p29"/>
          <p:cNvSpPr txBox="1"/>
          <p:nvPr/>
        </p:nvSpPr>
        <p:spPr>
          <a:xfrm>
            <a:off x="4054273" y="5406166"/>
            <a:ext cx="288078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&gt; waardiger leven</a:t>
            </a:r>
            <a:endParaRPr b="0" i="0" sz="1400" u="none" cap="none" strike="noStrike">
              <a:solidFill>
                <a:srgbClr val="000000"/>
              </a:solidFill>
              <a:latin typeface="Arial"/>
              <a:ea typeface="Arial"/>
              <a:cs typeface="Arial"/>
              <a:sym typeface="Arial"/>
            </a:endParaRPr>
          </a:p>
        </p:txBody>
      </p:sp>
      <p:pic>
        <p:nvPicPr>
          <p:cNvPr id="877" name="Google Shape;877;p29"/>
          <p:cNvPicPr preferRelativeResize="0"/>
          <p:nvPr/>
        </p:nvPicPr>
        <p:blipFill rotWithShape="1">
          <a:blip r:embed="rId3">
            <a:alphaModFix/>
          </a:blip>
          <a:srcRect b="0" l="0" r="0" t="0"/>
          <a:stretch/>
        </p:blipFill>
        <p:spPr>
          <a:xfrm>
            <a:off x="8179124" y="0"/>
            <a:ext cx="4019226" cy="6857999"/>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1" name="Shape 881"/>
        <p:cNvGrpSpPr/>
        <p:nvPr/>
      </p:nvGrpSpPr>
      <p:grpSpPr>
        <a:xfrm>
          <a:off x="0" y="0"/>
          <a:ext cx="0" cy="0"/>
          <a:chOff x="0" y="0"/>
          <a:chExt cx="0" cy="0"/>
        </a:xfrm>
      </p:grpSpPr>
      <p:sp>
        <p:nvSpPr>
          <p:cNvPr id="882" name="Google Shape;882;p30"/>
          <p:cNvSpPr/>
          <p:nvPr/>
        </p:nvSpPr>
        <p:spPr>
          <a:xfrm>
            <a:off x="7536160" y="0"/>
            <a:ext cx="4655840" cy="6858000"/>
          </a:xfrm>
          <a:prstGeom prst="rect">
            <a:avLst/>
          </a:prstGeom>
          <a:solidFill>
            <a:schemeClr val="lt2">
              <a:alpha val="8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83" name="Google Shape;883;p30"/>
          <p:cNvSpPr/>
          <p:nvPr/>
        </p:nvSpPr>
        <p:spPr>
          <a:xfrm>
            <a:off x="8112191" y="1475415"/>
            <a:ext cx="3503779" cy="3503779"/>
          </a:xfrm>
          <a:prstGeom prst="ellipse">
            <a:avLst/>
          </a:prstGeom>
          <a:solidFill>
            <a:srgbClr val="ACB89E">
              <a:alpha val="46666"/>
            </a:srgbClr>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84" name="Google Shape;884;p30"/>
          <p:cNvSpPr/>
          <p:nvPr/>
        </p:nvSpPr>
        <p:spPr>
          <a:xfrm>
            <a:off x="3076"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85" name="Google Shape;885;p30"/>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0" i="0" lang="en-GB" sz="1600" u="none" cap="none" strike="noStrike">
                <a:solidFill>
                  <a:schemeClr val="dk1"/>
                </a:solidFill>
                <a:latin typeface="Calibri"/>
                <a:ea typeface="Calibri"/>
                <a:cs typeface="Calibri"/>
                <a:sym typeface="Calibri"/>
              </a:rPr>
              <a:t>4. Slimmere zorg en een waardiger leven - Live view</a:t>
            </a:r>
            <a:endParaRPr b="0" i="0" sz="1400" u="none" cap="none" strike="noStrike">
              <a:solidFill>
                <a:srgbClr val="000000"/>
              </a:solidFill>
              <a:latin typeface="Arial"/>
              <a:ea typeface="Arial"/>
              <a:cs typeface="Arial"/>
              <a:sym typeface="Arial"/>
            </a:endParaRPr>
          </a:p>
        </p:txBody>
      </p:sp>
      <p:sp>
        <p:nvSpPr>
          <p:cNvPr id="886" name="Google Shape;886;p30"/>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Hoe live view het verschil kan maken</a:t>
            </a:r>
            <a:endParaRPr b="0" i="0" sz="1400" u="none" cap="none" strike="noStrike">
              <a:solidFill>
                <a:srgbClr val="000000"/>
              </a:solidFill>
              <a:latin typeface="Arial"/>
              <a:ea typeface="Arial"/>
              <a:cs typeface="Arial"/>
              <a:sym typeface="Arial"/>
            </a:endParaRPr>
          </a:p>
        </p:txBody>
      </p:sp>
      <p:sp>
        <p:nvSpPr>
          <p:cNvPr id="887" name="Google Shape;887;p30"/>
          <p:cNvSpPr txBox="1"/>
          <p:nvPr/>
        </p:nvSpPr>
        <p:spPr>
          <a:xfrm>
            <a:off x="1449155" y="3448557"/>
            <a:ext cx="46551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Toen Anita jonger was, moest ze elke avond om 18.00 uur de bus nemen om naar huis te gaan; een gewoonte die nu terugkomt, als gevolg van beginnende dementie. </a:t>
            </a:r>
            <a:endParaRPr/>
          </a:p>
          <a:p>
            <a:pPr indent="0" lvl="0" marL="0" marR="0" rtl="0" algn="ctr">
              <a:lnSpc>
                <a:spcPct val="100000"/>
              </a:lnSpc>
              <a:spcBef>
                <a:spcPts val="0"/>
              </a:spcBef>
              <a:spcAft>
                <a:spcPts val="0"/>
              </a:spcAft>
              <a:buClr>
                <a:srgbClr val="38656D"/>
              </a:buClr>
              <a:buSzPts val="1600"/>
              <a:buFont typeface="Calibri"/>
              <a:buNone/>
            </a:pPr>
            <a:r>
              <a:t/>
            </a:r>
            <a:endParaRPr b="0" i="0" sz="1600" u="none" cap="none" strike="noStrike">
              <a:solidFill>
                <a:srgbClr val="38656D"/>
              </a:solidFill>
              <a:latin typeface="Calibri"/>
              <a:ea typeface="Calibri"/>
              <a:cs typeface="Calibri"/>
              <a:sym typeface="Calibri"/>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Na een gesprek met Anita's familie heb je als verzorger afgesproken om haar gedrag beter in de gaten te houden. </a:t>
            </a:r>
            <a:r>
              <a:rPr b="1" i="0" lang="en-GB" sz="1600" u="none" cap="none" strike="noStrike">
                <a:solidFill>
                  <a:srgbClr val="38656D"/>
                </a:solidFill>
                <a:latin typeface="Calibri"/>
                <a:ea typeface="Calibri"/>
                <a:cs typeface="Calibri"/>
                <a:sym typeface="Calibri"/>
              </a:rPr>
              <a:t>Door de live view te gebruiken, kun je nu nagaan of Anita in haar kamer is of niet, om haar veiligheid en welzijn te garanderen.</a:t>
            </a:r>
            <a:endParaRPr b="1" i="0" sz="1600" u="none" cap="none" strike="noStrike">
              <a:solidFill>
                <a:schemeClr val="accent2"/>
              </a:solidFill>
              <a:latin typeface="Calibri"/>
              <a:ea typeface="Calibri"/>
              <a:cs typeface="Calibri"/>
              <a:sym typeface="Calibri"/>
            </a:endParaRPr>
          </a:p>
        </p:txBody>
      </p:sp>
      <p:pic>
        <p:nvPicPr>
          <p:cNvPr id="888" name="Google Shape;888;p30"/>
          <p:cNvPicPr preferRelativeResize="0"/>
          <p:nvPr/>
        </p:nvPicPr>
        <p:blipFill rotWithShape="1">
          <a:blip r:embed="rId3">
            <a:alphaModFix/>
          </a:blip>
          <a:srcRect b="-22120" l="-4427" r="0" t="-6271"/>
          <a:stretch/>
        </p:blipFill>
        <p:spPr>
          <a:xfrm>
            <a:off x="2728800" y="1976400"/>
            <a:ext cx="1944215" cy="1207662"/>
          </a:xfrm>
          <a:prstGeom prst="rect">
            <a:avLst/>
          </a:prstGeom>
          <a:noFill/>
          <a:ln>
            <a:noFill/>
          </a:ln>
        </p:spPr>
      </p:pic>
      <p:sp>
        <p:nvSpPr>
          <p:cNvPr id="889" name="Google Shape;889;p30"/>
          <p:cNvSpPr/>
          <p:nvPr/>
        </p:nvSpPr>
        <p:spPr>
          <a:xfrm>
            <a:off x="7536160" y="2517509"/>
            <a:ext cx="4652764" cy="3503779"/>
          </a:xfrm>
          <a:custGeom>
            <a:rect b="b" l="l" r="r" t="t"/>
            <a:pathLst>
              <a:path extrusionOk="0" h="2871606" w="12204700">
                <a:moveTo>
                  <a:pt x="0" y="1093606"/>
                </a:moveTo>
                <a:cubicBezTo>
                  <a:pt x="6047316" y="3493906"/>
                  <a:pt x="5395383" y="-256827"/>
                  <a:pt x="7493000" y="14106"/>
                </a:cubicBezTo>
                <a:cubicBezTo>
                  <a:pt x="9590617" y="285039"/>
                  <a:pt x="7605183" y="2615489"/>
                  <a:pt x="12204700" y="2871606"/>
                </a:cubicBezTo>
              </a:path>
            </a:pathLst>
          </a:custGeom>
          <a:noFill/>
          <a:ln cap="flat" cmpd="sng" w="15875">
            <a:solidFill>
              <a:schemeClr val="dk2">
                <a:alpha val="2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90" name="Google Shape;890;p30"/>
          <p:cNvSpPr/>
          <p:nvPr/>
        </p:nvSpPr>
        <p:spPr>
          <a:xfrm>
            <a:off x="8289658" y="1652716"/>
            <a:ext cx="3148845" cy="3148845"/>
          </a:xfrm>
          <a:prstGeom prst="ellipse">
            <a:avLst/>
          </a:prstGeom>
          <a:blipFill rotWithShape="1">
            <a:blip r:embed="rId4">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91" name="Google Shape;891;p30"/>
          <p:cNvSpPr txBox="1"/>
          <p:nvPr/>
        </p:nvSpPr>
        <p:spPr>
          <a:xfrm>
            <a:off x="839416" y="1466999"/>
            <a:ext cx="830634"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VOORBEELD</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5" name="Shape 895"/>
        <p:cNvGrpSpPr/>
        <p:nvPr/>
      </p:nvGrpSpPr>
      <p:grpSpPr>
        <a:xfrm>
          <a:off x="0" y="0"/>
          <a:ext cx="0" cy="0"/>
          <a:chOff x="0" y="0"/>
          <a:chExt cx="0" cy="0"/>
        </a:xfrm>
      </p:grpSpPr>
      <p:sp>
        <p:nvSpPr>
          <p:cNvPr id="896" name="Google Shape;896;p31"/>
          <p:cNvSpPr/>
          <p:nvPr/>
        </p:nvSpPr>
        <p:spPr>
          <a:xfrm>
            <a:off x="3076"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97" name="Google Shape;897;p31"/>
          <p:cNvSpPr/>
          <p:nvPr/>
        </p:nvSpPr>
        <p:spPr>
          <a:xfrm>
            <a:off x="7536160" y="0"/>
            <a:ext cx="4655840" cy="6858000"/>
          </a:xfrm>
          <a:prstGeom prst="rect">
            <a:avLst/>
          </a:prstGeom>
          <a:solidFill>
            <a:schemeClr val="lt2">
              <a:alpha val="8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98" name="Google Shape;898;p31"/>
          <p:cNvSpPr/>
          <p:nvPr/>
        </p:nvSpPr>
        <p:spPr>
          <a:xfrm>
            <a:off x="8112191" y="1475415"/>
            <a:ext cx="3503779" cy="3503779"/>
          </a:xfrm>
          <a:prstGeom prst="ellipse">
            <a:avLst/>
          </a:prstGeom>
          <a:solidFill>
            <a:srgbClr val="ACB89E">
              <a:alpha val="46666"/>
            </a:srgbClr>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99" name="Google Shape;899;p31"/>
          <p:cNvSpPr txBox="1"/>
          <p:nvPr/>
        </p:nvSpPr>
        <p:spPr>
          <a:xfrm>
            <a:off x="839416" y="1466999"/>
            <a:ext cx="849684"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VOORBEELD</a:t>
            </a:r>
            <a:endParaRPr b="0" i="0" sz="1400" u="none" cap="none" strike="noStrike">
              <a:solidFill>
                <a:srgbClr val="000000"/>
              </a:solidFill>
              <a:latin typeface="Arial"/>
              <a:ea typeface="Arial"/>
              <a:cs typeface="Arial"/>
              <a:sym typeface="Arial"/>
            </a:endParaRPr>
          </a:p>
        </p:txBody>
      </p:sp>
      <p:sp>
        <p:nvSpPr>
          <p:cNvPr id="900" name="Google Shape;900;p31"/>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Slimmere zorg en een waardiger leven - Live view</a:t>
            </a:r>
            <a:endParaRPr b="0" i="0" sz="1400" u="none" cap="none" strike="noStrike">
              <a:solidFill>
                <a:srgbClr val="000000"/>
              </a:solidFill>
              <a:latin typeface="Arial"/>
              <a:ea typeface="Arial"/>
              <a:cs typeface="Arial"/>
              <a:sym typeface="Arial"/>
            </a:endParaRPr>
          </a:p>
        </p:txBody>
      </p:sp>
      <p:sp>
        <p:nvSpPr>
          <p:cNvPr id="901" name="Google Shape;901;p31"/>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Hoe live view het verschil kan maken</a:t>
            </a:r>
            <a:endParaRPr b="0" i="0" sz="1400" u="none" cap="none" strike="noStrike">
              <a:solidFill>
                <a:srgbClr val="000000"/>
              </a:solidFill>
              <a:latin typeface="Arial"/>
              <a:ea typeface="Arial"/>
              <a:cs typeface="Arial"/>
              <a:sym typeface="Arial"/>
            </a:endParaRPr>
          </a:p>
        </p:txBody>
      </p:sp>
      <p:sp>
        <p:nvSpPr>
          <p:cNvPr id="902" name="Google Shape;902;p31"/>
          <p:cNvSpPr txBox="1"/>
          <p:nvPr/>
        </p:nvSpPr>
        <p:spPr>
          <a:xfrm>
            <a:off x="1240307" y="3420237"/>
            <a:ext cx="50598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Frank maakt 's avonds graag een wandeling door de stad. Soms raakt hij zijn de weg kwijt. </a:t>
            </a:r>
            <a:br>
              <a:rPr b="0" i="0" lang="en-GB" sz="1600" u="none" cap="none" strike="noStrike">
                <a:solidFill>
                  <a:srgbClr val="38656D"/>
                </a:solidFill>
                <a:latin typeface="Calibri"/>
                <a:ea typeface="Calibri"/>
                <a:cs typeface="Calibri"/>
                <a:sym typeface="Calibri"/>
              </a:rPr>
            </a:br>
            <a:br>
              <a:rPr b="0"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In overleg met hem kunnen zorgverleners Live View gebruiken om te controleren of Frank op tijd thuis is. </a:t>
            </a:r>
            <a:br>
              <a:rPr b="0" i="0" lang="en-GB" sz="1600" u="none" cap="none" strike="noStrike">
                <a:solidFill>
                  <a:srgbClr val="38656D"/>
                </a:solidFill>
                <a:latin typeface="Calibri"/>
                <a:ea typeface="Calibri"/>
                <a:cs typeface="Calibri"/>
                <a:sym typeface="Calibri"/>
              </a:rPr>
            </a:b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Als er geen persoon wordt waargenomen via de live view, kan de verzorger Frank bellen op zijn mobiele telefoon om er zeker van te zijn dat alles in orde is en dat hij de weg terug naar huis vindt.</a:t>
            </a:r>
            <a:endParaRPr b="1" i="0" sz="1600" u="none" cap="none" strike="noStrike">
              <a:solidFill>
                <a:schemeClr val="accent2"/>
              </a:solidFill>
              <a:latin typeface="Calibri"/>
              <a:ea typeface="Calibri"/>
              <a:cs typeface="Calibri"/>
              <a:sym typeface="Calibri"/>
            </a:endParaRPr>
          </a:p>
        </p:txBody>
      </p:sp>
      <p:sp>
        <p:nvSpPr>
          <p:cNvPr id="903" name="Google Shape;903;p31"/>
          <p:cNvSpPr/>
          <p:nvPr/>
        </p:nvSpPr>
        <p:spPr>
          <a:xfrm>
            <a:off x="7536160" y="3284984"/>
            <a:ext cx="4652764" cy="2169853"/>
          </a:xfrm>
          <a:custGeom>
            <a:rect b="b" l="l" r="r" t="t"/>
            <a:pathLst>
              <a:path extrusionOk="0" h="2871606" w="12204700">
                <a:moveTo>
                  <a:pt x="0" y="1093606"/>
                </a:moveTo>
                <a:cubicBezTo>
                  <a:pt x="6047316" y="3493906"/>
                  <a:pt x="5395383" y="-256827"/>
                  <a:pt x="7493000" y="14106"/>
                </a:cubicBezTo>
                <a:cubicBezTo>
                  <a:pt x="9590617" y="285039"/>
                  <a:pt x="7605183" y="2615489"/>
                  <a:pt x="12204700" y="2871606"/>
                </a:cubicBezTo>
              </a:path>
            </a:pathLst>
          </a:custGeom>
          <a:noFill/>
          <a:ln cap="flat" cmpd="sng" w="15875">
            <a:solidFill>
              <a:schemeClr val="dk2">
                <a:alpha val="2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04" name="Google Shape;904;p31"/>
          <p:cNvSpPr/>
          <p:nvPr/>
        </p:nvSpPr>
        <p:spPr>
          <a:xfrm>
            <a:off x="8275793" y="1652716"/>
            <a:ext cx="3148845" cy="3148845"/>
          </a:xfrm>
          <a:prstGeom prst="ellipse">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05" name="Google Shape;905;p31"/>
          <p:cNvPicPr preferRelativeResize="0"/>
          <p:nvPr/>
        </p:nvPicPr>
        <p:blipFill rotWithShape="1">
          <a:blip r:embed="rId4">
            <a:alphaModFix/>
          </a:blip>
          <a:srcRect b="-22120" l="-4427" r="0" t="-6271"/>
          <a:stretch/>
        </p:blipFill>
        <p:spPr>
          <a:xfrm>
            <a:off x="2728213" y="1976400"/>
            <a:ext cx="1944215" cy="1207662"/>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9" name="Shape 909"/>
        <p:cNvGrpSpPr/>
        <p:nvPr/>
      </p:nvGrpSpPr>
      <p:grpSpPr>
        <a:xfrm>
          <a:off x="0" y="0"/>
          <a:ext cx="0" cy="0"/>
          <a:chOff x="0" y="0"/>
          <a:chExt cx="0" cy="0"/>
        </a:xfrm>
      </p:grpSpPr>
      <p:sp>
        <p:nvSpPr>
          <p:cNvPr id="910" name="Google Shape;910;p32"/>
          <p:cNvSpPr/>
          <p:nvPr/>
        </p:nvSpPr>
        <p:spPr>
          <a:xfrm>
            <a:off x="3076" y="0"/>
            <a:ext cx="8203578"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11" name="Google Shape;911;p32"/>
          <p:cNvSpPr/>
          <p:nvPr/>
        </p:nvSpPr>
        <p:spPr>
          <a:xfrm>
            <a:off x="978779" y="2923176"/>
            <a:ext cx="2020877" cy="121598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12" name="Google Shape;912;p32"/>
          <p:cNvSpPr/>
          <p:nvPr/>
        </p:nvSpPr>
        <p:spPr>
          <a:xfrm>
            <a:off x="3201717" y="2923176"/>
            <a:ext cx="2020877" cy="121598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13" name="Google Shape;913;p32"/>
          <p:cNvSpPr/>
          <p:nvPr/>
        </p:nvSpPr>
        <p:spPr>
          <a:xfrm>
            <a:off x="5424655" y="2923176"/>
            <a:ext cx="2020877" cy="121598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14" name="Google Shape;914;p32"/>
          <p:cNvSpPr/>
          <p:nvPr/>
        </p:nvSpPr>
        <p:spPr>
          <a:xfrm>
            <a:off x="911424" y="4353841"/>
            <a:ext cx="6552728" cy="864096"/>
          </a:xfrm>
          <a:prstGeom prst="roundRect">
            <a:avLst>
              <a:gd fmla="val 16667"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15" name="Google Shape;915;p32"/>
          <p:cNvSpPr/>
          <p:nvPr/>
        </p:nvSpPr>
        <p:spPr>
          <a:xfrm>
            <a:off x="8206654" y="0"/>
            <a:ext cx="3985346" cy="6858000"/>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16" name="Google Shape;916;p32"/>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Slimmere zorg en een waardiger leven </a:t>
            </a:r>
            <a:endParaRPr b="0" i="0" sz="1400" u="none" cap="none" strike="noStrike">
              <a:solidFill>
                <a:srgbClr val="000000"/>
              </a:solidFill>
              <a:latin typeface="Arial"/>
              <a:ea typeface="Arial"/>
              <a:cs typeface="Arial"/>
              <a:sym typeface="Arial"/>
            </a:endParaRPr>
          </a:p>
        </p:txBody>
      </p:sp>
      <p:sp>
        <p:nvSpPr>
          <p:cNvPr id="917" name="Google Shape;917;p32"/>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Nachtrapport</a:t>
            </a:r>
            <a:endParaRPr b="1" i="0" sz="2700" u="none" cap="none" strike="noStrike">
              <a:solidFill>
                <a:schemeClr val="accent1"/>
              </a:solidFill>
              <a:latin typeface="Calibri"/>
              <a:ea typeface="Calibri"/>
              <a:cs typeface="Calibri"/>
              <a:sym typeface="Calibri"/>
            </a:endParaRPr>
          </a:p>
        </p:txBody>
      </p:sp>
      <p:pic>
        <p:nvPicPr>
          <p:cNvPr id="918" name="Google Shape;918;p32"/>
          <p:cNvPicPr preferRelativeResize="0"/>
          <p:nvPr/>
        </p:nvPicPr>
        <p:blipFill rotWithShape="1">
          <a:blip r:embed="rId4">
            <a:alphaModFix/>
          </a:blip>
          <a:srcRect b="0" l="0" r="0" t="0"/>
          <a:stretch/>
        </p:blipFill>
        <p:spPr>
          <a:xfrm>
            <a:off x="1103700" y="4581725"/>
            <a:ext cx="6196125" cy="462975"/>
          </a:xfrm>
          <a:prstGeom prst="rect">
            <a:avLst/>
          </a:prstGeom>
          <a:noFill/>
          <a:ln>
            <a:noFill/>
          </a:ln>
        </p:spPr>
      </p:pic>
      <p:sp>
        <p:nvSpPr>
          <p:cNvPr id="919" name="Google Shape;919;p32"/>
          <p:cNvSpPr txBox="1"/>
          <p:nvPr/>
        </p:nvSpPr>
        <p:spPr>
          <a:xfrm>
            <a:off x="978775" y="1957350"/>
            <a:ext cx="64854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Nobi voorziet in een rapport met inzichten in het in-en-uit-bed-gedrag</a:t>
            </a:r>
            <a:endParaRPr b="1" i="0" sz="2000" u="none" cap="none" strike="noStrike">
              <a:solidFill>
                <a:schemeClr val="accent2"/>
              </a:solidFill>
              <a:latin typeface="Calibri"/>
              <a:ea typeface="Calibri"/>
              <a:cs typeface="Calibri"/>
              <a:sym typeface="Calibri"/>
            </a:endParaRPr>
          </a:p>
        </p:txBody>
      </p:sp>
      <p:pic>
        <p:nvPicPr>
          <p:cNvPr id="920" name="Google Shape;920;p32"/>
          <p:cNvPicPr preferRelativeResize="0"/>
          <p:nvPr/>
        </p:nvPicPr>
        <p:blipFill rotWithShape="1">
          <a:blip r:embed="rId5">
            <a:alphaModFix/>
          </a:blip>
          <a:srcRect b="0" l="0" r="0" t="0"/>
          <a:stretch/>
        </p:blipFill>
        <p:spPr>
          <a:xfrm>
            <a:off x="3615331" y="4509717"/>
            <a:ext cx="1186706" cy="203349"/>
          </a:xfrm>
          <a:prstGeom prst="rect">
            <a:avLst/>
          </a:prstGeom>
          <a:noFill/>
          <a:ln>
            <a:noFill/>
          </a:ln>
        </p:spPr>
      </p:pic>
      <p:sp>
        <p:nvSpPr>
          <p:cNvPr id="921" name="Google Shape;921;p32"/>
          <p:cNvSpPr txBox="1"/>
          <p:nvPr/>
        </p:nvSpPr>
        <p:spPr>
          <a:xfrm>
            <a:off x="911424" y="3402116"/>
            <a:ext cx="2088231" cy="661074"/>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300" u="none" cap="none" strike="noStrike">
                <a:solidFill>
                  <a:schemeClr val="accent1"/>
                </a:solidFill>
                <a:latin typeface="Calibri"/>
                <a:ea typeface="Calibri"/>
                <a:cs typeface="Calibri"/>
                <a:sym typeface="Calibri"/>
              </a:rPr>
              <a:t>wanneer de bewoner naar bed ging</a:t>
            </a:r>
            <a:endParaRPr b="0" i="0" sz="1300" u="none" cap="none" strike="noStrike">
              <a:solidFill>
                <a:srgbClr val="000000"/>
              </a:solidFill>
              <a:latin typeface="Arial"/>
              <a:ea typeface="Arial"/>
              <a:cs typeface="Arial"/>
              <a:sym typeface="Arial"/>
            </a:endParaRPr>
          </a:p>
        </p:txBody>
      </p:sp>
      <p:sp>
        <p:nvSpPr>
          <p:cNvPr id="922" name="Google Shape;922;p32"/>
          <p:cNvSpPr txBox="1"/>
          <p:nvPr/>
        </p:nvSpPr>
        <p:spPr>
          <a:xfrm>
            <a:off x="3201716" y="3458527"/>
            <a:ext cx="2020877" cy="661074"/>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300" u="none" cap="none" strike="noStrike">
                <a:solidFill>
                  <a:schemeClr val="accent1"/>
                </a:solidFill>
                <a:latin typeface="Calibri"/>
                <a:ea typeface="Calibri"/>
                <a:cs typeface="Calibri"/>
                <a:sym typeface="Calibri"/>
              </a:rPr>
              <a:t>hoe vaak de bewoner het bed verliet</a:t>
            </a:r>
            <a:endParaRPr b="0" i="0" sz="1300" u="none" cap="none" strike="noStrike">
              <a:solidFill>
                <a:srgbClr val="000000"/>
              </a:solidFill>
              <a:latin typeface="Arial"/>
              <a:ea typeface="Arial"/>
              <a:cs typeface="Arial"/>
              <a:sym typeface="Arial"/>
            </a:endParaRPr>
          </a:p>
        </p:txBody>
      </p:sp>
      <p:sp>
        <p:nvSpPr>
          <p:cNvPr id="923" name="Google Shape;923;p32"/>
          <p:cNvSpPr txBox="1"/>
          <p:nvPr/>
        </p:nvSpPr>
        <p:spPr>
          <a:xfrm>
            <a:off x="5424654" y="3458527"/>
            <a:ext cx="2020877" cy="661074"/>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300" u="none" cap="none" strike="noStrike">
                <a:solidFill>
                  <a:schemeClr val="accent1"/>
                </a:solidFill>
                <a:latin typeface="Calibri"/>
                <a:ea typeface="Calibri"/>
                <a:cs typeface="Calibri"/>
                <a:sym typeface="Calibri"/>
              </a:rPr>
              <a:t>totale tijd in bed doorgebracht gedurende de nacht</a:t>
            </a:r>
            <a:endParaRPr b="0" i="0" sz="1300" u="none" cap="none" strike="noStrike">
              <a:solidFill>
                <a:srgbClr val="000000"/>
              </a:solidFill>
              <a:latin typeface="Arial"/>
              <a:ea typeface="Arial"/>
              <a:cs typeface="Arial"/>
              <a:sym typeface="Arial"/>
            </a:endParaRPr>
          </a:p>
        </p:txBody>
      </p:sp>
      <p:sp>
        <p:nvSpPr>
          <p:cNvPr id="924" name="Google Shape;924;p32"/>
          <p:cNvSpPr txBox="1"/>
          <p:nvPr/>
        </p:nvSpPr>
        <p:spPr>
          <a:xfrm>
            <a:off x="911421" y="5457485"/>
            <a:ext cx="655272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Als je merkt dat een bewoner 's nachts 3 of 4 keer opstaat en om 7 uur 's avonds al in bed ligt, kun je dit gedrag samen met het personeel evalueren. </a:t>
            </a:r>
            <a:endParaRPr b="0" i="0" sz="1400" u="none" cap="none" strike="noStrike">
              <a:solidFill>
                <a:srgbClr val="000000"/>
              </a:solidFill>
              <a:latin typeface="Arial"/>
              <a:ea typeface="Arial"/>
              <a:cs typeface="Arial"/>
              <a:sym typeface="Arial"/>
            </a:endParaRPr>
          </a:p>
        </p:txBody>
      </p:sp>
      <p:pic>
        <p:nvPicPr>
          <p:cNvPr id="925" name="Google Shape;925;p32"/>
          <p:cNvPicPr preferRelativeResize="0"/>
          <p:nvPr/>
        </p:nvPicPr>
        <p:blipFill rotWithShape="1">
          <a:blip r:embed="rId6">
            <a:alphaModFix/>
          </a:blip>
          <a:srcRect b="0" l="0" r="0" t="0"/>
          <a:stretch/>
        </p:blipFill>
        <p:spPr>
          <a:xfrm>
            <a:off x="1638132" y="3008581"/>
            <a:ext cx="702170" cy="462969"/>
          </a:xfrm>
          <a:prstGeom prst="rect">
            <a:avLst/>
          </a:prstGeom>
          <a:noFill/>
          <a:ln>
            <a:noFill/>
          </a:ln>
        </p:spPr>
      </p:pic>
      <p:pic>
        <p:nvPicPr>
          <p:cNvPr id="926" name="Google Shape;926;p32"/>
          <p:cNvPicPr preferRelativeResize="0"/>
          <p:nvPr/>
        </p:nvPicPr>
        <p:blipFill rotWithShape="1">
          <a:blip r:embed="rId7">
            <a:alphaModFix/>
          </a:blip>
          <a:srcRect b="0" l="0" r="0" t="0"/>
          <a:stretch/>
        </p:blipFill>
        <p:spPr>
          <a:xfrm>
            <a:off x="3938619" y="3008581"/>
            <a:ext cx="540130" cy="516982"/>
          </a:xfrm>
          <a:prstGeom prst="rect">
            <a:avLst/>
          </a:prstGeom>
          <a:noFill/>
          <a:ln>
            <a:noFill/>
          </a:ln>
        </p:spPr>
      </p:pic>
      <p:pic>
        <p:nvPicPr>
          <p:cNvPr id="927" name="Google Shape;927;p32"/>
          <p:cNvPicPr preferRelativeResize="0"/>
          <p:nvPr/>
        </p:nvPicPr>
        <p:blipFill rotWithShape="1">
          <a:blip r:embed="rId8">
            <a:alphaModFix/>
          </a:blip>
          <a:srcRect b="0" l="0" r="0" t="0"/>
          <a:stretch/>
        </p:blipFill>
        <p:spPr>
          <a:xfrm>
            <a:off x="6138020" y="3013323"/>
            <a:ext cx="594143" cy="578711"/>
          </a:xfrm>
          <a:prstGeom prst="rect">
            <a:avLst/>
          </a:prstGeom>
          <a:noFill/>
          <a:ln>
            <a:noFill/>
          </a:ln>
        </p:spPr>
      </p:pic>
      <p:sp>
        <p:nvSpPr>
          <p:cNvPr id="928" name="Google Shape;928;p32"/>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Live View | </a:t>
            </a:r>
            <a:r>
              <a:rPr b="1" i="0" lang="en-GB" sz="1200" u="none" cap="none" strike="noStrike">
                <a:solidFill>
                  <a:schemeClr val="accent1"/>
                </a:solidFill>
                <a:latin typeface="Calibri"/>
                <a:ea typeface="Calibri"/>
                <a:cs typeface="Calibri"/>
                <a:sym typeface="Calibri"/>
              </a:rPr>
              <a:t>Nachtrapport </a:t>
            </a:r>
            <a:r>
              <a:rPr b="0" i="0" lang="en-GB" sz="1200" u="none" cap="none" strike="noStrike">
                <a:solidFill>
                  <a:srgbClr val="7F7F7F"/>
                </a:solidFill>
                <a:latin typeface="Calibri"/>
                <a:ea typeface="Calibri"/>
                <a:cs typeface="Calibri"/>
                <a:sym typeface="Calibri"/>
              </a:rPr>
              <a:t>| Valanalyserapport | Gedragsmonitoringrapport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2" name="Shape 932"/>
        <p:cNvGrpSpPr/>
        <p:nvPr/>
      </p:nvGrpSpPr>
      <p:grpSpPr>
        <a:xfrm>
          <a:off x="0" y="0"/>
          <a:ext cx="0" cy="0"/>
          <a:chOff x="0" y="0"/>
          <a:chExt cx="0" cy="0"/>
        </a:xfrm>
      </p:grpSpPr>
      <p:sp>
        <p:nvSpPr>
          <p:cNvPr id="933" name="Google Shape;933;p33"/>
          <p:cNvSpPr/>
          <p:nvPr/>
        </p:nvSpPr>
        <p:spPr>
          <a:xfrm>
            <a:off x="7536160" y="0"/>
            <a:ext cx="4655840" cy="6858000"/>
          </a:xfrm>
          <a:prstGeom prst="rect">
            <a:avLst/>
          </a:prstGeom>
          <a:solidFill>
            <a:schemeClr val="lt2">
              <a:alpha val="8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34" name="Google Shape;934;p33"/>
          <p:cNvSpPr/>
          <p:nvPr/>
        </p:nvSpPr>
        <p:spPr>
          <a:xfrm>
            <a:off x="8112191" y="1475415"/>
            <a:ext cx="3503779" cy="3503779"/>
          </a:xfrm>
          <a:prstGeom prst="ellipse">
            <a:avLst/>
          </a:prstGeom>
          <a:solidFill>
            <a:srgbClr val="ACB89E">
              <a:alpha val="46666"/>
            </a:srgbClr>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35" name="Google Shape;935;p33"/>
          <p:cNvSpPr txBox="1"/>
          <p:nvPr/>
        </p:nvSpPr>
        <p:spPr>
          <a:xfrm>
            <a:off x="839416" y="1466999"/>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
        <p:nvSpPr>
          <p:cNvPr id="936" name="Google Shape;936;p33"/>
          <p:cNvSpPr/>
          <p:nvPr/>
        </p:nvSpPr>
        <p:spPr>
          <a:xfrm>
            <a:off x="3076"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37" name="Google Shape;937;p33"/>
          <p:cNvPicPr preferRelativeResize="0"/>
          <p:nvPr/>
        </p:nvPicPr>
        <p:blipFill rotWithShape="1">
          <a:blip r:embed="rId3">
            <a:alphaModFix/>
          </a:blip>
          <a:srcRect b="-22120" l="-4427" r="0" t="-6271"/>
          <a:stretch/>
        </p:blipFill>
        <p:spPr>
          <a:xfrm>
            <a:off x="2728213" y="1976400"/>
            <a:ext cx="1944215" cy="1207662"/>
          </a:xfrm>
          <a:prstGeom prst="rect">
            <a:avLst/>
          </a:prstGeom>
          <a:noFill/>
          <a:ln>
            <a:noFill/>
          </a:ln>
        </p:spPr>
      </p:pic>
      <p:sp>
        <p:nvSpPr>
          <p:cNvPr id="938" name="Google Shape;938;p33"/>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Slimmere zorg en een waardiger leven – Nacht rapport</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ts val="1600"/>
              <a:buFont typeface="Arial"/>
              <a:buNone/>
            </a:pPr>
            <a:r>
              <a:t/>
            </a:r>
            <a:endParaRPr b="0" i="0" sz="16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1600"/>
              <a:buFont typeface="Arial"/>
              <a:buNone/>
            </a:pPr>
            <a:r>
              <a:t/>
            </a:r>
            <a:endParaRPr b="0" i="0" sz="1600" u="none" cap="none" strike="noStrike">
              <a:solidFill>
                <a:schemeClr val="dk1"/>
              </a:solidFill>
              <a:latin typeface="Calibri"/>
              <a:ea typeface="Calibri"/>
              <a:cs typeface="Calibri"/>
              <a:sym typeface="Calibri"/>
            </a:endParaRPr>
          </a:p>
        </p:txBody>
      </p:sp>
      <p:sp>
        <p:nvSpPr>
          <p:cNvPr id="939" name="Google Shape;939;p33"/>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Waarom nachtrapporten het verschil kunnen maken</a:t>
            </a:r>
            <a:endParaRPr b="0" i="0" sz="1400" u="none" cap="none" strike="noStrike">
              <a:solidFill>
                <a:srgbClr val="000000"/>
              </a:solidFill>
              <a:latin typeface="Arial"/>
              <a:ea typeface="Arial"/>
              <a:cs typeface="Arial"/>
              <a:sym typeface="Arial"/>
            </a:endParaRPr>
          </a:p>
        </p:txBody>
      </p:sp>
      <p:sp>
        <p:nvSpPr>
          <p:cNvPr id="940" name="Google Shape;940;p33"/>
          <p:cNvSpPr txBox="1"/>
          <p:nvPr/>
        </p:nvSpPr>
        <p:spPr>
          <a:xfrm>
            <a:off x="1676165" y="3259904"/>
            <a:ext cx="4048311"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Nobi's nachtrapporten vertellen je dat bewoner Peter de laatste dagen ongewoon vroeg opstaat. Als je hem ernaar vraagt, vertelt hij je dat hij de verwarming aanzet, omdat het te koud is in deze kamer. Oplossing: je past de thermostaat aan.</a:t>
            </a:r>
            <a:endParaRPr b="1" i="0" sz="1600" u="none" cap="none" strike="noStrike">
              <a:solidFill>
                <a:schemeClr val="accent2"/>
              </a:solidFill>
              <a:latin typeface="Calibri"/>
              <a:ea typeface="Calibri"/>
              <a:cs typeface="Calibri"/>
              <a:sym typeface="Calibri"/>
            </a:endParaRPr>
          </a:p>
        </p:txBody>
      </p:sp>
      <p:sp>
        <p:nvSpPr>
          <p:cNvPr id="941" name="Google Shape;941;p33"/>
          <p:cNvSpPr txBox="1"/>
          <p:nvPr/>
        </p:nvSpPr>
        <p:spPr>
          <a:xfrm>
            <a:off x="757224" y="5058952"/>
            <a:ext cx="5904376" cy="1266041"/>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Clr>
                <a:srgbClr val="38656D"/>
              </a:buClr>
              <a:buSzPts val="1400"/>
              <a:buFont typeface="Calibri"/>
              <a:buNone/>
            </a:pPr>
            <a:r>
              <a:rPr b="0" i="0" lang="en-GB" sz="1400" u="none" cap="none" strike="noStrike">
                <a:solidFill>
                  <a:srgbClr val="38656D"/>
                </a:solidFill>
                <a:latin typeface="Calibri"/>
                <a:ea typeface="Calibri"/>
                <a:cs typeface="Calibri"/>
                <a:sym typeface="Calibri"/>
              </a:rPr>
              <a:t>&gt; Peter is </a:t>
            </a:r>
            <a:r>
              <a:rPr b="1" i="0" lang="en-GB" sz="1400" u="none" cap="none" strike="noStrike">
                <a:solidFill>
                  <a:srgbClr val="38656D"/>
                </a:solidFill>
                <a:latin typeface="Calibri"/>
                <a:ea typeface="Calibri"/>
                <a:cs typeface="Calibri"/>
                <a:sym typeface="Calibri"/>
              </a:rPr>
              <a:t>blij</a:t>
            </a:r>
            <a:r>
              <a:rPr b="0" i="0" lang="en-GB" sz="1400" u="none" cap="none" strike="noStrike">
                <a:solidFill>
                  <a:srgbClr val="38656D"/>
                </a:solidFill>
                <a:latin typeface="Calibri"/>
                <a:ea typeface="Calibri"/>
                <a:cs typeface="Calibri"/>
                <a:sym typeface="Calibri"/>
              </a:rPr>
              <a:t> omdat hij niet vroeg hoeft op te staan</a:t>
            </a:r>
            <a:endParaRPr/>
          </a:p>
          <a:p>
            <a:pPr indent="0" lvl="0" marL="0" marR="0" rtl="0" algn="ctr">
              <a:lnSpc>
                <a:spcPct val="150000"/>
              </a:lnSpc>
              <a:spcBef>
                <a:spcPts val="0"/>
              </a:spcBef>
              <a:spcAft>
                <a:spcPts val="0"/>
              </a:spcAft>
              <a:buClr>
                <a:srgbClr val="38656D"/>
              </a:buClr>
              <a:buSzPts val="1400"/>
              <a:buFont typeface="Calibri"/>
              <a:buNone/>
            </a:pPr>
            <a:r>
              <a:rPr b="0" i="0" lang="en-GB" sz="1400" u="none" cap="none" strike="noStrike">
                <a:solidFill>
                  <a:srgbClr val="38656D"/>
                </a:solidFill>
                <a:latin typeface="Calibri"/>
                <a:ea typeface="Calibri"/>
                <a:cs typeface="Calibri"/>
                <a:sym typeface="Calibri"/>
              </a:rPr>
              <a:t>&gt; Hij is </a:t>
            </a:r>
            <a:r>
              <a:rPr b="1" i="0" lang="en-GB" sz="1400" u="none" cap="none" strike="noStrike">
                <a:solidFill>
                  <a:srgbClr val="38656D"/>
                </a:solidFill>
                <a:latin typeface="Calibri"/>
                <a:ea typeface="Calibri"/>
                <a:cs typeface="Calibri"/>
                <a:sym typeface="Calibri"/>
              </a:rPr>
              <a:t>blij</a:t>
            </a:r>
            <a:r>
              <a:rPr b="0" i="0" lang="en-GB" sz="1400" u="none" cap="none" strike="noStrike">
                <a:solidFill>
                  <a:srgbClr val="38656D"/>
                </a:solidFill>
                <a:latin typeface="Calibri"/>
                <a:ea typeface="Calibri"/>
                <a:cs typeface="Calibri"/>
                <a:sym typeface="Calibri"/>
              </a:rPr>
              <a:t> omdat hij het niet meer koud heeft</a:t>
            </a:r>
            <a:endParaRPr/>
          </a:p>
          <a:p>
            <a:pPr indent="0" lvl="0" marL="0" marR="0" rtl="0" algn="ctr">
              <a:lnSpc>
                <a:spcPct val="150000"/>
              </a:lnSpc>
              <a:spcBef>
                <a:spcPts val="0"/>
              </a:spcBef>
              <a:spcAft>
                <a:spcPts val="0"/>
              </a:spcAft>
              <a:buClr>
                <a:srgbClr val="38656D"/>
              </a:buClr>
              <a:buSzPts val="1400"/>
              <a:buFont typeface="Calibri"/>
              <a:buNone/>
            </a:pPr>
            <a:r>
              <a:rPr b="0" i="0" lang="en-GB" sz="1400" u="none" cap="none" strike="noStrike">
                <a:solidFill>
                  <a:srgbClr val="38656D"/>
                </a:solidFill>
                <a:latin typeface="Calibri"/>
                <a:ea typeface="Calibri"/>
                <a:cs typeface="Calibri"/>
                <a:sym typeface="Calibri"/>
              </a:rPr>
              <a:t>&gt; Hij hoeft zich 's ochtends niet meer te verplaatsen: </a:t>
            </a:r>
            <a:r>
              <a:rPr b="1" i="0" lang="en-GB" sz="1400" u="none" cap="none" strike="noStrike">
                <a:solidFill>
                  <a:srgbClr val="38656D"/>
                </a:solidFill>
                <a:latin typeface="Calibri"/>
                <a:ea typeface="Calibri"/>
                <a:cs typeface="Calibri"/>
                <a:sym typeface="Calibri"/>
              </a:rPr>
              <a:t>minder kans op vallen</a:t>
            </a:r>
            <a:endParaRPr b="1" i="0" sz="1400" u="none" cap="none" strike="noStrike">
              <a:solidFill>
                <a:schemeClr val="accent2"/>
              </a:solidFill>
              <a:latin typeface="Calibri"/>
              <a:ea typeface="Calibri"/>
              <a:cs typeface="Calibri"/>
              <a:sym typeface="Calibri"/>
            </a:endParaRPr>
          </a:p>
        </p:txBody>
      </p:sp>
      <p:sp>
        <p:nvSpPr>
          <p:cNvPr id="942" name="Google Shape;942;p33"/>
          <p:cNvSpPr/>
          <p:nvPr/>
        </p:nvSpPr>
        <p:spPr>
          <a:xfrm>
            <a:off x="7536160" y="3284984"/>
            <a:ext cx="4652764" cy="2169853"/>
          </a:xfrm>
          <a:custGeom>
            <a:rect b="b" l="l" r="r" t="t"/>
            <a:pathLst>
              <a:path extrusionOk="0" h="2871606" w="12204700">
                <a:moveTo>
                  <a:pt x="0" y="1093606"/>
                </a:moveTo>
                <a:cubicBezTo>
                  <a:pt x="6047316" y="3493906"/>
                  <a:pt x="5395383" y="-256827"/>
                  <a:pt x="7493000" y="14106"/>
                </a:cubicBezTo>
                <a:cubicBezTo>
                  <a:pt x="9590617" y="285039"/>
                  <a:pt x="7605183" y="2615489"/>
                  <a:pt x="12204700" y="2871606"/>
                </a:cubicBezTo>
              </a:path>
            </a:pathLst>
          </a:custGeom>
          <a:noFill/>
          <a:ln cap="flat" cmpd="sng" w="15875">
            <a:solidFill>
              <a:schemeClr val="dk2">
                <a:alpha val="2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43" name="Google Shape;943;p33"/>
          <p:cNvSpPr/>
          <p:nvPr/>
        </p:nvSpPr>
        <p:spPr>
          <a:xfrm>
            <a:off x="8288119" y="1652716"/>
            <a:ext cx="3148845" cy="3148845"/>
          </a:xfrm>
          <a:prstGeom prst="ellipse">
            <a:avLst/>
          </a:prstGeom>
          <a:blipFill rotWithShape="1">
            <a:blip r:embed="rId4">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7" name="Shape 947"/>
        <p:cNvGrpSpPr/>
        <p:nvPr/>
      </p:nvGrpSpPr>
      <p:grpSpPr>
        <a:xfrm>
          <a:off x="0" y="0"/>
          <a:ext cx="0" cy="0"/>
          <a:chOff x="0" y="0"/>
          <a:chExt cx="0" cy="0"/>
        </a:xfrm>
      </p:grpSpPr>
      <p:sp>
        <p:nvSpPr>
          <p:cNvPr id="948" name="Google Shape;948;p34"/>
          <p:cNvSpPr/>
          <p:nvPr/>
        </p:nvSpPr>
        <p:spPr>
          <a:xfrm>
            <a:off x="3076" y="0"/>
            <a:ext cx="8713130"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49" name="Google Shape;949;p34"/>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Slimmere zorg en een waardiger leven </a:t>
            </a:r>
            <a:endParaRPr b="0" i="0" sz="1400" u="none" cap="none" strike="noStrike">
              <a:solidFill>
                <a:srgbClr val="000000"/>
              </a:solidFill>
              <a:latin typeface="Arial"/>
              <a:ea typeface="Arial"/>
              <a:cs typeface="Arial"/>
              <a:sym typeface="Arial"/>
            </a:endParaRPr>
          </a:p>
        </p:txBody>
      </p:sp>
      <p:sp>
        <p:nvSpPr>
          <p:cNvPr id="950" name="Google Shape;950;p34"/>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Valanalyserapport</a:t>
            </a:r>
            <a:endParaRPr b="1" i="0" sz="2700" u="none" cap="none" strike="noStrike">
              <a:solidFill>
                <a:schemeClr val="accent1"/>
              </a:solidFill>
              <a:latin typeface="Calibri"/>
              <a:ea typeface="Calibri"/>
              <a:cs typeface="Calibri"/>
              <a:sym typeface="Calibri"/>
            </a:endParaRPr>
          </a:p>
        </p:txBody>
      </p:sp>
      <p:sp>
        <p:nvSpPr>
          <p:cNvPr id="951" name="Google Shape;951;p34"/>
          <p:cNvSpPr txBox="1"/>
          <p:nvPr/>
        </p:nvSpPr>
        <p:spPr>
          <a:xfrm>
            <a:off x="1439048" y="1957353"/>
            <a:ext cx="59043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Dit rapport geeft een overzicht van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het aantal valincidenten. </a:t>
            </a:r>
            <a:endParaRPr b="1" i="0" sz="2000" u="none" cap="none" strike="noStrike">
              <a:solidFill>
                <a:schemeClr val="accent2"/>
              </a:solidFill>
              <a:latin typeface="Calibri"/>
              <a:ea typeface="Calibri"/>
              <a:cs typeface="Calibri"/>
              <a:sym typeface="Calibri"/>
            </a:endParaRPr>
          </a:p>
        </p:txBody>
      </p:sp>
      <p:sp>
        <p:nvSpPr>
          <p:cNvPr id="952" name="Google Shape;952;p34"/>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Live View | Nachtrapport | </a:t>
            </a:r>
            <a:r>
              <a:rPr b="1" i="0" lang="en-GB" sz="1200" u="none" cap="none" strike="noStrike">
                <a:solidFill>
                  <a:srgbClr val="106E71"/>
                </a:solidFill>
                <a:latin typeface="Calibri"/>
                <a:ea typeface="Calibri"/>
                <a:cs typeface="Calibri"/>
                <a:sym typeface="Calibri"/>
              </a:rPr>
              <a:t>Valanalyserapport</a:t>
            </a:r>
            <a:r>
              <a:rPr b="0" i="0" lang="en-GB" sz="1200" u="none" cap="none" strike="noStrike">
                <a:solidFill>
                  <a:srgbClr val="106E71"/>
                </a:solidFill>
                <a:latin typeface="Calibri"/>
                <a:ea typeface="Calibri"/>
                <a:cs typeface="Calibri"/>
                <a:sym typeface="Calibri"/>
              </a:rPr>
              <a:t> </a:t>
            </a:r>
            <a:r>
              <a:rPr b="0" i="0" lang="en-GB" sz="1200" u="none" cap="none" strike="noStrike">
                <a:solidFill>
                  <a:srgbClr val="7F7F7F"/>
                </a:solidFill>
                <a:latin typeface="Calibri"/>
                <a:ea typeface="Calibri"/>
                <a:cs typeface="Calibri"/>
                <a:sym typeface="Calibri"/>
              </a:rPr>
              <a:t>| Gedragsmonitoringrapport</a:t>
            </a:r>
            <a:endParaRPr b="0" i="0" sz="1400" u="none" cap="none" strike="noStrike">
              <a:solidFill>
                <a:srgbClr val="000000"/>
              </a:solidFill>
              <a:latin typeface="Arial"/>
              <a:ea typeface="Arial"/>
              <a:cs typeface="Arial"/>
              <a:sym typeface="Arial"/>
            </a:endParaRPr>
          </a:p>
        </p:txBody>
      </p:sp>
      <p:sp>
        <p:nvSpPr>
          <p:cNvPr id="953" name="Google Shape;953;p34"/>
          <p:cNvSpPr/>
          <p:nvPr/>
        </p:nvSpPr>
        <p:spPr>
          <a:xfrm>
            <a:off x="1474900" y="3501025"/>
            <a:ext cx="5832600" cy="2823968"/>
          </a:xfrm>
          <a:prstGeom prst="roundRect">
            <a:avLst>
              <a:gd fmla="val 8500" name="adj"/>
            </a:avLst>
          </a:prstGeom>
          <a:solidFill>
            <a:schemeClr val="lt1">
              <a:alpha val="7294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954" name="Google Shape;954;p34"/>
          <p:cNvSpPr txBox="1"/>
          <p:nvPr/>
        </p:nvSpPr>
        <p:spPr>
          <a:xfrm>
            <a:off x="2149900" y="3825500"/>
            <a:ext cx="4482600" cy="2264149"/>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Je hebt een aanzienlijk aantal valincidenten waargenomen rond 18.00 uur, wat samenvalt met bewoners die zich klaarmaken voor het avondeten. </a:t>
            </a:r>
            <a:endParaRPr/>
          </a:p>
          <a:p>
            <a:pPr indent="0" lvl="0" marL="0" marR="0" rtl="0" algn="ctr">
              <a:lnSpc>
                <a:spcPct val="100000"/>
              </a:lnSpc>
              <a:spcBef>
                <a:spcPts val="0"/>
              </a:spcBef>
              <a:spcAft>
                <a:spcPts val="0"/>
              </a:spcAft>
              <a:buClr>
                <a:schemeClr val="accent1"/>
              </a:buClr>
              <a:buSzPts val="1400"/>
              <a:buFont typeface="Calibri"/>
              <a:buNone/>
            </a:pPr>
            <a:r>
              <a:t/>
            </a:r>
            <a:endParaRPr b="0" i="0" sz="14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Na talloze ongelukken door uitglijden lijkt het erop dat het om 18.00 uur donker is in dat deel van de gang. Er moet voor extra licht worden gezorgd. </a:t>
            </a:r>
            <a:endParaRPr/>
          </a:p>
          <a:p>
            <a:pPr indent="0" lvl="0" marL="0" marR="0" rtl="0" algn="ctr">
              <a:lnSpc>
                <a:spcPct val="100000"/>
              </a:lnSpc>
              <a:spcBef>
                <a:spcPts val="0"/>
              </a:spcBef>
              <a:spcAft>
                <a:spcPts val="0"/>
              </a:spcAft>
              <a:buClr>
                <a:schemeClr val="accent1"/>
              </a:buClr>
              <a:buSzPts val="1400"/>
              <a:buFont typeface="Calibri"/>
              <a:buNone/>
            </a:pPr>
            <a:r>
              <a:t/>
            </a:r>
            <a:endParaRPr b="0" i="0" sz="14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In de komende zes maanden kunt je dit rapport gebruiken om te beoordelen of het aantal valincidenten is afgenomen.</a:t>
            </a:r>
            <a:endParaRPr b="0" i="0" sz="1400" u="none" cap="none" strike="noStrike">
              <a:solidFill>
                <a:srgbClr val="000000"/>
              </a:solidFill>
              <a:latin typeface="Arial"/>
              <a:ea typeface="Arial"/>
              <a:cs typeface="Arial"/>
              <a:sym typeface="Arial"/>
            </a:endParaRPr>
          </a:p>
        </p:txBody>
      </p:sp>
      <p:cxnSp>
        <p:nvCxnSpPr>
          <p:cNvPr id="955" name="Google Shape;955;p34"/>
          <p:cNvCxnSpPr/>
          <p:nvPr/>
        </p:nvCxnSpPr>
        <p:spPr>
          <a:xfrm>
            <a:off x="3671156" y="3035407"/>
            <a:ext cx="1440300" cy="0"/>
          </a:xfrm>
          <a:prstGeom prst="straightConnector1">
            <a:avLst/>
          </a:prstGeom>
          <a:noFill/>
          <a:ln cap="flat" cmpd="sng" w="12700">
            <a:solidFill>
              <a:schemeClr val="accent1"/>
            </a:solidFill>
            <a:prstDash val="solid"/>
            <a:miter lim="800000"/>
            <a:headEnd len="sm" w="sm" type="none"/>
            <a:tailEnd len="sm" w="sm" type="none"/>
          </a:ln>
        </p:spPr>
      </p:cxnSp>
      <p:sp>
        <p:nvSpPr>
          <p:cNvPr id="956" name="Google Shape;956;p34"/>
          <p:cNvSpPr txBox="1"/>
          <p:nvPr/>
        </p:nvSpPr>
        <p:spPr>
          <a:xfrm>
            <a:off x="3225338" y="3387921"/>
            <a:ext cx="2331719" cy="226207"/>
          </a:xfrm>
          <a:prstGeom prst="rect">
            <a:avLst/>
          </a:prstGeom>
          <a:solidFill>
            <a:srgbClr val="E86826"/>
          </a:solidFill>
          <a:ln>
            <a:noFill/>
          </a:ln>
        </p:spPr>
        <p:txBody>
          <a:bodyPr anchorCtr="0" anchor="t" bIns="36000" lIns="108000" spcFirstLastPara="1" rIns="108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LEVENSECHT SCENARIO  - VOORBEELD</a:t>
            </a:r>
            <a:endParaRPr b="0" i="0" sz="1400" u="none" cap="none" strike="noStrike">
              <a:solidFill>
                <a:srgbClr val="000000"/>
              </a:solidFill>
              <a:latin typeface="Arial"/>
              <a:ea typeface="Arial"/>
              <a:cs typeface="Arial"/>
              <a:sym typeface="Arial"/>
            </a:endParaRPr>
          </a:p>
        </p:txBody>
      </p:sp>
      <p:sp>
        <p:nvSpPr>
          <p:cNvPr id="957" name="Google Shape;957;p34"/>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58" name="Google Shape;958;p34"/>
          <p:cNvPicPr preferRelativeResize="0"/>
          <p:nvPr/>
        </p:nvPicPr>
        <p:blipFill rotWithShape="1">
          <a:blip r:embed="rId3">
            <a:alphaModFix/>
          </a:blip>
          <a:srcRect b="0" l="0" r="25850" t="0"/>
          <a:stretch/>
        </p:blipFill>
        <p:spPr>
          <a:xfrm>
            <a:off x="10123985" y="2319327"/>
            <a:ext cx="2068015" cy="1368612"/>
          </a:xfrm>
          <a:prstGeom prst="rect">
            <a:avLst/>
          </a:prstGeom>
          <a:noFill/>
          <a:ln>
            <a:noFill/>
          </a:ln>
        </p:spPr>
      </p:pic>
      <p:sp>
        <p:nvSpPr>
          <p:cNvPr id="959" name="Google Shape;959;p34"/>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3" name="Shape 963"/>
        <p:cNvGrpSpPr/>
        <p:nvPr/>
      </p:nvGrpSpPr>
      <p:grpSpPr>
        <a:xfrm>
          <a:off x="0" y="0"/>
          <a:ext cx="0" cy="0"/>
          <a:chOff x="0" y="0"/>
          <a:chExt cx="0" cy="0"/>
        </a:xfrm>
      </p:grpSpPr>
      <p:sp>
        <p:nvSpPr>
          <p:cNvPr id="964" name="Google Shape;964;p35"/>
          <p:cNvSpPr/>
          <p:nvPr/>
        </p:nvSpPr>
        <p:spPr>
          <a:xfrm>
            <a:off x="3076" y="0"/>
            <a:ext cx="8713130"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65" name="Google Shape;965;p35"/>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66" name="Google Shape;966;p35"/>
          <p:cNvPicPr preferRelativeResize="0"/>
          <p:nvPr/>
        </p:nvPicPr>
        <p:blipFill rotWithShape="1">
          <a:blip r:embed="rId4">
            <a:alphaModFix/>
          </a:blip>
          <a:srcRect b="0" l="0" r="25850" t="0"/>
          <a:stretch/>
        </p:blipFill>
        <p:spPr>
          <a:xfrm>
            <a:off x="10123985" y="2319327"/>
            <a:ext cx="2068015" cy="1368612"/>
          </a:xfrm>
          <a:prstGeom prst="rect">
            <a:avLst/>
          </a:prstGeom>
          <a:noFill/>
          <a:ln>
            <a:noFill/>
          </a:ln>
        </p:spPr>
      </p:pic>
      <p:sp>
        <p:nvSpPr>
          <p:cNvPr id="967" name="Google Shape;967;p35"/>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68" name="Google Shape;968;p35"/>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Slimmere zorg en een waardiger leven </a:t>
            </a:r>
            <a:endParaRPr b="0" i="0" sz="1400" u="none" cap="none" strike="noStrike">
              <a:solidFill>
                <a:srgbClr val="000000"/>
              </a:solidFill>
              <a:latin typeface="Arial"/>
              <a:ea typeface="Arial"/>
              <a:cs typeface="Arial"/>
              <a:sym typeface="Arial"/>
            </a:endParaRPr>
          </a:p>
        </p:txBody>
      </p:sp>
      <p:sp>
        <p:nvSpPr>
          <p:cNvPr id="969" name="Google Shape;969;p35"/>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Gedragsmonitoringrapport</a:t>
            </a:r>
            <a:endParaRPr b="0" i="0" sz="2700" u="none" cap="none" strike="noStrike">
              <a:solidFill>
                <a:schemeClr val="accent1"/>
              </a:solidFill>
              <a:latin typeface="Calibri"/>
              <a:ea typeface="Calibri"/>
              <a:cs typeface="Calibri"/>
              <a:sym typeface="Calibri"/>
            </a:endParaRPr>
          </a:p>
        </p:txBody>
      </p:sp>
      <p:sp>
        <p:nvSpPr>
          <p:cNvPr id="970" name="Google Shape;970;p35"/>
          <p:cNvSpPr txBox="1"/>
          <p:nvPr/>
        </p:nvSpPr>
        <p:spPr>
          <a:xfrm>
            <a:off x="720000" y="1957350"/>
            <a:ext cx="70470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Rapporten over gedragsmonitoring zorgen ervoor dat je patronen binnen activiteiten kunt identificeren, noodzakelijke aanpassingen kunt maken en de effectiviteit van je zorgprocedures kunt evalueren.</a:t>
            </a:r>
            <a:endParaRPr b="1" i="0" sz="2000" u="none" cap="none" strike="noStrike">
              <a:solidFill>
                <a:schemeClr val="accent2"/>
              </a:solidFill>
              <a:latin typeface="Calibri"/>
              <a:ea typeface="Calibri"/>
              <a:cs typeface="Calibri"/>
              <a:sym typeface="Calibri"/>
            </a:endParaRPr>
          </a:p>
        </p:txBody>
      </p:sp>
      <p:sp>
        <p:nvSpPr>
          <p:cNvPr id="971" name="Google Shape;971;p35"/>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Live View | Nachtrapport| Valanalyserapport | </a:t>
            </a:r>
            <a:r>
              <a:rPr b="1" i="0" lang="en-GB" sz="1200" u="none" cap="none" strike="noStrike">
                <a:solidFill>
                  <a:srgbClr val="106E71"/>
                </a:solidFill>
                <a:latin typeface="Calibri"/>
                <a:ea typeface="Calibri"/>
                <a:cs typeface="Calibri"/>
                <a:sym typeface="Calibri"/>
              </a:rPr>
              <a:t>Gedragsmonitoringrapport</a:t>
            </a:r>
            <a:endParaRPr b="0" i="0" sz="1400" u="none" cap="none" strike="noStrike">
              <a:solidFill>
                <a:srgbClr val="000000"/>
              </a:solidFill>
              <a:latin typeface="Arial"/>
              <a:ea typeface="Arial"/>
              <a:cs typeface="Arial"/>
              <a:sym typeface="Arial"/>
            </a:endParaRPr>
          </a:p>
        </p:txBody>
      </p:sp>
      <p:cxnSp>
        <p:nvCxnSpPr>
          <p:cNvPr id="972" name="Google Shape;972;p35"/>
          <p:cNvCxnSpPr/>
          <p:nvPr/>
        </p:nvCxnSpPr>
        <p:spPr>
          <a:xfrm>
            <a:off x="3531281" y="3368317"/>
            <a:ext cx="1440300" cy="0"/>
          </a:xfrm>
          <a:prstGeom prst="straightConnector1">
            <a:avLst/>
          </a:prstGeom>
          <a:noFill/>
          <a:ln cap="flat" cmpd="sng" w="12700">
            <a:solidFill>
              <a:schemeClr val="accent1"/>
            </a:solidFill>
            <a:prstDash val="solid"/>
            <a:miter lim="800000"/>
            <a:headEnd len="sm" w="sm" type="none"/>
            <a:tailEnd len="sm" w="sm" type="none"/>
          </a:ln>
        </p:spPr>
      </p:cxnSp>
      <p:sp>
        <p:nvSpPr>
          <p:cNvPr id="973" name="Google Shape;973;p35"/>
          <p:cNvSpPr/>
          <p:nvPr/>
        </p:nvSpPr>
        <p:spPr>
          <a:xfrm>
            <a:off x="3160472" y="4538766"/>
            <a:ext cx="2181900" cy="13341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74" name="Google Shape;974;p35"/>
          <p:cNvSpPr/>
          <p:nvPr/>
        </p:nvSpPr>
        <p:spPr>
          <a:xfrm>
            <a:off x="5584890" y="4538766"/>
            <a:ext cx="2181900" cy="13341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75" name="Google Shape;975;p35"/>
          <p:cNvSpPr/>
          <p:nvPr/>
        </p:nvSpPr>
        <p:spPr>
          <a:xfrm>
            <a:off x="736054" y="4538766"/>
            <a:ext cx="2181900" cy="13341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76" name="Google Shape;976;p35"/>
          <p:cNvSpPr txBox="1"/>
          <p:nvPr/>
        </p:nvSpPr>
        <p:spPr>
          <a:xfrm>
            <a:off x="736050" y="3789050"/>
            <a:ext cx="70308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Deze toezichtsgebeurtenissen zijn beschikbaar:</a:t>
            </a:r>
            <a:endParaRPr b="0" i="0" sz="1400" u="none" cap="none" strike="noStrike">
              <a:solidFill>
                <a:srgbClr val="000000"/>
              </a:solidFill>
              <a:latin typeface="Arial"/>
              <a:ea typeface="Arial"/>
              <a:cs typeface="Arial"/>
              <a:sym typeface="Arial"/>
            </a:endParaRPr>
          </a:p>
        </p:txBody>
      </p:sp>
      <p:sp>
        <p:nvSpPr>
          <p:cNvPr id="977" name="Google Shape;977;p35"/>
          <p:cNvSpPr txBox="1"/>
          <p:nvPr/>
        </p:nvSpPr>
        <p:spPr>
          <a:xfrm>
            <a:off x="876741" y="4935049"/>
            <a:ext cx="1900800" cy="8814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Bewoner zit op</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het bed</a:t>
            </a:r>
            <a:endParaRPr/>
          </a:p>
          <a:p>
            <a:pPr indent="0" lvl="0" marL="0" marR="0" rtl="0" algn="ctr">
              <a:lnSpc>
                <a:spcPct val="100000"/>
              </a:lnSpc>
              <a:spcBef>
                <a:spcPts val="0"/>
              </a:spcBef>
              <a:spcAft>
                <a:spcPts val="0"/>
              </a:spcAft>
              <a:buClr>
                <a:schemeClr val="accent1"/>
              </a:buClr>
              <a:buSzPts val="1400"/>
              <a:buFont typeface="Calibri"/>
              <a:buNone/>
            </a:pPr>
            <a:r>
              <a:rPr b="0" i="0" lang="en-GB" sz="1050" u="none" cap="none" strike="noStrike">
                <a:solidFill>
                  <a:srgbClr val="929597"/>
                </a:solidFill>
                <a:latin typeface="Calibri"/>
                <a:ea typeface="Calibri"/>
                <a:cs typeface="Calibri"/>
                <a:sym typeface="Calibri"/>
              </a:rPr>
              <a:t>(gedurende xx minuten)</a:t>
            </a:r>
            <a:endParaRPr b="0" i="0" sz="1400" u="none" cap="none" strike="noStrike">
              <a:solidFill>
                <a:srgbClr val="000000"/>
              </a:solidFill>
              <a:latin typeface="Arial"/>
              <a:ea typeface="Arial"/>
              <a:cs typeface="Arial"/>
              <a:sym typeface="Arial"/>
            </a:endParaRPr>
          </a:p>
        </p:txBody>
      </p:sp>
      <p:sp>
        <p:nvSpPr>
          <p:cNvPr id="978" name="Google Shape;978;p35"/>
          <p:cNvSpPr txBox="1"/>
          <p:nvPr/>
        </p:nvSpPr>
        <p:spPr>
          <a:xfrm>
            <a:off x="3334715" y="4935049"/>
            <a:ext cx="1900800" cy="8814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Bewoner is uit bed</a:t>
            </a:r>
            <a:br>
              <a:rPr b="0" i="0" lang="en-GB" sz="1400" u="none" cap="none" strike="noStrike">
                <a:solidFill>
                  <a:schemeClr val="accent1"/>
                </a:solidFill>
                <a:latin typeface="Calibri"/>
                <a:ea typeface="Calibri"/>
                <a:cs typeface="Calibri"/>
                <a:sym typeface="Calibri"/>
              </a:rPr>
            </a:br>
            <a:r>
              <a:rPr b="0" i="0" lang="en-GB" sz="1050" u="none" cap="none" strike="noStrike">
                <a:solidFill>
                  <a:srgbClr val="929597"/>
                </a:solidFill>
                <a:latin typeface="Calibri"/>
                <a:ea typeface="Calibri"/>
                <a:cs typeface="Calibri"/>
                <a:sym typeface="Calibri"/>
              </a:rPr>
              <a:t>(gedurende xx minuten)</a:t>
            </a:r>
            <a:endParaRPr b="0" i="0" sz="1400" u="none" cap="none" strike="noStrike">
              <a:solidFill>
                <a:srgbClr val="000000"/>
              </a:solidFill>
              <a:latin typeface="Arial"/>
              <a:ea typeface="Arial"/>
              <a:cs typeface="Arial"/>
              <a:sym typeface="Arial"/>
            </a:endParaRPr>
          </a:p>
        </p:txBody>
      </p:sp>
      <p:sp>
        <p:nvSpPr>
          <p:cNvPr id="979" name="Google Shape;979;p35"/>
          <p:cNvSpPr txBox="1"/>
          <p:nvPr/>
        </p:nvSpPr>
        <p:spPr>
          <a:xfrm>
            <a:off x="5717188" y="4935049"/>
            <a:ext cx="1900800" cy="8814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Bewoner is in badkamer</a:t>
            </a:r>
            <a:br>
              <a:rPr b="0" i="0" lang="en-GB" sz="1400" u="none" cap="none" strike="noStrike">
                <a:solidFill>
                  <a:schemeClr val="accent1"/>
                </a:solidFill>
                <a:latin typeface="Calibri"/>
                <a:ea typeface="Calibri"/>
                <a:cs typeface="Calibri"/>
                <a:sym typeface="Calibri"/>
              </a:rPr>
            </a:br>
            <a:r>
              <a:rPr b="0" i="0" lang="en-GB" sz="1050" u="none" cap="none" strike="noStrike">
                <a:solidFill>
                  <a:srgbClr val="929597"/>
                </a:solidFill>
                <a:latin typeface="Calibri"/>
                <a:ea typeface="Calibri"/>
                <a:cs typeface="Calibri"/>
                <a:sym typeface="Calibri"/>
              </a:rPr>
              <a:t>(gedurende xx minuten)</a:t>
            </a:r>
            <a:endParaRPr b="0" i="0" sz="1400" u="none" cap="none" strike="noStrike">
              <a:solidFill>
                <a:srgbClr val="000000"/>
              </a:solidFill>
              <a:latin typeface="Arial"/>
              <a:ea typeface="Arial"/>
              <a:cs typeface="Arial"/>
              <a:sym typeface="Arial"/>
            </a:endParaRPr>
          </a:p>
        </p:txBody>
      </p:sp>
      <p:pic>
        <p:nvPicPr>
          <p:cNvPr id="980" name="Google Shape;980;p35"/>
          <p:cNvPicPr preferRelativeResize="0"/>
          <p:nvPr/>
        </p:nvPicPr>
        <p:blipFill rotWithShape="1">
          <a:blip r:embed="rId5">
            <a:alphaModFix/>
          </a:blip>
          <a:srcRect b="0" l="0" r="0" t="0"/>
          <a:stretch/>
        </p:blipFill>
        <p:spPr>
          <a:xfrm>
            <a:off x="1656197" y="4664352"/>
            <a:ext cx="341756" cy="341756"/>
          </a:xfrm>
          <a:prstGeom prst="rect">
            <a:avLst/>
          </a:prstGeom>
          <a:noFill/>
          <a:ln>
            <a:noFill/>
          </a:ln>
        </p:spPr>
      </p:pic>
      <p:pic>
        <p:nvPicPr>
          <p:cNvPr id="981" name="Google Shape;981;p35"/>
          <p:cNvPicPr preferRelativeResize="0"/>
          <p:nvPr/>
        </p:nvPicPr>
        <p:blipFill rotWithShape="1">
          <a:blip r:embed="rId5">
            <a:alphaModFix/>
          </a:blip>
          <a:srcRect b="0" l="0" r="0" t="0"/>
          <a:stretch/>
        </p:blipFill>
        <p:spPr>
          <a:xfrm>
            <a:off x="4114171" y="4664352"/>
            <a:ext cx="341756" cy="341756"/>
          </a:xfrm>
          <a:prstGeom prst="rect">
            <a:avLst/>
          </a:prstGeom>
          <a:noFill/>
          <a:ln>
            <a:noFill/>
          </a:ln>
        </p:spPr>
      </p:pic>
      <p:pic>
        <p:nvPicPr>
          <p:cNvPr id="982" name="Google Shape;982;p35"/>
          <p:cNvPicPr preferRelativeResize="0"/>
          <p:nvPr/>
        </p:nvPicPr>
        <p:blipFill rotWithShape="1">
          <a:blip r:embed="rId5">
            <a:alphaModFix/>
          </a:blip>
          <a:srcRect b="0" l="0" r="0" t="0"/>
          <a:stretch/>
        </p:blipFill>
        <p:spPr>
          <a:xfrm>
            <a:off x="6505042" y="4664352"/>
            <a:ext cx="341756" cy="341756"/>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6" name="Shape 986"/>
        <p:cNvGrpSpPr/>
        <p:nvPr/>
      </p:nvGrpSpPr>
      <p:grpSpPr>
        <a:xfrm>
          <a:off x="0" y="0"/>
          <a:ext cx="0" cy="0"/>
          <a:chOff x="0" y="0"/>
          <a:chExt cx="0" cy="0"/>
        </a:xfrm>
      </p:grpSpPr>
      <p:sp>
        <p:nvSpPr>
          <p:cNvPr id="987" name="Google Shape;987;p36"/>
          <p:cNvSpPr/>
          <p:nvPr/>
        </p:nvSpPr>
        <p:spPr>
          <a:xfrm>
            <a:off x="3076" y="0"/>
            <a:ext cx="8713130"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88" name="Google Shape;988;p36"/>
          <p:cNvSpPr txBox="1"/>
          <p:nvPr/>
        </p:nvSpPr>
        <p:spPr>
          <a:xfrm>
            <a:off x="839416" y="1466999"/>
            <a:ext cx="830634"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VOORBEELD</a:t>
            </a:r>
            <a:endParaRPr b="0" i="0" sz="1400" u="none" cap="none" strike="noStrike">
              <a:solidFill>
                <a:srgbClr val="000000"/>
              </a:solidFill>
              <a:latin typeface="Arial"/>
              <a:ea typeface="Arial"/>
              <a:cs typeface="Arial"/>
              <a:sym typeface="Arial"/>
            </a:endParaRPr>
          </a:p>
        </p:txBody>
      </p:sp>
      <p:sp>
        <p:nvSpPr>
          <p:cNvPr id="989" name="Google Shape;989;p36"/>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0" i="0" lang="en-GB" sz="1600" u="none" cap="none" strike="noStrike">
                <a:solidFill>
                  <a:schemeClr val="dk1"/>
                </a:solidFill>
                <a:latin typeface="Calibri"/>
                <a:ea typeface="Calibri"/>
                <a:cs typeface="Calibri"/>
                <a:sym typeface="Calibri"/>
              </a:rPr>
              <a:t>4. Slimmere zorg en een waardiger leven - Gedragsmonitoringrapport</a:t>
            </a:r>
            <a:endParaRPr b="0" i="0" sz="16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600"/>
              <a:buFont typeface="Arial"/>
              <a:buNone/>
            </a:pPr>
            <a:r>
              <a:t/>
            </a:r>
            <a:endParaRPr b="0" i="0" sz="1400" u="none" cap="none" strike="noStrike">
              <a:solidFill>
                <a:srgbClr val="000000"/>
              </a:solidFill>
              <a:latin typeface="Arial"/>
              <a:ea typeface="Arial"/>
              <a:cs typeface="Arial"/>
              <a:sym typeface="Arial"/>
            </a:endParaRPr>
          </a:p>
        </p:txBody>
      </p:sp>
      <p:sp>
        <p:nvSpPr>
          <p:cNvPr id="990" name="Google Shape;990;p36"/>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Levensecht scenario </a:t>
            </a:r>
            <a:r>
              <a:rPr b="0" i="0" lang="en-GB" sz="1600" u="none" cap="none" strike="noStrike">
                <a:solidFill>
                  <a:schemeClr val="accen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991" name="Google Shape;991;p36"/>
          <p:cNvSpPr txBox="1"/>
          <p:nvPr/>
        </p:nvSpPr>
        <p:spPr>
          <a:xfrm>
            <a:off x="1206000" y="3352768"/>
            <a:ext cx="5059800" cy="190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Nobi's meldingen geven aan dat bewoners vaak midden in de nacht wakker worden, variërend van 1 uur 's nachts tot 2 uur 's nachts. Vaak hebben ze honger en gaan ze op zoek naar eten.</a:t>
            </a:r>
            <a:endParaRPr/>
          </a:p>
          <a:p>
            <a:pPr indent="0" lvl="0" marL="0" marR="0" rtl="0" algn="ctr">
              <a:lnSpc>
                <a:spcPct val="100000"/>
              </a:lnSpc>
              <a:spcBef>
                <a:spcPts val="0"/>
              </a:spcBef>
              <a:spcAft>
                <a:spcPts val="0"/>
              </a:spcAft>
              <a:buClr>
                <a:srgbClr val="38656D"/>
              </a:buClr>
              <a:buSzPts val="1600"/>
              <a:buFont typeface="Calibri"/>
              <a:buNone/>
            </a:pPr>
            <a:r>
              <a:t/>
            </a:r>
            <a:endParaRPr b="0" i="0" sz="1600" u="none" cap="none" strike="noStrike">
              <a:solidFill>
                <a:srgbClr val="38656D"/>
              </a:solidFill>
              <a:latin typeface="Calibri"/>
              <a:ea typeface="Calibri"/>
              <a:cs typeface="Calibri"/>
              <a:sym typeface="Calibri"/>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 Als oplossing implementeer je een avondsnack om 22.00 uur voor de bewoners </a:t>
            </a:r>
            <a:endParaRPr b="1" i="0" sz="1600" u="none" cap="none" strike="noStrike">
              <a:solidFill>
                <a:schemeClr val="accent2"/>
              </a:solidFill>
              <a:latin typeface="Calibri"/>
              <a:ea typeface="Calibri"/>
              <a:cs typeface="Calibri"/>
              <a:sym typeface="Calibri"/>
            </a:endParaRPr>
          </a:p>
        </p:txBody>
      </p:sp>
      <p:pic>
        <p:nvPicPr>
          <p:cNvPr id="992" name="Google Shape;992;p36"/>
          <p:cNvPicPr preferRelativeResize="0"/>
          <p:nvPr/>
        </p:nvPicPr>
        <p:blipFill rotWithShape="1">
          <a:blip r:embed="rId3">
            <a:alphaModFix/>
          </a:blip>
          <a:srcRect b="-22120" l="-4427" r="0" t="-6271"/>
          <a:stretch/>
        </p:blipFill>
        <p:spPr>
          <a:xfrm>
            <a:off x="2728800" y="1976400"/>
            <a:ext cx="1944215" cy="1207662"/>
          </a:xfrm>
          <a:prstGeom prst="rect">
            <a:avLst/>
          </a:prstGeom>
          <a:noFill/>
          <a:ln>
            <a:noFill/>
          </a:ln>
        </p:spPr>
      </p:pic>
      <p:sp>
        <p:nvSpPr>
          <p:cNvPr id="993" name="Google Shape;993;p36"/>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94" name="Google Shape;994;p36"/>
          <p:cNvPicPr preferRelativeResize="0"/>
          <p:nvPr/>
        </p:nvPicPr>
        <p:blipFill rotWithShape="1">
          <a:blip r:embed="rId4">
            <a:alphaModFix/>
          </a:blip>
          <a:srcRect b="0" l="0" r="25850" t="0"/>
          <a:stretch/>
        </p:blipFill>
        <p:spPr>
          <a:xfrm>
            <a:off x="10123985" y="2319327"/>
            <a:ext cx="2068015" cy="1368612"/>
          </a:xfrm>
          <a:prstGeom prst="rect">
            <a:avLst/>
          </a:prstGeom>
          <a:noFill/>
          <a:ln>
            <a:noFill/>
          </a:ln>
        </p:spPr>
      </p:pic>
      <p:sp>
        <p:nvSpPr>
          <p:cNvPr id="995" name="Google Shape;995;p36"/>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p37"/>
          <p:cNvSpPr/>
          <p:nvPr/>
        </p:nvSpPr>
        <p:spPr>
          <a:xfrm>
            <a:off x="3076" y="0"/>
            <a:ext cx="8713130"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01" name="Google Shape;1001;p37"/>
          <p:cNvSpPr/>
          <p:nvPr/>
        </p:nvSpPr>
        <p:spPr>
          <a:xfrm>
            <a:off x="767407" y="1975759"/>
            <a:ext cx="7200900" cy="3626100"/>
          </a:xfrm>
          <a:prstGeom prst="roundRect">
            <a:avLst>
              <a:gd fmla="val 4639"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02" name="Google Shape;1002;p37"/>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Slimmere zorg en een waardiger leven </a:t>
            </a:r>
            <a:endParaRPr b="0" i="0" sz="1400" u="none" cap="none" strike="noStrike">
              <a:solidFill>
                <a:srgbClr val="000000"/>
              </a:solidFill>
              <a:latin typeface="Arial"/>
              <a:ea typeface="Arial"/>
              <a:cs typeface="Arial"/>
              <a:sym typeface="Arial"/>
            </a:endParaRPr>
          </a:p>
        </p:txBody>
      </p:sp>
      <p:sp>
        <p:nvSpPr>
          <p:cNvPr id="1003" name="Google Shape;1003;p37"/>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Managementinzichten voor betere zorg </a:t>
            </a:r>
            <a:r>
              <a:rPr b="0" i="0" lang="en-GB" sz="1600" u="none" cap="none" strike="noStrike">
                <a:solidFill>
                  <a:schemeClr val="accent1"/>
                </a:solidFill>
                <a:latin typeface="Calibri"/>
                <a:ea typeface="Calibri"/>
                <a:cs typeface="Calibri"/>
                <a:sym typeface="Calibri"/>
              </a:rPr>
              <a:t>(voor VS)</a:t>
            </a:r>
            <a:endParaRPr b="0" i="0" sz="1600" u="none" cap="none" strike="noStrike">
              <a:solidFill>
                <a:schemeClr val="accent1"/>
              </a:solidFill>
              <a:latin typeface="Calibri"/>
              <a:ea typeface="Calibri"/>
              <a:cs typeface="Calibri"/>
              <a:sym typeface="Calibri"/>
            </a:endParaRPr>
          </a:p>
        </p:txBody>
      </p:sp>
      <p:sp>
        <p:nvSpPr>
          <p:cNvPr id="1004" name="Google Shape;1004;p37"/>
          <p:cNvSpPr txBox="1"/>
          <p:nvPr/>
        </p:nvSpPr>
        <p:spPr>
          <a:xfrm>
            <a:off x="1105053" y="2217440"/>
            <a:ext cx="4126200" cy="516900"/>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Clr>
                <a:srgbClr val="38656D"/>
              </a:buClr>
              <a:buSzPts val="1600"/>
              <a:buFont typeface="Calibri"/>
              <a:buNone/>
            </a:pPr>
            <a:r>
              <a:rPr b="1" i="0" lang="en-GB" sz="1600" u="none" cap="none" strike="noStrike">
                <a:solidFill>
                  <a:srgbClr val="38656D"/>
                </a:solidFill>
                <a:latin typeface="Calibri"/>
                <a:ea typeface="Calibri"/>
                <a:cs typeface="Calibri"/>
                <a:sym typeface="Calibri"/>
              </a:rPr>
              <a:t>Toestel voor zorgpersoneel</a:t>
            </a:r>
            <a:endParaRPr b="0" i="0" sz="1400" u="none" cap="none" strike="noStrike">
              <a:solidFill>
                <a:srgbClr val="000000"/>
              </a:solidFill>
              <a:latin typeface="Arial"/>
              <a:ea typeface="Arial"/>
              <a:cs typeface="Arial"/>
              <a:sym typeface="Arial"/>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Tijdregistratie voor planningsdoeleinden</a:t>
            </a:r>
            <a:endParaRPr b="0" i="0" sz="1200" u="none" cap="none" strike="noStrike">
              <a:solidFill>
                <a:srgbClr val="38656D"/>
              </a:solidFill>
              <a:latin typeface="Calibri"/>
              <a:ea typeface="Calibri"/>
              <a:cs typeface="Calibri"/>
              <a:sym typeface="Calibri"/>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Basis voor facturatie</a:t>
            </a:r>
            <a:endParaRPr b="0" i="0" sz="1200" u="none" cap="none" strike="noStrike">
              <a:solidFill>
                <a:srgbClr val="38656D"/>
              </a:solidFill>
              <a:latin typeface="Calibri"/>
              <a:ea typeface="Calibri"/>
              <a:cs typeface="Calibri"/>
              <a:sym typeface="Calibri"/>
            </a:endParaRPr>
          </a:p>
          <a:p>
            <a:pPr indent="0" lvl="0" marL="0" marR="0" rtl="0" algn="l">
              <a:lnSpc>
                <a:spcPct val="120000"/>
              </a:lnSpc>
              <a:spcBef>
                <a:spcPts val="0"/>
              </a:spcBef>
              <a:spcAft>
                <a:spcPts val="0"/>
              </a:spcAft>
              <a:buNone/>
            </a:pPr>
            <a:r>
              <a:t/>
            </a:r>
            <a:endParaRPr b="0" i="0" sz="1200" u="none" cap="none" strike="noStrike">
              <a:solidFill>
                <a:srgbClr val="38656D"/>
              </a:solidFill>
              <a:latin typeface="Calibri"/>
              <a:ea typeface="Calibri"/>
              <a:cs typeface="Calibri"/>
              <a:sym typeface="Calibri"/>
            </a:endParaRPr>
          </a:p>
          <a:p>
            <a:pPr indent="0" lvl="0" marL="0" marR="0" rtl="0" algn="l">
              <a:lnSpc>
                <a:spcPct val="120000"/>
              </a:lnSpc>
              <a:spcBef>
                <a:spcPts val="0"/>
              </a:spcBef>
              <a:spcAft>
                <a:spcPts val="0"/>
              </a:spcAft>
              <a:buClr>
                <a:srgbClr val="38656D"/>
              </a:buClr>
              <a:buSzPts val="1600"/>
              <a:buFont typeface="Calibri"/>
              <a:buNone/>
            </a:pPr>
            <a:r>
              <a:rPr b="1" i="0" lang="en-GB" sz="1600" u="none" cap="none" strike="noStrike">
                <a:solidFill>
                  <a:srgbClr val="38656D"/>
                </a:solidFill>
                <a:latin typeface="Calibri"/>
                <a:ea typeface="Calibri"/>
                <a:cs typeface="Calibri"/>
                <a:sym typeface="Calibri"/>
              </a:rPr>
              <a:t>24/7 veiligheid</a:t>
            </a:r>
            <a:endParaRPr b="0" i="0" sz="1200" u="none" cap="none" strike="noStrike">
              <a:solidFill>
                <a:srgbClr val="38656D"/>
              </a:solidFill>
              <a:latin typeface="Calibri"/>
              <a:ea typeface="Calibri"/>
              <a:cs typeface="Calibri"/>
              <a:sym typeface="Calibri"/>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nachtelijke rondes overbodig maken - stel je de impact voor! </a:t>
            </a:r>
            <a:endParaRPr/>
          </a:p>
          <a:p>
            <a:pPr indent="0" lvl="0" marL="0" marR="0" rtl="0" algn="l">
              <a:lnSpc>
                <a:spcPct val="120000"/>
              </a:lnSpc>
              <a:spcBef>
                <a:spcPts val="0"/>
              </a:spcBef>
              <a:spcAft>
                <a:spcPts val="0"/>
              </a:spcAft>
              <a:buNone/>
            </a:pPr>
            <a:r>
              <a:t/>
            </a:r>
            <a:endParaRPr b="0" i="0" sz="1200" u="none" cap="none" strike="noStrike">
              <a:solidFill>
                <a:srgbClr val="38656D"/>
              </a:solidFill>
              <a:latin typeface="Calibri"/>
              <a:ea typeface="Calibri"/>
              <a:cs typeface="Calibri"/>
              <a:sym typeface="Calibri"/>
            </a:endParaRPr>
          </a:p>
          <a:p>
            <a:pPr indent="0" lvl="0" marL="0" marR="0" rtl="0" algn="l">
              <a:lnSpc>
                <a:spcPct val="120000"/>
              </a:lnSpc>
              <a:spcBef>
                <a:spcPts val="0"/>
              </a:spcBef>
              <a:spcAft>
                <a:spcPts val="0"/>
              </a:spcAft>
              <a:buClr>
                <a:srgbClr val="38656D"/>
              </a:buClr>
              <a:buSzPts val="1600"/>
              <a:buFont typeface="Calibri"/>
              <a:buNone/>
            </a:pPr>
            <a:r>
              <a:rPr b="1" i="0" lang="en-GB" sz="1600" u="none" cap="none" strike="noStrike">
                <a:solidFill>
                  <a:srgbClr val="38656D"/>
                </a:solidFill>
                <a:latin typeface="Calibri"/>
                <a:ea typeface="Calibri"/>
                <a:cs typeface="Calibri"/>
                <a:sym typeface="Calibri"/>
              </a:rPr>
              <a:t>Basis voor uw valpreventiebeleid</a:t>
            </a:r>
            <a:endParaRPr b="0" i="0" sz="1400" u="none" cap="none" strike="noStrike">
              <a:solidFill>
                <a:srgbClr val="000000"/>
              </a:solidFill>
              <a:latin typeface="Arial"/>
              <a:ea typeface="Arial"/>
              <a:cs typeface="Arial"/>
              <a:sym typeface="Arial"/>
            </a:endParaRPr>
          </a:p>
          <a:p>
            <a:pPr indent="0" lvl="0" marL="0" marR="0" rtl="0" algn="l">
              <a:lnSpc>
                <a:spcPct val="120000"/>
              </a:lnSpc>
              <a:spcBef>
                <a:spcPts val="0"/>
              </a:spcBef>
              <a:spcAft>
                <a:spcPts val="0"/>
              </a:spcAft>
              <a:buClr>
                <a:srgbClr val="38656D"/>
              </a:buClr>
              <a:buSzPts val="1400"/>
              <a:buFont typeface="Calibri"/>
              <a:buNone/>
            </a:pPr>
            <a:r>
              <a:rPr b="0" i="0" lang="en-GB" sz="1400" u="none" cap="none" strike="noStrike">
                <a:solidFill>
                  <a:srgbClr val="38656D"/>
                </a:solidFill>
                <a:latin typeface="Calibri"/>
                <a:ea typeface="Calibri"/>
                <a:cs typeface="Calibri"/>
                <a:sym typeface="Calibri"/>
              </a:rPr>
              <a:t>Voorkom 4 van de 5 valincidenten met Nobi:  </a:t>
            </a:r>
            <a:endParaRPr b="0" i="0" sz="1400" u="none" cap="none" strike="noStrike">
              <a:solidFill>
                <a:srgbClr val="000000"/>
              </a:solidFill>
              <a:latin typeface="Arial"/>
              <a:ea typeface="Arial"/>
              <a:cs typeface="Arial"/>
              <a:sym typeface="Arial"/>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minder ziekenhuisopnames </a:t>
            </a:r>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minder lege bedden</a:t>
            </a:r>
            <a:endParaRPr b="0" i="0" sz="1200" u="none" cap="none" strike="noStrike">
              <a:solidFill>
                <a:srgbClr val="38656D"/>
              </a:solidFill>
              <a:latin typeface="Calibri"/>
              <a:ea typeface="Calibri"/>
              <a:cs typeface="Calibri"/>
              <a:sym typeface="Calibri"/>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minder tijd besteed aan valgerelateerde nazorg</a:t>
            </a:r>
            <a:endParaRPr b="1" i="0" sz="1200" u="none" cap="none" strike="noStrike">
              <a:solidFill>
                <a:schemeClr val="accent2"/>
              </a:solidFill>
              <a:latin typeface="Calibri"/>
              <a:ea typeface="Calibri"/>
              <a:cs typeface="Calibri"/>
              <a:sym typeface="Calibri"/>
            </a:endParaRPr>
          </a:p>
        </p:txBody>
      </p:sp>
      <p:sp>
        <p:nvSpPr>
          <p:cNvPr id="1005" name="Google Shape;1005;p37"/>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06" name="Google Shape;1006;p37"/>
          <p:cNvPicPr preferRelativeResize="0"/>
          <p:nvPr/>
        </p:nvPicPr>
        <p:blipFill rotWithShape="1">
          <a:blip r:embed="rId3">
            <a:alphaModFix/>
          </a:blip>
          <a:srcRect b="0" l="0" r="25850" t="0"/>
          <a:stretch/>
        </p:blipFill>
        <p:spPr>
          <a:xfrm>
            <a:off x="10123985" y="2319327"/>
            <a:ext cx="2068015" cy="1368612"/>
          </a:xfrm>
          <a:prstGeom prst="rect">
            <a:avLst/>
          </a:prstGeom>
          <a:noFill/>
          <a:ln>
            <a:noFill/>
          </a:ln>
        </p:spPr>
      </p:pic>
      <p:sp>
        <p:nvSpPr>
          <p:cNvPr id="1007" name="Google Shape;1007;p37"/>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08" name="Google Shape;1008;p37"/>
          <p:cNvSpPr txBox="1"/>
          <p:nvPr/>
        </p:nvSpPr>
        <p:spPr>
          <a:xfrm>
            <a:off x="5669651" y="2319804"/>
            <a:ext cx="1868998" cy="19443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E86826"/>
              </a:buClr>
              <a:buSzPts val="1600"/>
              <a:buFont typeface="Calibri"/>
              <a:buNone/>
            </a:pPr>
            <a:r>
              <a:rPr b="0" i="0" lang="en-GB" sz="1600" u="none" cap="none" strike="noStrike">
                <a:solidFill>
                  <a:srgbClr val="38656D"/>
                </a:solidFill>
                <a:latin typeface="Calibri"/>
                <a:ea typeface="Calibri"/>
                <a:cs typeface="Calibri"/>
                <a:sym typeface="Calibri"/>
              </a:rPr>
              <a:t>Nobi waakt over de bewoner zodat het personeel tijd kan vrijmaken voor kwalitatieve zorg</a:t>
            </a:r>
            <a:endParaRPr b="0" i="0" sz="1600" u="none" cap="none" strike="noStrike">
              <a:solidFill>
                <a:schemeClr val="accent2"/>
              </a:solidFill>
              <a:latin typeface="Calibri"/>
              <a:ea typeface="Calibri"/>
              <a:cs typeface="Calibri"/>
              <a:sym typeface="Calibri"/>
            </a:endParaRPr>
          </a:p>
        </p:txBody>
      </p:sp>
      <p:cxnSp>
        <p:nvCxnSpPr>
          <p:cNvPr id="1009" name="Google Shape;1009;p37"/>
          <p:cNvCxnSpPr/>
          <p:nvPr/>
        </p:nvCxnSpPr>
        <p:spPr>
          <a:xfrm>
            <a:off x="5375920" y="2398213"/>
            <a:ext cx="0" cy="2771700"/>
          </a:xfrm>
          <a:prstGeom prst="straightConnector1">
            <a:avLst/>
          </a:prstGeom>
          <a:noFill/>
          <a:ln cap="flat" cmpd="sng" w="12700">
            <a:solidFill>
              <a:srgbClr val="BFBFBF"/>
            </a:solidFill>
            <a:prstDash val="solid"/>
            <a:miter lim="800000"/>
            <a:headEnd len="sm" w="sm" type="none"/>
            <a:tailEnd len="sm" w="sm" type="none"/>
          </a:ln>
        </p:spPr>
      </p:cxnSp>
      <p:pic>
        <p:nvPicPr>
          <p:cNvPr id="1010" name="Google Shape;1010;p37"/>
          <p:cNvPicPr preferRelativeResize="0"/>
          <p:nvPr/>
        </p:nvPicPr>
        <p:blipFill rotWithShape="1">
          <a:blip r:embed="rId4">
            <a:alphaModFix/>
          </a:blip>
          <a:srcRect b="42255" l="1" r="603" t="4377"/>
          <a:stretch/>
        </p:blipFill>
        <p:spPr>
          <a:xfrm>
            <a:off x="5736398" y="3536105"/>
            <a:ext cx="1869000" cy="1649477"/>
          </a:xfrm>
          <a:prstGeom prst="roundRect">
            <a:avLst>
              <a:gd fmla="val 5926" name="adj"/>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4" name="Shape 1014"/>
        <p:cNvGrpSpPr/>
        <p:nvPr/>
      </p:nvGrpSpPr>
      <p:grpSpPr>
        <a:xfrm>
          <a:off x="0" y="0"/>
          <a:ext cx="0" cy="0"/>
          <a:chOff x="0" y="0"/>
          <a:chExt cx="0" cy="0"/>
        </a:xfrm>
      </p:grpSpPr>
      <p:sp>
        <p:nvSpPr>
          <p:cNvPr id="1015" name="Google Shape;1015;p38"/>
          <p:cNvSpPr/>
          <p:nvPr/>
        </p:nvSpPr>
        <p:spPr>
          <a:xfrm>
            <a:off x="0" y="0"/>
            <a:ext cx="12192001"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16" name="Google Shape;1016;p38"/>
          <p:cNvSpPr txBox="1"/>
          <p:nvPr/>
        </p:nvSpPr>
        <p:spPr>
          <a:xfrm>
            <a:off x="-1" y="1916832"/>
            <a:ext cx="1219199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Nobi neemt alle voorzorgsmaatregelen om onnodige meldingen te voorkomen en</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geeft prioriteit aan het voorkomen van alarmmoeheid. </a:t>
            </a:r>
            <a:endParaRPr b="0" i="0" sz="1400" u="none" cap="none" strike="noStrike">
              <a:solidFill>
                <a:srgbClr val="000000"/>
              </a:solidFill>
              <a:latin typeface="Arial"/>
              <a:ea typeface="Arial"/>
              <a:cs typeface="Arial"/>
              <a:sym typeface="Arial"/>
            </a:endParaRPr>
          </a:p>
        </p:txBody>
      </p:sp>
      <p:sp>
        <p:nvSpPr>
          <p:cNvPr id="1017" name="Google Shape;1017;p38"/>
          <p:cNvSpPr txBox="1"/>
          <p:nvPr/>
        </p:nvSpPr>
        <p:spPr>
          <a:xfrm>
            <a:off x="1877305" y="538710"/>
            <a:ext cx="9259008" cy="969496"/>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Tools om onverwachte meldingen te beheren en tot een minimum te beperken</a:t>
            </a:r>
            <a:endParaRPr b="0" i="0" sz="1300" u="none" cap="none" strike="noStrike">
              <a:solidFill>
                <a:srgbClr val="000000"/>
              </a:solidFill>
              <a:latin typeface="Calibri"/>
              <a:ea typeface="Calibri"/>
              <a:cs typeface="Calibri"/>
              <a:sym typeface="Calibri"/>
            </a:endParaRPr>
          </a:p>
        </p:txBody>
      </p:sp>
      <p:grpSp>
        <p:nvGrpSpPr>
          <p:cNvPr id="1018" name="Google Shape;1018;p38"/>
          <p:cNvGrpSpPr/>
          <p:nvPr/>
        </p:nvGrpSpPr>
        <p:grpSpPr>
          <a:xfrm>
            <a:off x="1207053" y="545275"/>
            <a:ext cx="514146" cy="514146"/>
            <a:chOff x="1207053" y="756289"/>
            <a:chExt cx="514146" cy="514146"/>
          </a:xfrm>
        </p:grpSpPr>
        <p:sp>
          <p:nvSpPr>
            <p:cNvPr id="1019" name="Google Shape;1019;p38"/>
            <p:cNvSpPr/>
            <p:nvPr/>
          </p:nvSpPr>
          <p:spPr>
            <a:xfrm>
              <a:off x="1207053" y="756289"/>
              <a:ext cx="514146" cy="514146"/>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0" name="Google Shape;1020;p38"/>
            <p:cNvSpPr txBox="1"/>
            <p:nvPr/>
          </p:nvSpPr>
          <p:spPr>
            <a:xfrm>
              <a:off x="1382400" y="860730"/>
              <a:ext cx="161904" cy="3323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5</a:t>
              </a:r>
              <a:endParaRPr b="0" i="0" sz="1400" u="none" cap="none" strike="noStrike">
                <a:solidFill>
                  <a:srgbClr val="000000"/>
                </a:solidFill>
                <a:latin typeface="Arial"/>
                <a:ea typeface="Arial"/>
                <a:cs typeface="Arial"/>
                <a:sym typeface="Arial"/>
              </a:endParaRPr>
            </a:p>
          </p:txBody>
        </p:sp>
      </p:grpSp>
      <p:cxnSp>
        <p:nvCxnSpPr>
          <p:cNvPr id="1021" name="Google Shape;1021;p38"/>
          <p:cNvCxnSpPr/>
          <p:nvPr/>
        </p:nvCxnSpPr>
        <p:spPr>
          <a:xfrm>
            <a:off x="5375918" y="1628800"/>
            <a:ext cx="1440160" cy="0"/>
          </a:xfrm>
          <a:prstGeom prst="straightConnector1">
            <a:avLst/>
          </a:prstGeom>
          <a:noFill/>
          <a:ln cap="flat" cmpd="sng" w="19050">
            <a:solidFill>
              <a:schemeClr val="accent1"/>
            </a:solidFill>
            <a:prstDash val="solid"/>
            <a:miter lim="800000"/>
            <a:headEnd len="sm" w="sm" type="none"/>
            <a:tailEnd len="sm" w="sm" type="none"/>
          </a:ln>
        </p:spPr>
      </p:cxnSp>
      <p:sp>
        <p:nvSpPr>
          <p:cNvPr id="1022" name="Google Shape;1022;p38"/>
          <p:cNvSpPr/>
          <p:nvPr/>
        </p:nvSpPr>
        <p:spPr>
          <a:xfrm>
            <a:off x="7710323" y="3704052"/>
            <a:ext cx="1634700" cy="16347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3" name="Google Shape;1023;p38"/>
          <p:cNvSpPr/>
          <p:nvPr/>
        </p:nvSpPr>
        <p:spPr>
          <a:xfrm>
            <a:off x="5314163" y="3704056"/>
            <a:ext cx="1634700" cy="16347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4" name="Google Shape;1024;p38"/>
          <p:cNvSpPr/>
          <p:nvPr/>
        </p:nvSpPr>
        <p:spPr>
          <a:xfrm>
            <a:off x="3008220" y="3704056"/>
            <a:ext cx="1634818" cy="163481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5" name="Google Shape;1025;p38"/>
          <p:cNvSpPr txBox="1"/>
          <p:nvPr/>
        </p:nvSpPr>
        <p:spPr>
          <a:xfrm>
            <a:off x="3141911" y="5516660"/>
            <a:ext cx="1259352" cy="3877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Optische sensoren </a:t>
            </a:r>
            <a:endParaRPr b="0" i="0" sz="1400" u="none" cap="none" strike="noStrike">
              <a:solidFill>
                <a:srgbClr val="000000"/>
              </a:solidFill>
              <a:latin typeface="Arial"/>
              <a:ea typeface="Arial"/>
              <a:cs typeface="Arial"/>
              <a:sym typeface="Arial"/>
            </a:endParaRPr>
          </a:p>
        </p:txBody>
      </p:sp>
      <p:sp>
        <p:nvSpPr>
          <p:cNvPr id="1026" name="Google Shape;1026;p38"/>
          <p:cNvSpPr txBox="1"/>
          <p:nvPr/>
        </p:nvSpPr>
        <p:spPr>
          <a:xfrm>
            <a:off x="5314163" y="5516660"/>
            <a:ext cx="1701600" cy="3879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Snooze-feature: proactief en reactief</a:t>
            </a:r>
            <a:endParaRPr b="0" i="0" sz="1400" u="none" cap="none" strike="noStrike">
              <a:solidFill>
                <a:srgbClr val="000000"/>
              </a:solidFill>
              <a:latin typeface="Arial"/>
              <a:ea typeface="Arial"/>
              <a:cs typeface="Arial"/>
              <a:sym typeface="Arial"/>
            </a:endParaRPr>
          </a:p>
        </p:txBody>
      </p:sp>
      <p:sp>
        <p:nvSpPr>
          <p:cNvPr id="1027" name="Google Shape;1027;p38"/>
          <p:cNvSpPr txBox="1"/>
          <p:nvPr/>
        </p:nvSpPr>
        <p:spPr>
          <a:xfrm>
            <a:off x="7866420" y="5531085"/>
            <a:ext cx="1267200" cy="193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CheckMate</a:t>
            </a:r>
            <a:endParaRPr b="0" i="0" sz="1400" u="none" cap="none" strike="noStrike">
              <a:solidFill>
                <a:srgbClr val="000000"/>
              </a:solidFill>
              <a:latin typeface="Arial"/>
              <a:ea typeface="Arial"/>
              <a:cs typeface="Arial"/>
              <a:sym typeface="Arial"/>
            </a:endParaRPr>
          </a:p>
        </p:txBody>
      </p:sp>
      <p:sp>
        <p:nvSpPr>
          <p:cNvPr id="1028" name="Google Shape;1028;p38"/>
          <p:cNvSpPr/>
          <p:nvPr/>
        </p:nvSpPr>
        <p:spPr>
          <a:xfrm>
            <a:off x="4895402" y="4429601"/>
            <a:ext cx="210108" cy="210108"/>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9" name="Google Shape;1029;p38"/>
          <p:cNvSpPr/>
          <p:nvPr/>
        </p:nvSpPr>
        <p:spPr>
          <a:xfrm>
            <a:off x="7224542" y="4429601"/>
            <a:ext cx="210108" cy="210108"/>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0" name="Google Shape;1030;p38"/>
          <p:cNvSpPr txBox="1"/>
          <p:nvPr/>
        </p:nvSpPr>
        <p:spPr>
          <a:xfrm>
            <a:off x="-1" y="2972027"/>
            <a:ext cx="1219199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Dit is cruciaal, want alarmmoeheid kan leiden tot grote gevolgen die we allemaal willen vermijden. </a:t>
            </a:r>
            <a:endParaRPr b="0" i="0" sz="1400" u="none" cap="none" strike="noStrike">
              <a:solidFill>
                <a:srgbClr val="000000"/>
              </a:solidFill>
              <a:latin typeface="Arial"/>
              <a:ea typeface="Arial"/>
              <a:cs typeface="Arial"/>
              <a:sym typeface="Arial"/>
            </a:endParaRPr>
          </a:p>
        </p:txBody>
      </p:sp>
      <p:pic>
        <p:nvPicPr>
          <p:cNvPr id="1031" name="Google Shape;1031;p38"/>
          <p:cNvPicPr preferRelativeResize="0"/>
          <p:nvPr/>
        </p:nvPicPr>
        <p:blipFill rotWithShape="1">
          <a:blip r:embed="rId3">
            <a:alphaModFix/>
          </a:blip>
          <a:srcRect b="0" l="0" r="0" t="0"/>
          <a:stretch/>
        </p:blipFill>
        <p:spPr>
          <a:xfrm>
            <a:off x="3511304" y="4203261"/>
            <a:ext cx="628650" cy="628650"/>
          </a:xfrm>
          <a:prstGeom prst="rect">
            <a:avLst/>
          </a:prstGeom>
          <a:noFill/>
          <a:ln>
            <a:noFill/>
          </a:ln>
        </p:spPr>
      </p:pic>
      <p:pic>
        <p:nvPicPr>
          <p:cNvPr id="1032" name="Google Shape;1032;p38"/>
          <p:cNvPicPr preferRelativeResize="0"/>
          <p:nvPr/>
        </p:nvPicPr>
        <p:blipFill rotWithShape="1">
          <a:blip r:embed="rId4">
            <a:alphaModFix/>
          </a:blip>
          <a:srcRect b="0" l="0" r="0" t="0"/>
          <a:stretch/>
        </p:blipFill>
        <p:spPr>
          <a:xfrm>
            <a:off x="8157423" y="4123265"/>
            <a:ext cx="745283" cy="745283"/>
          </a:xfrm>
          <a:prstGeom prst="rect">
            <a:avLst/>
          </a:prstGeom>
          <a:noFill/>
          <a:ln>
            <a:noFill/>
          </a:ln>
        </p:spPr>
      </p:pic>
      <p:pic>
        <p:nvPicPr>
          <p:cNvPr id="1033" name="Google Shape;1033;p38"/>
          <p:cNvPicPr preferRelativeResize="0"/>
          <p:nvPr/>
        </p:nvPicPr>
        <p:blipFill rotWithShape="1">
          <a:blip r:embed="rId5">
            <a:alphaModFix/>
          </a:blip>
          <a:srcRect b="0" l="0" r="0" t="0"/>
          <a:stretch/>
        </p:blipFill>
        <p:spPr>
          <a:xfrm>
            <a:off x="5805939" y="4167156"/>
            <a:ext cx="664757" cy="66475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g2e2e6547ac3_0_0"/>
          <p:cNvSpPr/>
          <p:nvPr/>
        </p:nvSpPr>
        <p:spPr>
          <a:xfrm>
            <a:off x="7782551" y="5025425"/>
            <a:ext cx="4429500" cy="1832400"/>
          </a:xfrm>
          <a:prstGeom prst="rect">
            <a:avLst/>
          </a:prstGeom>
          <a:solidFill>
            <a:srgbClr val="E0DDD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59" name="Google Shape;259;g2e2e6547ac3_0_0"/>
          <p:cNvPicPr preferRelativeResize="0"/>
          <p:nvPr/>
        </p:nvPicPr>
        <p:blipFill rotWithShape="1">
          <a:blip r:embed="rId3">
            <a:alphaModFix/>
          </a:blip>
          <a:srcRect b="0" l="14693" r="16387" t="0"/>
          <a:stretch/>
        </p:blipFill>
        <p:spPr>
          <a:xfrm>
            <a:off x="7780876" y="0"/>
            <a:ext cx="4429501" cy="5162191"/>
          </a:xfrm>
          <a:prstGeom prst="rect">
            <a:avLst/>
          </a:prstGeom>
          <a:noFill/>
          <a:ln>
            <a:noFill/>
          </a:ln>
        </p:spPr>
      </p:pic>
      <p:sp>
        <p:nvSpPr>
          <p:cNvPr id="260" name="Google Shape;260;g2e2e6547ac3_0_0"/>
          <p:cNvSpPr/>
          <p:nvPr/>
        </p:nvSpPr>
        <p:spPr>
          <a:xfrm>
            <a:off x="-1" y="0"/>
            <a:ext cx="775230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1" name="Google Shape;261;g2e2e6547ac3_0_0"/>
          <p:cNvSpPr/>
          <p:nvPr/>
        </p:nvSpPr>
        <p:spPr>
          <a:xfrm>
            <a:off x="-28930" y="5025433"/>
            <a:ext cx="7763202" cy="1051679"/>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5490"/>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2" name="Google Shape;262;g2e2e6547ac3_0_0"/>
          <p:cNvSpPr txBox="1"/>
          <p:nvPr/>
        </p:nvSpPr>
        <p:spPr>
          <a:xfrm>
            <a:off x="2821923" y="781050"/>
            <a:ext cx="3166800" cy="484800"/>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Wat is Nobi?</a:t>
            </a:r>
            <a:endParaRPr b="0" i="0" sz="1300" u="none" cap="none" strike="noStrike">
              <a:solidFill>
                <a:srgbClr val="000000"/>
              </a:solidFill>
              <a:latin typeface="Arial"/>
              <a:ea typeface="Arial"/>
              <a:cs typeface="Arial"/>
              <a:sym typeface="Arial"/>
            </a:endParaRPr>
          </a:p>
        </p:txBody>
      </p:sp>
      <p:sp>
        <p:nvSpPr>
          <p:cNvPr id="263" name="Google Shape;263;g2e2e6547ac3_0_0"/>
          <p:cNvSpPr/>
          <p:nvPr/>
        </p:nvSpPr>
        <p:spPr>
          <a:xfrm>
            <a:off x="7752184" y="0"/>
            <a:ext cx="176100" cy="6858000"/>
          </a:xfrm>
          <a:prstGeom prst="rect">
            <a:avLst/>
          </a:prstGeom>
          <a:gradFill>
            <a:gsLst>
              <a:gs pos="0">
                <a:srgbClr val="272728">
                  <a:alpha val="21960"/>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4" name="Google Shape;264;g2e2e6547ac3_0_0"/>
          <p:cNvSpPr/>
          <p:nvPr/>
        </p:nvSpPr>
        <p:spPr>
          <a:xfrm>
            <a:off x="1999283" y="756289"/>
            <a:ext cx="514200" cy="5142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5" name="Google Shape;265;g2e2e6547ac3_0_0"/>
          <p:cNvSpPr txBox="1"/>
          <p:nvPr/>
        </p:nvSpPr>
        <p:spPr>
          <a:xfrm>
            <a:off x="2175404" y="847163"/>
            <a:ext cx="162000" cy="3324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266" name="Google Shape;266;g2e2e6547ac3_0_0"/>
          <p:cNvSpPr txBox="1"/>
          <p:nvPr/>
        </p:nvSpPr>
        <p:spPr>
          <a:xfrm>
            <a:off x="1344657" y="2052422"/>
            <a:ext cx="5749201" cy="1455783"/>
          </a:xfrm>
          <a:prstGeom prst="rect">
            <a:avLst/>
          </a:prstGeom>
          <a:noFill/>
          <a:ln>
            <a:noFill/>
          </a:ln>
        </p:spPr>
        <p:txBody>
          <a:bodyPr anchorCtr="0" anchor="t" bIns="0" lIns="0" spcFirstLastPara="1" rIns="0" wrap="square" tIns="0">
            <a:spAutoFit/>
          </a:bodyPr>
          <a:lstStyle/>
          <a:p>
            <a:pPr indent="0" lvl="0" marL="12700" marR="0" rtl="0" algn="l">
              <a:lnSpc>
                <a:spcPct val="11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Nobi is een slimme lamp met optische sensoren die elke seconde beelden van de kamer* maakt. Ze analyseert de geanonimiseerde beelden (stokfiguren) dag en nacht op haar interne processor, zelfs wanneer het licht is uitgeschakeld.</a:t>
            </a:r>
            <a:endParaRPr b="0" i="0" sz="1800" u="none" cap="none" strike="noStrike">
              <a:solidFill>
                <a:schemeClr val="accent1"/>
              </a:solidFill>
              <a:latin typeface="Calibri"/>
              <a:ea typeface="Calibri"/>
              <a:cs typeface="Calibri"/>
              <a:sym typeface="Calibri"/>
            </a:endParaRPr>
          </a:p>
          <a:p>
            <a:pPr indent="0" lvl="0" marL="12700" marR="0" rtl="0" algn="l">
              <a:lnSpc>
                <a:spcPct val="110000"/>
              </a:lnSpc>
              <a:spcBef>
                <a:spcPts val="0"/>
              </a:spcBef>
              <a:spcAft>
                <a:spcPts val="0"/>
              </a:spcAft>
              <a:buClr>
                <a:srgbClr val="000000"/>
              </a:buClr>
              <a:buSzPts val="1800"/>
              <a:buFont typeface="Arial"/>
              <a:buNone/>
            </a:pPr>
            <a:r>
              <a:t/>
            </a:r>
            <a:endParaRPr b="0" i="0" sz="1400" u="none" cap="none" strike="noStrike">
              <a:solidFill>
                <a:srgbClr val="000000"/>
              </a:solidFill>
              <a:latin typeface="Arial"/>
              <a:ea typeface="Arial"/>
              <a:cs typeface="Arial"/>
              <a:sym typeface="Arial"/>
            </a:endParaRPr>
          </a:p>
        </p:txBody>
      </p:sp>
      <p:sp>
        <p:nvSpPr>
          <p:cNvPr id="267" name="Google Shape;267;g2e2e6547ac3_0_0"/>
          <p:cNvSpPr txBox="1"/>
          <p:nvPr/>
        </p:nvSpPr>
        <p:spPr>
          <a:xfrm>
            <a:off x="1344658" y="3945883"/>
            <a:ext cx="5444400" cy="1292662"/>
          </a:xfrm>
          <a:prstGeom prst="rect">
            <a:avLst/>
          </a:prstGeom>
          <a:noFill/>
          <a:ln>
            <a:noFill/>
          </a:ln>
        </p:spPr>
        <p:txBody>
          <a:bodyPr anchorCtr="0" anchor="t" bIns="0" lIns="0" spcFirstLastPara="1" rIns="0" wrap="square" tIns="0">
            <a:spAutoFit/>
          </a:bodyPr>
          <a:lstStyle/>
          <a:p>
            <a:pPr indent="-165100" lvl="0" marL="177800" marR="0" rtl="0" algn="l">
              <a:lnSpc>
                <a:spcPct val="150000"/>
              </a:lnSpc>
              <a:spcBef>
                <a:spcPts val="0"/>
              </a:spcBef>
              <a:spcAft>
                <a:spcPts val="0"/>
              </a:spcAft>
              <a:buClr>
                <a:srgbClr val="000000"/>
              </a:buClr>
              <a:buSzPts val="1400"/>
              <a:buFont typeface="Arial"/>
              <a:buNone/>
            </a:pPr>
            <a:r>
              <a:rPr b="1" i="0" lang="en-GB" sz="1400" u="none" cap="none" strike="noStrike">
                <a:solidFill>
                  <a:schemeClr val="accent1"/>
                </a:solidFill>
                <a:latin typeface="Calibri"/>
                <a:ea typeface="Calibri"/>
                <a:cs typeface="Calibri"/>
                <a:sym typeface="Calibri"/>
              </a:rPr>
              <a:t>Deze ene, simpele handeling activeert al haar functies</a:t>
            </a:r>
            <a:r>
              <a:rPr b="0" i="0" lang="en-GB" sz="1400" u="none" cap="none" strike="noStrike">
                <a:solidFill>
                  <a:schemeClr val="accent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Valdetectie</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Valpreventie</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Slimme zorg</a:t>
            </a:r>
            <a:endParaRPr b="0" i="0" sz="1400" u="none" cap="none" strike="noStrike">
              <a:solidFill>
                <a:srgbClr val="000000"/>
              </a:solidFill>
              <a:latin typeface="Arial"/>
              <a:ea typeface="Arial"/>
              <a:cs typeface="Arial"/>
              <a:sym typeface="Arial"/>
            </a:endParaRPr>
          </a:p>
        </p:txBody>
      </p:sp>
      <p:sp>
        <p:nvSpPr>
          <p:cNvPr id="268" name="Google Shape;268;g2e2e6547ac3_0_0"/>
          <p:cNvSpPr txBox="1"/>
          <p:nvPr/>
        </p:nvSpPr>
        <p:spPr>
          <a:xfrm>
            <a:off x="5199638" y="5662612"/>
            <a:ext cx="2231100" cy="184666"/>
          </a:xfrm>
          <a:prstGeom prst="rect">
            <a:avLst/>
          </a:prstGeom>
          <a:noFill/>
          <a:ln>
            <a:noFill/>
          </a:ln>
        </p:spPr>
        <p:txBody>
          <a:bodyPr anchorCtr="0" anchor="t" bIns="0" lIns="0" spcFirstLastPara="1" rIns="0" wrap="square" tIns="0">
            <a:spAutoFit/>
          </a:bodyPr>
          <a:lstStyle/>
          <a:p>
            <a:pPr indent="0" lvl="0" marL="12700" marR="0" rtl="0" algn="ctr">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Calibri"/>
                <a:ea typeface="Calibri"/>
                <a:cs typeface="Calibri"/>
                <a:sym typeface="Calibri"/>
              </a:rPr>
              <a:t>privacy gegarandeerd</a:t>
            </a:r>
            <a:endParaRPr b="0" i="0" sz="1400" u="none" cap="none" strike="noStrike">
              <a:solidFill>
                <a:srgbClr val="000000"/>
              </a:solidFill>
              <a:latin typeface="Arial"/>
              <a:ea typeface="Arial"/>
              <a:cs typeface="Arial"/>
              <a:sym typeface="Arial"/>
            </a:endParaRPr>
          </a:p>
        </p:txBody>
      </p:sp>
      <p:pic>
        <p:nvPicPr>
          <p:cNvPr id="269" name="Google Shape;269;g2e2e6547ac3_0_0"/>
          <p:cNvPicPr preferRelativeResize="0"/>
          <p:nvPr/>
        </p:nvPicPr>
        <p:blipFill rotWithShape="1">
          <a:blip r:embed="rId4">
            <a:alphaModFix/>
          </a:blip>
          <a:srcRect b="0" l="0" r="0" t="0"/>
          <a:stretch/>
        </p:blipFill>
        <p:spPr>
          <a:xfrm>
            <a:off x="5575935" y="4100908"/>
            <a:ext cx="1478400" cy="1512300"/>
          </a:xfrm>
          <a:prstGeom prst="roundRect">
            <a:avLst>
              <a:gd fmla="val 7104" name="adj"/>
            </a:avLst>
          </a:prstGeom>
          <a:noFill/>
          <a:ln>
            <a:noFill/>
          </a:ln>
        </p:spPr>
      </p:pic>
      <p:cxnSp>
        <p:nvCxnSpPr>
          <p:cNvPr id="270" name="Google Shape;270;g2e2e6547ac3_0_0"/>
          <p:cNvCxnSpPr/>
          <p:nvPr/>
        </p:nvCxnSpPr>
        <p:spPr>
          <a:xfrm>
            <a:off x="3215680" y="1628800"/>
            <a:ext cx="1440300" cy="0"/>
          </a:xfrm>
          <a:prstGeom prst="straightConnector1">
            <a:avLst/>
          </a:prstGeom>
          <a:noFill/>
          <a:ln cap="flat" cmpd="sng" w="19050">
            <a:solidFill>
              <a:schemeClr val="accent1"/>
            </a:solidFill>
            <a:prstDash val="solid"/>
            <a:miter lim="800000"/>
            <a:headEnd len="sm" w="sm" type="none"/>
            <a:tailEnd len="sm" w="sm" type="none"/>
          </a:ln>
        </p:spPr>
      </p:cxnSp>
      <p:cxnSp>
        <p:nvCxnSpPr>
          <p:cNvPr id="271" name="Google Shape;271;g2e2e6547ac3_0_0"/>
          <p:cNvCxnSpPr/>
          <p:nvPr/>
        </p:nvCxnSpPr>
        <p:spPr>
          <a:xfrm flipH="1">
            <a:off x="10921050" y="2025650"/>
            <a:ext cx="299400" cy="795600"/>
          </a:xfrm>
          <a:prstGeom prst="straightConnector1">
            <a:avLst/>
          </a:prstGeom>
          <a:noFill/>
          <a:ln cap="flat" cmpd="sng" w="19050">
            <a:solidFill>
              <a:schemeClr val="lt1"/>
            </a:solidFill>
            <a:prstDash val="solid"/>
            <a:miter lim="800000"/>
            <a:headEnd len="sm" w="sm" type="none"/>
            <a:tailEnd len="sm" w="sm" type="none"/>
          </a:ln>
        </p:spPr>
      </p:cxnSp>
      <p:sp>
        <p:nvSpPr>
          <p:cNvPr id="272" name="Google Shape;272;g2e2e6547ac3_0_0"/>
          <p:cNvSpPr/>
          <p:nvPr/>
        </p:nvSpPr>
        <p:spPr>
          <a:xfrm>
            <a:off x="10876758" y="2769273"/>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73" name="Google Shape;273;g2e2e6547ac3_0_0"/>
          <p:cNvSpPr/>
          <p:nvPr/>
        </p:nvSpPr>
        <p:spPr>
          <a:xfrm>
            <a:off x="10499387" y="1443950"/>
            <a:ext cx="1379388" cy="581700"/>
          </a:xfrm>
          <a:prstGeom prst="roundRect">
            <a:avLst>
              <a:gd fmla="val 13173" name="adj"/>
            </a:avLst>
          </a:prstGeom>
          <a:solidFill>
            <a:schemeClr val="lt1"/>
          </a:solidFill>
          <a:ln>
            <a:noFill/>
          </a:ln>
        </p:spPr>
        <p:txBody>
          <a:bodyPr anchorCtr="0" anchor="ctr" bIns="91425" lIns="91425" spcFirstLastPara="1" rIns="91425" wrap="square" tIns="91425">
            <a:noAutofit/>
          </a:bodyPr>
          <a:lstStyle/>
          <a:p>
            <a:pPr indent="0" lvl="0" marL="12700" marR="0" rtl="0" algn="ctr">
              <a:lnSpc>
                <a:spcPct val="110000"/>
              </a:lnSpc>
              <a:spcBef>
                <a:spcPts val="0"/>
              </a:spcBef>
              <a:spcAft>
                <a:spcPts val="0"/>
              </a:spcAft>
              <a:buClr>
                <a:srgbClr val="000000"/>
              </a:buClr>
              <a:buSzPts val="1400"/>
              <a:buFont typeface="Arial"/>
              <a:buNone/>
            </a:pPr>
            <a:r>
              <a:rPr b="1" i="0" lang="en-GB" sz="1400" u="none" cap="none" strike="noStrike">
                <a:solidFill>
                  <a:srgbClr val="ACB89E"/>
                </a:solidFill>
                <a:latin typeface="Calibri"/>
                <a:ea typeface="Calibri"/>
                <a:cs typeface="Calibri"/>
                <a:sym typeface="Calibri"/>
              </a:rPr>
              <a:t>Nobi</a:t>
            </a:r>
            <a:endParaRPr b="1" i="0" sz="1400" u="none" cap="none" strike="noStrike">
              <a:solidFill>
                <a:srgbClr val="ACB89E"/>
              </a:solidFill>
              <a:latin typeface="Calibri"/>
              <a:ea typeface="Calibri"/>
              <a:cs typeface="Calibri"/>
              <a:sym typeface="Calibri"/>
            </a:endParaRPr>
          </a:p>
          <a:p>
            <a:pPr indent="0" lvl="0" marL="12700" marR="0" rtl="0" algn="ctr">
              <a:lnSpc>
                <a:spcPct val="110000"/>
              </a:lnSpc>
              <a:spcBef>
                <a:spcPts val="0"/>
              </a:spcBef>
              <a:spcAft>
                <a:spcPts val="0"/>
              </a:spcAft>
              <a:buClr>
                <a:srgbClr val="000000"/>
              </a:buClr>
              <a:buSzPts val="1400"/>
              <a:buFont typeface="Arial"/>
              <a:buNone/>
            </a:pPr>
            <a:r>
              <a:rPr b="0" i="0" lang="en-GB" sz="1400" u="none" cap="none" strike="noStrike">
                <a:solidFill>
                  <a:srgbClr val="ACB89E"/>
                </a:solidFill>
                <a:latin typeface="Calibri"/>
                <a:ea typeface="Calibri"/>
                <a:cs typeface="Calibri"/>
                <a:sym typeface="Calibri"/>
              </a:rPr>
              <a:t>8 m. diameter</a:t>
            </a:r>
            <a:endParaRPr b="0" i="0" sz="1000" u="none" cap="none" strike="noStrike">
              <a:solidFill>
                <a:srgbClr val="ACB89E"/>
              </a:solidFill>
              <a:latin typeface="Arial"/>
              <a:ea typeface="Arial"/>
              <a:cs typeface="Arial"/>
              <a:sym typeface="Arial"/>
            </a:endParaRPr>
          </a:p>
        </p:txBody>
      </p:sp>
      <p:pic>
        <p:nvPicPr>
          <p:cNvPr id="274" name="Google Shape;274;g2e2e6547ac3_0_0"/>
          <p:cNvPicPr preferRelativeResize="0"/>
          <p:nvPr/>
        </p:nvPicPr>
        <p:blipFill rotWithShape="1">
          <a:blip r:embed="rId5">
            <a:alphaModFix/>
          </a:blip>
          <a:srcRect b="0" l="0" r="0" t="0"/>
          <a:stretch/>
        </p:blipFill>
        <p:spPr>
          <a:xfrm>
            <a:off x="7752184" y="0"/>
            <a:ext cx="4446166" cy="6858000"/>
          </a:xfrm>
          <a:prstGeom prst="rect">
            <a:avLst/>
          </a:prstGeom>
          <a:noFill/>
          <a:ln>
            <a:noFill/>
          </a:ln>
        </p:spPr>
      </p:pic>
      <p:sp>
        <p:nvSpPr>
          <p:cNvPr id="275" name="Google Shape;275;g2e2e6547ac3_0_0"/>
          <p:cNvSpPr/>
          <p:nvPr/>
        </p:nvSpPr>
        <p:spPr>
          <a:xfrm>
            <a:off x="10695495" y="1626335"/>
            <a:ext cx="1343068" cy="581700"/>
          </a:xfrm>
          <a:prstGeom prst="roundRect">
            <a:avLst>
              <a:gd fmla="val 13173" name="adj"/>
            </a:avLst>
          </a:prstGeom>
          <a:solidFill>
            <a:schemeClr val="lt1"/>
          </a:solidFill>
          <a:ln>
            <a:noFill/>
          </a:ln>
        </p:spPr>
        <p:txBody>
          <a:bodyPr anchorCtr="0" anchor="ctr" bIns="91425" lIns="91425" spcFirstLastPara="1" rIns="91425" wrap="square" tIns="91425">
            <a:noAutofit/>
          </a:bodyPr>
          <a:lstStyle/>
          <a:p>
            <a:pPr indent="0" lvl="0" marL="12700" marR="0" rtl="0" algn="ctr">
              <a:lnSpc>
                <a:spcPct val="110000"/>
              </a:lnSpc>
              <a:spcBef>
                <a:spcPts val="0"/>
              </a:spcBef>
              <a:spcAft>
                <a:spcPts val="0"/>
              </a:spcAft>
              <a:buClr>
                <a:srgbClr val="000000"/>
              </a:buClr>
              <a:buSzPts val="1400"/>
              <a:buFont typeface="Arial"/>
              <a:buNone/>
            </a:pPr>
            <a:r>
              <a:rPr b="1" i="0" lang="en-GB" sz="1400" u="none" cap="none" strike="noStrike">
                <a:solidFill>
                  <a:srgbClr val="ACB89E"/>
                </a:solidFill>
                <a:latin typeface="Calibri"/>
                <a:ea typeface="Calibri"/>
                <a:cs typeface="Calibri"/>
                <a:sym typeface="Calibri"/>
              </a:rPr>
              <a:t>Nobi Ceiling</a:t>
            </a:r>
            <a:endParaRPr b="1" i="0" sz="1400" u="none" cap="none" strike="noStrike">
              <a:solidFill>
                <a:srgbClr val="ACB89E"/>
              </a:solidFill>
              <a:latin typeface="Calibri"/>
              <a:ea typeface="Calibri"/>
              <a:cs typeface="Calibri"/>
              <a:sym typeface="Calibri"/>
            </a:endParaRPr>
          </a:p>
          <a:p>
            <a:pPr indent="0" lvl="0" marL="12700" marR="0" rtl="0" algn="ctr">
              <a:lnSpc>
                <a:spcPct val="110000"/>
              </a:lnSpc>
              <a:spcBef>
                <a:spcPts val="0"/>
              </a:spcBef>
              <a:spcAft>
                <a:spcPts val="0"/>
              </a:spcAft>
              <a:buClr>
                <a:srgbClr val="000000"/>
              </a:buClr>
              <a:buSzPts val="1400"/>
              <a:buFont typeface="Arial"/>
              <a:buNone/>
            </a:pPr>
            <a:r>
              <a:rPr b="0" i="0" lang="en-GB" sz="1400" u="none" cap="none" strike="noStrike">
                <a:solidFill>
                  <a:srgbClr val="ACB89E"/>
                </a:solidFill>
                <a:latin typeface="Calibri"/>
                <a:ea typeface="Calibri"/>
                <a:cs typeface="Calibri"/>
                <a:sym typeface="Calibri"/>
              </a:rPr>
              <a:t>13 m diameter</a:t>
            </a:r>
            <a:endParaRPr b="0" i="0" sz="1000" u="none" cap="none" strike="noStrike">
              <a:solidFill>
                <a:srgbClr val="ACB89E"/>
              </a:solidFill>
              <a:latin typeface="Arial"/>
              <a:ea typeface="Arial"/>
              <a:cs typeface="Arial"/>
              <a:sym typeface="Arial"/>
            </a:endParaRPr>
          </a:p>
        </p:txBody>
      </p:sp>
      <p:cxnSp>
        <p:nvCxnSpPr>
          <p:cNvPr id="276" name="Google Shape;276;g2e2e6547ac3_0_0"/>
          <p:cNvCxnSpPr/>
          <p:nvPr/>
        </p:nvCxnSpPr>
        <p:spPr>
          <a:xfrm flipH="1">
            <a:off x="11073450" y="2178050"/>
            <a:ext cx="299400" cy="795600"/>
          </a:xfrm>
          <a:prstGeom prst="straightConnector1">
            <a:avLst/>
          </a:prstGeom>
          <a:noFill/>
          <a:ln cap="flat" cmpd="sng" w="19050">
            <a:solidFill>
              <a:schemeClr val="lt1"/>
            </a:solidFill>
            <a:prstDash val="solid"/>
            <a:miter lim="800000"/>
            <a:headEnd len="sm" w="sm" type="none"/>
            <a:tailEnd len="sm" w="sm" type="none"/>
          </a:ln>
        </p:spPr>
      </p:cxnSp>
      <p:sp>
        <p:nvSpPr>
          <p:cNvPr id="277" name="Google Shape;277;g2e2e6547ac3_0_0"/>
          <p:cNvSpPr/>
          <p:nvPr/>
        </p:nvSpPr>
        <p:spPr>
          <a:xfrm>
            <a:off x="11029158" y="2921673"/>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78" name="Google Shape;278;g2e2e6547ac3_0_0"/>
          <p:cNvSpPr/>
          <p:nvPr/>
        </p:nvSpPr>
        <p:spPr>
          <a:xfrm>
            <a:off x="10765458" y="5093848"/>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279" name="Google Shape;279;g2e2e6547ac3_0_0"/>
          <p:cNvCxnSpPr/>
          <p:nvPr/>
        </p:nvCxnSpPr>
        <p:spPr>
          <a:xfrm>
            <a:off x="10836690" y="5176585"/>
            <a:ext cx="542100" cy="855000"/>
          </a:xfrm>
          <a:prstGeom prst="straightConnector1">
            <a:avLst/>
          </a:prstGeom>
          <a:noFill/>
          <a:ln cap="flat" cmpd="sng" w="19050">
            <a:solidFill>
              <a:schemeClr val="lt1"/>
            </a:solidFill>
            <a:prstDash val="solid"/>
            <a:miter lim="800000"/>
            <a:headEnd len="sm" w="sm" type="none"/>
            <a:tailEnd len="sm" w="sm" type="none"/>
          </a:ln>
        </p:spPr>
      </p:cxnSp>
      <p:sp>
        <p:nvSpPr>
          <p:cNvPr id="280" name="Google Shape;280;g2e2e6547ac3_0_0"/>
          <p:cNvSpPr/>
          <p:nvPr/>
        </p:nvSpPr>
        <p:spPr>
          <a:xfrm>
            <a:off x="10699775" y="6031575"/>
            <a:ext cx="1291800" cy="581700"/>
          </a:xfrm>
          <a:prstGeom prst="roundRect">
            <a:avLst>
              <a:gd fmla="val 13173" name="adj"/>
            </a:avLst>
          </a:prstGeom>
          <a:solidFill>
            <a:schemeClr val="lt1"/>
          </a:solidFill>
          <a:ln>
            <a:noFill/>
          </a:ln>
        </p:spPr>
        <p:txBody>
          <a:bodyPr anchorCtr="0" anchor="ctr" bIns="91425" lIns="91425" spcFirstLastPara="1" rIns="91425" wrap="square" tIns="91425">
            <a:noAutofit/>
          </a:bodyPr>
          <a:lstStyle/>
          <a:p>
            <a:pPr indent="0" lvl="0" marL="12700" marR="0" rtl="0" algn="ctr">
              <a:lnSpc>
                <a:spcPct val="110000"/>
              </a:lnSpc>
              <a:spcBef>
                <a:spcPts val="0"/>
              </a:spcBef>
              <a:spcAft>
                <a:spcPts val="0"/>
              </a:spcAft>
              <a:buClr>
                <a:srgbClr val="000000"/>
              </a:buClr>
              <a:buSzPts val="1400"/>
              <a:buFont typeface="Arial"/>
              <a:buNone/>
            </a:pPr>
            <a:r>
              <a:rPr b="1" i="0" lang="en-GB" sz="1400" u="none" cap="none" strike="noStrike">
                <a:solidFill>
                  <a:srgbClr val="ACB89E"/>
                </a:solidFill>
                <a:latin typeface="Calibri"/>
                <a:ea typeface="Calibri"/>
                <a:cs typeface="Calibri"/>
                <a:sym typeface="Calibri"/>
              </a:rPr>
              <a:t>Nobi Pendant</a:t>
            </a:r>
            <a:endParaRPr b="1" i="0" sz="1400" u="none" cap="none" strike="noStrike">
              <a:solidFill>
                <a:srgbClr val="ACB89E"/>
              </a:solidFill>
              <a:latin typeface="Calibri"/>
              <a:ea typeface="Calibri"/>
              <a:cs typeface="Calibri"/>
              <a:sym typeface="Calibri"/>
            </a:endParaRPr>
          </a:p>
          <a:p>
            <a:pPr indent="0" lvl="0" marL="12700" marR="0" rtl="0" algn="ctr">
              <a:lnSpc>
                <a:spcPct val="110000"/>
              </a:lnSpc>
              <a:spcBef>
                <a:spcPts val="0"/>
              </a:spcBef>
              <a:spcAft>
                <a:spcPts val="0"/>
              </a:spcAft>
              <a:buClr>
                <a:srgbClr val="000000"/>
              </a:buClr>
              <a:buSzPts val="1400"/>
              <a:buFont typeface="Arial"/>
              <a:buNone/>
            </a:pPr>
            <a:r>
              <a:rPr b="0" i="0" lang="en-GB" sz="1200" u="none" cap="none" strike="noStrike">
                <a:solidFill>
                  <a:srgbClr val="ACB89E"/>
                </a:solidFill>
                <a:latin typeface="Calibri"/>
                <a:ea typeface="Calibri"/>
                <a:cs typeface="Calibri"/>
                <a:sym typeface="Calibri"/>
              </a:rPr>
              <a:t>13 m diameter</a:t>
            </a:r>
            <a:endParaRPr b="0" i="0" sz="900" u="none" cap="none" strike="noStrike">
              <a:solidFill>
                <a:srgbClr val="ACB89E"/>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7" name="Shape 1037"/>
        <p:cNvGrpSpPr/>
        <p:nvPr/>
      </p:nvGrpSpPr>
      <p:grpSpPr>
        <a:xfrm>
          <a:off x="0" y="0"/>
          <a:ext cx="0" cy="0"/>
          <a:chOff x="0" y="0"/>
          <a:chExt cx="0" cy="0"/>
        </a:xfrm>
      </p:grpSpPr>
      <p:sp>
        <p:nvSpPr>
          <p:cNvPr id="1038" name="Google Shape;1038;p39"/>
          <p:cNvSpPr/>
          <p:nvPr/>
        </p:nvSpPr>
        <p:spPr>
          <a:xfrm>
            <a:off x="3076" y="0"/>
            <a:ext cx="8713130"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9" name="Google Shape;1039;p39"/>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0" i="0" lang="en-GB" sz="1600" u="none" cap="none" strike="noStrike">
                <a:solidFill>
                  <a:schemeClr val="dk1"/>
                </a:solidFill>
                <a:latin typeface="Calibri"/>
                <a:ea typeface="Calibri"/>
                <a:cs typeface="Calibri"/>
                <a:sym typeface="Calibri"/>
              </a:rPr>
              <a:t>5. Tools om onverwachte meldingen te beheren en tot een minimum te beperken</a:t>
            </a:r>
            <a:endParaRPr/>
          </a:p>
          <a:p>
            <a:pPr indent="0" lvl="0" marL="0" marR="0" rtl="0" algn="l">
              <a:lnSpc>
                <a:spcPct val="90000"/>
              </a:lnSpc>
              <a:spcBef>
                <a:spcPts val="0"/>
              </a:spcBef>
              <a:spcAft>
                <a:spcPts val="0"/>
              </a:spcAft>
              <a:buClr>
                <a:schemeClr val="dk1"/>
              </a:buClr>
              <a:buSzPts val="1600"/>
              <a:buFont typeface="Arial"/>
              <a:buNone/>
            </a:pPr>
            <a:r>
              <a:t/>
            </a:r>
            <a:endParaRPr b="0" i="0" sz="1600" u="none" cap="none" strike="noStrike">
              <a:solidFill>
                <a:schemeClr val="accent1"/>
              </a:solidFill>
              <a:latin typeface="Calibri"/>
              <a:ea typeface="Calibri"/>
              <a:cs typeface="Calibri"/>
              <a:sym typeface="Calibri"/>
            </a:endParaRPr>
          </a:p>
        </p:txBody>
      </p:sp>
      <p:sp>
        <p:nvSpPr>
          <p:cNvPr id="1040" name="Google Shape;1040;p39"/>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Optical sensors</a:t>
            </a:r>
            <a:endParaRPr b="1" i="0" sz="2700" u="none" cap="none" strike="noStrike">
              <a:solidFill>
                <a:schemeClr val="accent1"/>
              </a:solidFill>
              <a:latin typeface="Calibri"/>
              <a:ea typeface="Calibri"/>
              <a:cs typeface="Calibri"/>
              <a:sym typeface="Calibri"/>
            </a:endParaRPr>
          </a:p>
        </p:txBody>
      </p:sp>
      <p:sp>
        <p:nvSpPr>
          <p:cNvPr id="1041" name="Google Shape;1041;p39"/>
          <p:cNvSpPr txBox="1"/>
          <p:nvPr/>
        </p:nvSpPr>
        <p:spPr>
          <a:xfrm>
            <a:off x="1667648" y="1957353"/>
            <a:ext cx="59043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Nobi biedt visiemogelijkheden, in tegenstelling tot op radar gebaseerde oplossingen, en levert opmerkelijk nauwkeurige resultaten die traditionele sensoren overtreffen. </a:t>
            </a:r>
            <a:endParaRPr b="1" i="0" sz="2000" u="none" cap="none" strike="noStrike">
              <a:solidFill>
                <a:schemeClr val="accent2"/>
              </a:solidFill>
              <a:latin typeface="Calibri"/>
              <a:ea typeface="Calibri"/>
              <a:cs typeface="Calibri"/>
              <a:sym typeface="Calibri"/>
            </a:endParaRPr>
          </a:p>
        </p:txBody>
      </p:sp>
      <p:sp>
        <p:nvSpPr>
          <p:cNvPr id="1042" name="Google Shape;1042;p39"/>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106E71"/>
              </a:buClr>
              <a:buSzPts val="1200"/>
              <a:buFont typeface="Calibri"/>
              <a:buNone/>
            </a:pPr>
            <a:r>
              <a:rPr b="1" i="0" lang="en-GB" sz="1200" u="none" cap="none" strike="noStrike">
                <a:solidFill>
                  <a:srgbClr val="106E71"/>
                </a:solidFill>
                <a:latin typeface="Calibri"/>
                <a:ea typeface="Calibri"/>
                <a:cs typeface="Calibri"/>
                <a:sym typeface="Calibri"/>
              </a:rPr>
              <a:t>Optische sensoren </a:t>
            </a:r>
            <a:r>
              <a:rPr b="0" i="0" lang="en-GB" sz="1200" u="none" cap="none" strike="noStrike">
                <a:solidFill>
                  <a:srgbClr val="7F7F7F"/>
                </a:solidFill>
                <a:latin typeface="Calibri"/>
                <a:ea typeface="Calibri"/>
                <a:cs typeface="Calibri"/>
                <a:sym typeface="Calibri"/>
              </a:rPr>
              <a:t>| Snooze-feature | CheckMate</a:t>
            </a:r>
            <a:endParaRPr b="0" i="0" sz="1400" u="none" cap="none" strike="noStrike">
              <a:solidFill>
                <a:srgbClr val="000000"/>
              </a:solidFill>
              <a:latin typeface="Arial"/>
              <a:ea typeface="Arial"/>
              <a:cs typeface="Arial"/>
              <a:sym typeface="Arial"/>
            </a:endParaRPr>
          </a:p>
        </p:txBody>
      </p:sp>
      <p:sp>
        <p:nvSpPr>
          <p:cNvPr id="1043" name="Google Shape;1043;p39"/>
          <p:cNvSpPr/>
          <p:nvPr/>
        </p:nvSpPr>
        <p:spPr>
          <a:xfrm>
            <a:off x="1703512" y="3844031"/>
            <a:ext cx="5832648" cy="1781665"/>
          </a:xfrm>
          <a:prstGeom prst="roundRect">
            <a:avLst>
              <a:gd fmla="val 8500" name="adj"/>
            </a:avLst>
          </a:prstGeom>
          <a:solidFill>
            <a:schemeClr val="lt1">
              <a:alpha val="7294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1044" name="Google Shape;1044;p39"/>
          <p:cNvSpPr txBox="1"/>
          <p:nvPr/>
        </p:nvSpPr>
        <p:spPr>
          <a:xfrm>
            <a:off x="2351584" y="4476357"/>
            <a:ext cx="460851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De AI-capaciteiten lijken op die van duizenden mensen die tegelijkertijd observeren, wat zorgt voor meer nuance en interpretatie.</a:t>
            </a:r>
            <a:endParaRPr b="0" i="0" sz="1400" u="none" cap="none" strike="noStrike">
              <a:solidFill>
                <a:srgbClr val="000000"/>
              </a:solidFill>
              <a:latin typeface="Arial"/>
              <a:ea typeface="Arial"/>
              <a:cs typeface="Arial"/>
              <a:sym typeface="Arial"/>
            </a:endParaRPr>
          </a:p>
        </p:txBody>
      </p:sp>
      <p:sp>
        <p:nvSpPr>
          <p:cNvPr id="1045" name="Google Shape;1045;p39"/>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46" name="Google Shape;1046;p39"/>
          <p:cNvPicPr preferRelativeResize="0"/>
          <p:nvPr/>
        </p:nvPicPr>
        <p:blipFill rotWithShape="1">
          <a:blip r:embed="rId3">
            <a:alphaModFix/>
          </a:blip>
          <a:srcRect b="0" l="0" r="25850" t="0"/>
          <a:stretch/>
        </p:blipFill>
        <p:spPr>
          <a:xfrm>
            <a:off x="10123985" y="2319327"/>
            <a:ext cx="2068015" cy="1368612"/>
          </a:xfrm>
          <a:prstGeom prst="rect">
            <a:avLst/>
          </a:prstGeom>
          <a:noFill/>
          <a:ln>
            <a:noFill/>
          </a:ln>
        </p:spPr>
      </p:pic>
      <p:sp>
        <p:nvSpPr>
          <p:cNvPr id="1047" name="Google Shape;1047;p39"/>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48" name="Google Shape;1048;p39"/>
          <p:cNvPicPr preferRelativeResize="0"/>
          <p:nvPr/>
        </p:nvPicPr>
        <p:blipFill rotWithShape="1">
          <a:blip r:embed="rId4">
            <a:alphaModFix/>
          </a:blip>
          <a:srcRect b="0" l="0" r="0" t="0"/>
          <a:stretch/>
        </p:blipFill>
        <p:spPr>
          <a:xfrm>
            <a:off x="7487045" y="872359"/>
            <a:ext cx="628650" cy="628650"/>
          </a:xfrm>
          <a:prstGeom prst="rect">
            <a:avLst/>
          </a:prstGeom>
          <a:noFill/>
          <a:ln>
            <a:noFill/>
          </a:ln>
        </p:spPr>
      </p:pic>
      <p:sp>
        <p:nvSpPr>
          <p:cNvPr id="1049" name="Google Shape;1049;p39"/>
          <p:cNvSpPr/>
          <p:nvPr/>
        </p:nvSpPr>
        <p:spPr>
          <a:xfrm>
            <a:off x="4167425" y="3429000"/>
            <a:ext cx="904800" cy="8931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0" name="Google Shape;1050;p39"/>
          <p:cNvSpPr txBox="1"/>
          <p:nvPr/>
        </p:nvSpPr>
        <p:spPr>
          <a:xfrm>
            <a:off x="4202678" y="3562371"/>
            <a:ext cx="834300" cy="507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3200"/>
              <a:buFont typeface="Arial"/>
              <a:buNone/>
            </a:pPr>
            <a:r>
              <a:rPr b="1" i="0" lang="en-GB" sz="3200" u="none" cap="none" strike="noStrike">
                <a:solidFill>
                  <a:srgbClr val="FFFFFF"/>
                </a:solidFill>
                <a:latin typeface="Calibri"/>
                <a:ea typeface="Calibri"/>
                <a:cs typeface="Calibri"/>
                <a:sym typeface="Calibri"/>
              </a:rPr>
              <a:t>AI</a:t>
            </a:r>
            <a:endParaRPr b="1" i="0" sz="3200" u="none" cap="none" strike="noStrike">
              <a:solidFill>
                <a:srgbClr val="FFFFFF"/>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4" name="Shape 1054"/>
        <p:cNvGrpSpPr/>
        <p:nvPr/>
      </p:nvGrpSpPr>
      <p:grpSpPr>
        <a:xfrm>
          <a:off x="0" y="0"/>
          <a:ext cx="0" cy="0"/>
          <a:chOff x="0" y="0"/>
          <a:chExt cx="0" cy="0"/>
        </a:xfrm>
      </p:grpSpPr>
      <p:sp>
        <p:nvSpPr>
          <p:cNvPr id="1055" name="Google Shape;1055;p41"/>
          <p:cNvSpPr/>
          <p:nvPr/>
        </p:nvSpPr>
        <p:spPr>
          <a:xfrm>
            <a:off x="3076" y="0"/>
            <a:ext cx="8713130"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56" name="Google Shape;1056;p41"/>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5. Tools om onverwachte meldingen te beheren en tot een minimum te beperken</a:t>
            </a:r>
            <a:endParaRPr b="0" i="0" sz="1400" u="none" cap="none" strike="noStrike">
              <a:solidFill>
                <a:srgbClr val="000000"/>
              </a:solidFill>
              <a:latin typeface="Arial"/>
              <a:ea typeface="Arial"/>
              <a:cs typeface="Arial"/>
              <a:sym typeface="Arial"/>
            </a:endParaRPr>
          </a:p>
        </p:txBody>
      </p:sp>
      <p:sp>
        <p:nvSpPr>
          <p:cNvPr id="1057" name="Google Shape;1057;p41"/>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The Snooze Feature </a:t>
            </a:r>
            <a:endParaRPr b="1" i="0" sz="2700" u="none" cap="none" strike="noStrike">
              <a:solidFill>
                <a:schemeClr val="accent1"/>
              </a:solidFill>
              <a:latin typeface="Calibri"/>
              <a:ea typeface="Calibri"/>
              <a:cs typeface="Calibri"/>
              <a:sym typeface="Calibri"/>
            </a:endParaRPr>
          </a:p>
        </p:txBody>
      </p:sp>
      <p:sp>
        <p:nvSpPr>
          <p:cNvPr id="1058" name="Google Shape;1058;p41"/>
          <p:cNvSpPr txBox="1"/>
          <p:nvPr/>
        </p:nvSpPr>
        <p:spPr>
          <a:xfrm>
            <a:off x="839416" y="1957353"/>
            <a:ext cx="7416824" cy="105661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Als je bij het binnenkomen van de kamer</a:t>
            </a:r>
            <a:endParaRPr/>
          </a:p>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op de 'Presence Button’ drukt,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activeer je de ‘Snooze feature’.</a:t>
            </a:r>
            <a:endParaRPr b="1" i="0" sz="2000" u="none" cap="none" strike="noStrike">
              <a:solidFill>
                <a:schemeClr val="accent2"/>
              </a:solidFill>
              <a:latin typeface="Calibri"/>
              <a:ea typeface="Calibri"/>
              <a:cs typeface="Calibri"/>
              <a:sym typeface="Calibri"/>
            </a:endParaRPr>
          </a:p>
        </p:txBody>
      </p:sp>
      <p:sp>
        <p:nvSpPr>
          <p:cNvPr id="1059" name="Google Shape;1059;p41"/>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Optische sensoren| </a:t>
            </a:r>
            <a:r>
              <a:rPr b="1" i="0" lang="en-GB" sz="1200" u="none" cap="none" strike="noStrike">
                <a:solidFill>
                  <a:srgbClr val="106E71"/>
                </a:solidFill>
                <a:latin typeface="Calibri"/>
                <a:ea typeface="Calibri"/>
                <a:cs typeface="Calibri"/>
                <a:sym typeface="Calibri"/>
              </a:rPr>
              <a:t>Snooze-feature </a:t>
            </a:r>
            <a:r>
              <a:rPr b="0" i="0" lang="en-GB" sz="1200" u="none" cap="none" strike="noStrike">
                <a:solidFill>
                  <a:srgbClr val="7F7F7F"/>
                </a:solidFill>
                <a:latin typeface="Calibri"/>
                <a:ea typeface="Calibri"/>
                <a:cs typeface="Calibri"/>
                <a:sym typeface="Calibri"/>
              </a:rPr>
              <a:t>| CheckMate</a:t>
            </a:r>
            <a:endParaRPr b="0" i="0" sz="1400" u="none" cap="none" strike="noStrike">
              <a:solidFill>
                <a:srgbClr val="000000"/>
              </a:solidFill>
              <a:latin typeface="Arial"/>
              <a:ea typeface="Arial"/>
              <a:cs typeface="Arial"/>
              <a:sym typeface="Arial"/>
            </a:endParaRPr>
          </a:p>
        </p:txBody>
      </p:sp>
      <p:sp>
        <p:nvSpPr>
          <p:cNvPr id="1060" name="Google Shape;1060;p41"/>
          <p:cNvSpPr/>
          <p:nvPr/>
        </p:nvSpPr>
        <p:spPr>
          <a:xfrm>
            <a:off x="1703512" y="3844031"/>
            <a:ext cx="5832648" cy="1781665"/>
          </a:xfrm>
          <a:prstGeom prst="roundRect">
            <a:avLst>
              <a:gd fmla="val 8500" name="adj"/>
            </a:avLst>
          </a:prstGeom>
          <a:solidFill>
            <a:schemeClr val="lt1">
              <a:alpha val="7294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1061" name="Google Shape;1061;p41"/>
          <p:cNvSpPr txBox="1"/>
          <p:nvPr/>
        </p:nvSpPr>
        <p:spPr>
          <a:xfrm>
            <a:off x="1991544" y="4476357"/>
            <a:ext cx="5400600"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Hiermee wordt Nobi geïnformeerd dat er een extra persoon in de ruimte is, waardoor de lamp de komende 15 minuten geen vallen zal detecteren.</a:t>
            </a:r>
            <a:endParaRPr b="0" i="0" sz="1400" u="none" cap="none" strike="noStrike">
              <a:solidFill>
                <a:srgbClr val="000000"/>
              </a:solidFill>
              <a:latin typeface="Arial"/>
              <a:ea typeface="Arial"/>
              <a:cs typeface="Arial"/>
              <a:sym typeface="Arial"/>
            </a:endParaRPr>
          </a:p>
        </p:txBody>
      </p:sp>
      <p:sp>
        <p:nvSpPr>
          <p:cNvPr id="1062" name="Google Shape;1062;p41"/>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63" name="Google Shape;1063;p41"/>
          <p:cNvPicPr preferRelativeResize="0"/>
          <p:nvPr/>
        </p:nvPicPr>
        <p:blipFill rotWithShape="1">
          <a:blip r:embed="rId3">
            <a:alphaModFix/>
          </a:blip>
          <a:srcRect b="0" l="0" r="25850" t="0"/>
          <a:stretch/>
        </p:blipFill>
        <p:spPr>
          <a:xfrm>
            <a:off x="10123985" y="724578"/>
            <a:ext cx="2068015" cy="1368612"/>
          </a:xfrm>
          <a:prstGeom prst="rect">
            <a:avLst/>
          </a:prstGeom>
          <a:noFill/>
          <a:ln>
            <a:noFill/>
          </a:ln>
        </p:spPr>
      </p:pic>
      <p:sp>
        <p:nvSpPr>
          <p:cNvPr id="1064" name="Google Shape;1064;p41"/>
          <p:cNvSpPr/>
          <p:nvPr/>
        </p:nvSpPr>
        <p:spPr>
          <a:xfrm>
            <a:off x="8716206" y="4437112"/>
            <a:ext cx="3455436" cy="1065256"/>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65" name="Google Shape;1065;p41"/>
          <p:cNvPicPr preferRelativeResize="0"/>
          <p:nvPr/>
        </p:nvPicPr>
        <p:blipFill rotWithShape="1">
          <a:blip r:embed="rId4">
            <a:alphaModFix/>
          </a:blip>
          <a:srcRect b="0" l="0" r="0" t="0"/>
          <a:stretch/>
        </p:blipFill>
        <p:spPr>
          <a:xfrm>
            <a:off x="7444409" y="836712"/>
            <a:ext cx="664757" cy="664757"/>
          </a:xfrm>
          <a:prstGeom prst="rect">
            <a:avLst/>
          </a:prstGeom>
          <a:noFill/>
          <a:ln>
            <a:noFill/>
          </a:ln>
        </p:spPr>
      </p:pic>
      <p:pic>
        <p:nvPicPr>
          <p:cNvPr id="1066" name="Google Shape;1066;p41"/>
          <p:cNvPicPr preferRelativeResize="0"/>
          <p:nvPr/>
        </p:nvPicPr>
        <p:blipFill rotWithShape="1">
          <a:blip r:embed="rId5">
            <a:alphaModFix/>
          </a:blip>
          <a:srcRect b="0" l="0" r="0" t="0"/>
          <a:stretch/>
        </p:blipFill>
        <p:spPr>
          <a:xfrm>
            <a:off x="9849080" y="3912892"/>
            <a:ext cx="1648428" cy="1703837"/>
          </a:xfrm>
          <a:prstGeom prst="rect">
            <a:avLst/>
          </a:prstGeom>
          <a:noFill/>
          <a:ln>
            <a:noFill/>
          </a:ln>
        </p:spPr>
      </p:pic>
      <p:pic>
        <p:nvPicPr>
          <p:cNvPr id="1067" name="Google Shape;1067;p41"/>
          <p:cNvPicPr preferRelativeResize="0"/>
          <p:nvPr/>
        </p:nvPicPr>
        <p:blipFill rotWithShape="1">
          <a:blip r:embed="rId6">
            <a:alphaModFix amt="26000"/>
          </a:blip>
          <a:srcRect b="0" l="0" r="0" t="0"/>
          <a:stretch/>
        </p:blipFill>
        <p:spPr>
          <a:xfrm>
            <a:off x="11185234" y="5236656"/>
            <a:ext cx="998572" cy="1621344"/>
          </a:xfrm>
          <a:prstGeom prst="rect">
            <a:avLst/>
          </a:prstGeom>
          <a:noFill/>
          <a:ln>
            <a:noFill/>
          </a:ln>
        </p:spPr>
      </p:pic>
      <p:pic>
        <p:nvPicPr>
          <p:cNvPr id="1068" name="Google Shape;1068;p41"/>
          <p:cNvPicPr preferRelativeResize="0"/>
          <p:nvPr/>
        </p:nvPicPr>
        <p:blipFill rotWithShape="1">
          <a:blip r:embed="rId7">
            <a:alphaModFix/>
          </a:blip>
          <a:srcRect b="0" l="0" r="0" t="0"/>
          <a:stretch/>
        </p:blipFill>
        <p:spPr>
          <a:xfrm>
            <a:off x="11085951" y="5094451"/>
            <a:ext cx="1106049" cy="1763549"/>
          </a:xfrm>
          <a:prstGeom prst="rect">
            <a:avLst/>
          </a:prstGeom>
          <a:noFill/>
          <a:ln>
            <a:noFill/>
          </a:ln>
        </p:spPr>
      </p:pic>
      <p:sp>
        <p:nvSpPr>
          <p:cNvPr id="1069" name="Google Shape;1069;p41"/>
          <p:cNvSpPr/>
          <p:nvPr/>
        </p:nvSpPr>
        <p:spPr>
          <a:xfrm>
            <a:off x="3571488" y="3429000"/>
            <a:ext cx="1952700" cy="9048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0" name="Google Shape;1070;p41"/>
          <p:cNvSpPr txBox="1"/>
          <p:nvPr/>
        </p:nvSpPr>
        <p:spPr>
          <a:xfrm>
            <a:off x="3885311" y="3546758"/>
            <a:ext cx="13251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200"/>
              <a:buFont typeface="Calibri"/>
              <a:buNone/>
            </a:pPr>
            <a:r>
              <a:rPr b="1" i="0" lang="en-GB" sz="3100" u="none" cap="none" strike="noStrike">
                <a:solidFill>
                  <a:schemeClr val="lt1"/>
                </a:solidFill>
                <a:latin typeface="Calibri"/>
                <a:ea typeface="Calibri"/>
                <a:cs typeface="Calibri"/>
                <a:sym typeface="Calibri"/>
              </a:rPr>
              <a:t>15 min</a:t>
            </a:r>
            <a:endParaRPr b="1" i="0" sz="3100" u="none" cap="none" strike="noStrike">
              <a:solidFill>
                <a:schemeClr val="lt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4" name="Shape 1074"/>
        <p:cNvGrpSpPr/>
        <p:nvPr/>
      </p:nvGrpSpPr>
      <p:grpSpPr>
        <a:xfrm>
          <a:off x="0" y="0"/>
          <a:ext cx="0" cy="0"/>
          <a:chOff x="0" y="0"/>
          <a:chExt cx="0" cy="0"/>
        </a:xfrm>
      </p:grpSpPr>
      <p:sp>
        <p:nvSpPr>
          <p:cNvPr id="1075" name="Google Shape;1075;p42"/>
          <p:cNvSpPr/>
          <p:nvPr/>
        </p:nvSpPr>
        <p:spPr>
          <a:xfrm>
            <a:off x="3076" y="0"/>
            <a:ext cx="8697890"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76" name="Google Shape;1076;p42"/>
          <p:cNvSpPr/>
          <p:nvPr/>
        </p:nvSpPr>
        <p:spPr>
          <a:xfrm>
            <a:off x="899571" y="2419165"/>
            <a:ext cx="6839700" cy="32403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77" name="Google Shape;1077;p42"/>
          <p:cNvSpPr txBox="1"/>
          <p:nvPr/>
        </p:nvSpPr>
        <p:spPr>
          <a:xfrm>
            <a:off x="899571" y="3187270"/>
            <a:ext cx="68397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1" i="0" lang="en-GB" sz="1800" u="none" cap="none" strike="noStrike">
                <a:solidFill>
                  <a:schemeClr val="accent1"/>
                </a:solidFill>
                <a:latin typeface="Calibri"/>
                <a:ea typeface="Calibri"/>
                <a:cs typeface="Calibri"/>
                <a:sym typeface="Calibri"/>
              </a:rPr>
              <a:t>Gebruik de Presence Button om een escalatie te sluiten</a:t>
            </a:r>
            <a:endParaRPr b="0" i="0" sz="1800" u="none" cap="none" strike="noStrike">
              <a:solidFill>
                <a:schemeClr val="accent2"/>
              </a:solidFill>
              <a:latin typeface="Calibri"/>
              <a:ea typeface="Calibri"/>
              <a:cs typeface="Calibri"/>
              <a:sym typeface="Calibri"/>
            </a:endParaRPr>
          </a:p>
        </p:txBody>
      </p:sp>
      <p:sp>
        <p:nvSpPr>
          <p:cNvPr id="1078" name="Google Shape;1078;p42"/>
          <p:cNvSpPr txBox="1"/>
          <p:nvPr/>
        </p:nvSpPr>
        <p:spPr>
          <a:xfrm>
            <a:off x="899571" y="3690601"/>
            <a:ext cx="6839700" cy="1520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Wist je dat je de Presence Button ook kunt gebruiken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om </a:t>
            </a:r>
            <a:r>
              <a:rPr b="1" i="0" lang="en-GB" sz="1600" u="none" cap="none" strike="noStrike">
                <a:solidFill>
                  <a:schemeClr val="accent1"/>
                </a:solidFill>
                <a:latin typeface="Calibri"/>
                <a:ea typeface="Calibri"/>
                <a:cs typeface="Calibri"/>
                <a:sym typeface="Calibri"/>
              </a:rPr>
              <a:t>een escalatie te sluiten </a:t>
            </a:r>
            <a:r>
              <a:rPr b="0" i="0" lang="en-GB" sz="1600" u="none" cap="none" strike="noStrike">
                <a:solidFill>
                  <a:schemeClr val="accent1"/>
                </a:solidFill>
                <a:latin typeface="Calibri"/>
                <a:ea typeface="Calibri"/>
                <a:cs typeface="Calibri"/>
                <a:sym typeface="Calibri"/>
              </a:rPr>
              <a:t>als je de kamer binnenkomt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om een bewoner te helpen na een val?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600"/>
              <a:buFont typeface="Calibri"/>
              <a:buNone/>
            </a:pPr>
            <a:r>
              <a:t/>
            </a:r>
            <a:endParaRPr b="0" i="0" sz="16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Zo geef je aan dat er hulp wordt geboden en voorkom je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onnodige meldingen aan collega's.</a:t>
            </a:r>
            <a:endParaRPr b="0" i="0" sz="1600" u="none" cap="none" strike="noStrike">
              <a:solidFill>
                <a:schemeClr val="accent2"/>
              </a:solidFill>
              <a:latin typeface="Calibri"/>
              <a:ea typeface="Calibri"/>
              <a:cs typeface="Calibri"/>
              <a:sym typeface="Calibri"/>
            </a:endParaRPr>
          </a:p>
        </p:txBody>
      </p:sp>
      <p:grpSp>
        <p:nvGrpSpPr>
          <p:cNvPr id="1079" name="Google Shape;1079;p42"/>
          <p:cNvGrpSpPr/>
          <p:nvPr/>
        </p:nvGrpSpPr>
        <p:grpSpPr>
          <a:xfrm>
            <a:off x="3997717" y="2094841"/>
            <a:ext cx="643514" cy="643514"/>
            <a:chOff x="804843" y="990549"/>
            <a:chExt cx="535325" cy="535325"/>
          </a:xfrm>
        </p:grpSpPr>
        <p:sp>
          <p:nvSpPr>
            <p:cNvPr id="1080" name="Google Shape;1080;p42"/>
            <p:cNvSpPr/>
            <p:nvPr/>
          </p:nvSpPr>
          <p:spPr>
            <a:xfrm>
              <a:off x="804843" y="990549"/>
              <a:ext cx="535325" cy="535325"/>
            </a:xfrm>
            <a:prstGeom prst="ellipse">
              <a:avLst/>
            </a:prstGeom>
            <a:solidFill>
              <a:schemeClr val="lt1">
                <a:alpha val="75686"/>
              </a:schemeClr>
            </a:solidFill>
            <a:ln cap="flat" cmpd="sng" w="254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81" name="Google Shape;1081;p42"/>
            <p:cNvPicPr preferRelativeResize="0"/>
            <p:nvPr/>
          </p:nvPicPr>
          <p:blipFill rotWithShape="1">
            <a:blip r:embed="rId3">
              <a:alphaModFix/>
            </a:blip>
            <a:srcRect b="0" l="0" r="0" t="0"/>
            <a:stretch/>
          </p:blipFill>
          <p:spPr>
            <a:xfrm>
              <a:off x="875002" y="1058289"/>
              <a:ext cx="395006" cy="395006"/>
            </a:xfrm>
            <a:prstGeom prst="rect">
              <a:avLst/>
            </a:prstGeom>
            <a:noFill/>
            <a:ln>
              <a:noFill/>
            </a:ln>
          </p:spPr>
        </p:pic>
      </p:grpSp>
      <p:sp>
        <p:nvSpPr>
          <p:cNvPr id="1082" name="Google Shape;1082;p42"/>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5. Tools om onverwachte meldingen te beheren en tot een minimum te beperken</a:t>
            </a:r>
            <a:endParaRPr b="0" i="0" sz="1400" u="none" cap="none" strike="noStrike">
              <a:solidFill>
                <a:srgbClr val="000000"/>
              </a:solidFill>
              <a:latin typeface="Arial"/>
              <a:ea typeface="Arial"/>
              <a:cs typeface="Arial"/>
              <a:sym typeface="Arial"/>
            </a:endParaRPr>
          </a:p>
        </p:txBody>
      </p:sp>
      <p:sp>
        <p:nvSpPr>
          <p:cNvPr id="1083" name="Google Shape;1083;p42"/>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The Snooze Feature </a:t>
            </a:r>
            <a:endParaRPr b="1" i="0" sz="2700" u="none" cap="none" strike="noStrike">
              <a:solidFill>
                <a:schemeClr val="accent1"/>
              </a:solidFill>
              <a:latin typeface="Calibri"/>
              <a:ea typeface="Calibri"/>
              <a:cs typeface="Calibri"/>
              <a:sym typeface="Calibri"/>
            </a:endParaRPr>
          </a:p>
        </p:txBody>
      </p:sp>
      <p:sp>
        <p:nvSpPr>
          <p:cNvPr id="1084" name="Google Shape;1084;p42"/>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Optische sensoren | </a:t>
            </a:r>
            <a:r>
              <a:rPr b="1" i="0" lang="en-GB" sz="1200" u="none" cap="none" strike="noStrike">
                <a:solidFill>
                  <a:srgbClr val="106E71"/>
                </a:solidFill>
                <a:latin typeface="Calibri"/>
                <a:ea typeface="Calibri"/>
                <a:cs typeface="Calibri"/>
                <a:sym typeface="Calibri"/>
              </a:rPr>
              <a:t>Snooze-feature </a:t>
            </a:r>
            <a:r>
              <a:rPr b="0" i="0" lang="en-GB" sz="1200" u="none" cap="none" strike="noStrike">
                <a:solidFill>
                  <a:srgbClr val="7F7F7F"/>
                </a:solidFill>
                <a:latin typeface="Calibri"/>
                <a:ea typeface="Calibri"/>
                <a:cs typeface="Calibri"/>
                <a:sym typeface="Calibri"/>
              </a:rPr>
              <a:t>| CheckMate </a:t>
            </a:r>
            <a:endParaRPr b="0" i="0" sz="1400" u="none" cap="none" strike="noStrike">
              <a:solidFill>
                <a:srgbClr val="000000"/>
              </a:solidFill>
              <a:latin typeface="Arial"/>
              <a:ea typeface="Arial"/>
              <a:cs typeface="Arial"/>
              <a:sym typeface="Arial"/>
            </a:endParaRPr>
          </a:p>
        </p:txBody>
      </p:sp>
      <p:sp>
        <p:nvSpPr>
          <p:cNvPr id="1085" name="Google Shape;1085;p42"/>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86" name="Google Shape;1086;p42"/>
          <p:cNvPicPr preferRelativeResize="0"/>
          <p:nvPr/>
        </p:nvPicPr>
        <p:blipFill rotWithShape="1">
          <a:blip r:embed="rId4">
            <a:alphaModFix/>
          </a:blip>
          <a:srcRect b="0" l="0" r="25850" t="0"/>
          <a:stretch/>
        </p:blipFill>
        <p:spPr>
          <a:xfrm>
            <a:off x="10123985" y="724578"/>
            <a:ext cx="2068015" cy="1368612"/>
          </a:xfrm>
          <a:prstGeom prst="rect">
            <a:avLst/>
          </a:prstGeom>
          <a:noFill/>
          <a:ln>
            <a:noFill/>
          </a:ln>
        </p:spPr>
      </p:pic>
      <p:sp>
        <p:nvSpPr>
          <p:cNvPr id="1087" name="Google Shape;1087;p42"/>
          <p:cNvSpPr/>
          <p:nvPr/>
        </p:nvSpPr>
        <p:spPr>
          <a:xfrm>
            <a:off x="8716206" y="4437112"/>
            <a:ext cx="3455436" cy="1065256"/>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88" name="Google Shape;1088;p42"/>
          <p:cNvPicPr preferRelativeResize="0"/>
          <p:nvPr/>
        </p:nvPicPr>
        <p:blipFill rotWithShape="1">
          <a:blip r:embed="rId5">
            <a:alphaModFix/>
          </a:blip>
          <a:srcRect b="0" l="0" r="0" t="0"/>
          <a:stretch/>
        </p:blipFill>
        <p:spPr>
          <a:xfrm>
            <a:off x="9849080" y="3912892"/>
            <a:ext cx="1648428" cy="1703837"/>
          </a:xfrm>
          <a:prstGeom prst="rect">
            <a:avLst/>
          </a:prstGeom>
          <a:noFill/>
          <a:ln>
            <a:noFill/>
          </a:ln>
        </p:spPr>
      </p:pic>
      <p:pic>
        <p:nvPicPr>
          <p:cNvPr id="1089" name="Google Shape;1089;p42"/>
          <p:cNvPicPr preferRelativeResize="0"/>
          <p:nvPr/>
        </p:nvPicPr>
        <p:blipFill rotWithShape="1">
          <a:blip r:embed="rId6">
            <a:alphaModFix amt="26000"/>
          </a:blip>
          <a:srcRect b="0" l="0" r="0" t="0"/>
          <a:stretch/>
        </p:blipFill>
        <p:spPr>
          <a:xfrm>
            <a:off x="11185234" y="5236656"/>
            <a:ext cx="998572" cy="1621344"/>
          </a:xfrm>
          <a:prstGeom prst="rect">
            <a:avLst/>
          </a:prstGeom>
          <a:noFill/>
          <a:ln>
            <a:noFill/>
          </a:ln>
        </p:spPr>
      </p:pic>
      <p:pic>
        <p:nvPicPr>
          <p:cNvPr id="1090" name="Google Shape;1090;p42"/>
          <p:cNvPicPr preferRelativeResize="0"/>
          <p:nvPr/>
        </p:nvPicPr>
        <p:blipFill rotWithShape="1">
          <a:blip r:embed="rId7">
            <a:alphaModFix/>
          </a:blip>
          <a:srcRect b="0" l="0" r="0" t="0"/>
          <a:stretch/>
        </p:blipFill>
        <p:spPr>
          <a:xfrm>
            <a:off x="11085951" y="5094451"/>
            <a:ext cx="1106049" cy="1763549"/>
          </a:xfrm>
          <a:prstGeom prst="rect">
            <a:avLst/>
          </a:prstGeom>
          <a:noFill/>
          <a:ln>
            <a:noFill/>
          </a:ln>
        </p:spPr>
      </p:pic>
      <p:pic>
        <p:nvPicPr>
          <p:cNvPr id="1091" name="Google Shape;1091;p42"/>
          <p:cNvPicPr preferRelativeResize="0"/>
          <p:nvPr/>
        </p:nvPicPr>
        <p:blipFill rotWithShape="1">
          <a:blip r:embed="rId8">
            <a:alphaModFix/>
          </a:blip>
          <a:srcRect b="0" l="0" r="0" t="0"/>
          <a:stretch/>
        </p:blipFill>
        <p:spPr>
          <a:xfrm>
            <a:off x="7444409" y="836712"/>
            <a:ext cx="664757" cy="664757"/>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5" name="Shape 1095"/>
        <p:cNvGrpSpPr/>
        <p:nvPr/>
      </p:nvGrpSpPr>
      <p:grpSpPr>
        <a:xfrm>
          <a:off x="0" y="0"/>
          <a:ext cx="0" cy="0"/>
          <a:chOff x="0" y="0"/>
          <a:chExt cx="0" cy="0"/>
        </a:xfrm>
      </p:grpSpPr>
      <p:sp>
        <p:nvSpPr>
          <p:cNvPr id="1096" name="Google Shape;1096;p40"/>
          <p:cNvSpPr/>
          <p:nvPr/>
        </p:nvSpPr>
        <p:spPr>
          <a:xfrm>
            <a:off x="3076" y="0"/>
            <a:ext cx="8713130"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97" name="Google Shape;1097;p40"/>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5. Tools om onverwachte meldingen te beheren en tot een minimum te beperken</a:t>
            </a:r>
            <a:endParaRPr b="0" i="0" sz="1400" u="none" cap="none" strike="noStrike">
              <a:solidFill>
                <a:srgbClr val="000000"/>
              </a:solidFill>
              <a:latin typeface="Arial"/>
              <a:ea typeface="Arial"/>
              <a:cs typeface="Arial"/>
              <a:sym typeface="Arial"/>
            </a:endParaRPr>
          </a:p>
        </p:txBody>
      </p:sp>
      <p:sp>
        <p:nvSpPr>
          <p:cNvPr id="1098" name="Google Shape;1098;p40"/>
          <p:cNvSpPr/>
          <p:nvPr/>
        </p:nvSpPr>
        <p:spPr>
          <a:xfrm>
            <a:off x="1703512" y="3844031"/>
            <a:ext cx="5832648" cy="1781665"/>
          </a:xfrm>
          <a:prstGeom prst="roundRect">
            <a:avLst>
              <a:gd fmla="val 8500" name="adj"/>
            </a:avLst>
          </a:prstGeom>
          <a:solidFill>
            <a:schemeClr val="lt1">
              <a:alpha val="7294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1099" name="Google Shape;1099;p40"/>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CheckMate</a:t>
            </a:r>
            <a:endParaRPr b="1" i="0" sz="2700" u="none" cap="none" strike="noStrike">
              <a:solidFill>
                <a:schemeClr val="accent1"/>
              </a:solidFill>
              <a:latin typeface="Calibri"/>
              <a:ea typeface="Calibri"/>
              <a:cs typeface="Calibri"/>
              <a:sym typeface="Calibri"/>
            </a:endParaRPr>
          </a:p>
        </p:txBody>
      </p:sp>
      <p:sp>
        <p:nvSpPr>
          <p:cNvPr id="1100" name="Google Shape;1100;p40"/>
          <p:cNvSpPr txBox="1"/>
          <p:nvPr/>
        </p:nvSpPr>
        <p:spPr>
          <a:xfrm>
            <a:off x="839416" y="1957353"/>
            <a:ext cx="741682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Met CheckMate ontvang je uitsluitend gevalideerde valmeldingen, waarbij je er zeker van kunt zijn dat elke melding overeenkomt met een echte val die door Nobi-experts is gedetecteerd met behulp van privacybeschermde onscherpe beelden. </a:t>
            </a:r>
            <a:endParaRPr b="1" i="0" sz="2000" u="none" cap="none" strike="noStrike">
              <a:solidFill>
                <a:schemeClr val="accent2"/>
              </a:solidFill>
              <a:latin typeface="Calibri"/>
              <a:ea typeface="Calibri"/>
              <a:cs typeface="Calibri"/>
              <a:sym typeface="Calibri"/>
            </a:endParaRPr>
          </a:p>
        </p:txBody>
      </p:sp>
      <p:sp>
        <p:nvSpPr>
          <p:cNvPr id="1101" name="Google Shape;1101;p40"/>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Optische sensoren | Snooze-feature | </a:t>
            </a:r>
            <a:r>
              <a:rPr b="1" i="0" lang="en-GB" sz="1200" u="none" cap="none" strike="noStrike">
                <a:solidFill>
                  <a:srgbClr val="106E71"/>
                </a:solidFill>
                <a:latin typeface="Calibri"/>
                <a:ea typeface="Calibri"/>
                <a:cs typeface="Calibri"/>
                <a:sym typeface="Calibri"/>
              </a:rPr>
              <a:t>CheckMate</a:t>
            </a:r>
            <a:r>
              <a:rPr b="0" i="0" lang="en-GB" sz="1200" u="none" cap="none" strike="noStrike">
                <a:solidFill>
                  <a:srgbClr val="7F7F7F"/>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1102" name="Google Shape;1102;p40"/>
          <p:cNvSpPr txBox="1"/>
          <p:nvPr/>
        </p:nvSpPr>
        <p:spPr>
          <a:xfrm>
            <a:off x="2315580" y="4476357"/>
            <a:ext cx="460851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Deelname is afhankelijk van de toestemming van de bewoner en de service is 24 uur per dag, 7 dagen per week gratis beschikbaar.</a:t>
            </a:r>
            <a:endParaRPr b="0" i="0" sz="1400" u="none" cap="none" strike="noStrike">
              <a:solidFill>
                <a:srgbClr val="000000"/>
              </a:solidFill>
              <a:latin typeface="Arial"/>
              <a:ea typeface="Arial"/>
              <a:cs typeface="Arial"/>
              <a:sym typeface="Arial"/>
            </a:endParaRPr>
          </a:p>
        </p:txBody>
      </p:sp>
      <p:sp>
        <p:nvSpPr>
          <p:cNvPr id="1103" name="Google Shape;1103;p40"/>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104" name="Google Shape;1104;p40"/>
          <p:cNvPicPr preferRelativeResize="0"/>
          <p:nvPr/>
        </p:nvPicPr>
        <p:blipFill rotWithShape="1">
          <a:blip r:embed="rId3">
            <a:alphaModFix/>
          </a:blip>
          <a:srcRect b="0" l="0" r="25850" t="0"/>
          <a:stretch/>
        </p:blipFill>
        <p:spPr>
          <a:xfrm>
            <a:off x="10123985" y="2319327"/>
            <a:ext cx="2068015" cy="1368612"/>
          </a:xfrm>
          <a:prstGeom prst="rect">
            <a:avLst/>
          </a:prstGeom>
          <a:noFill/>
          <a:ln>
            <a:noFill/>
          </a:ln>
        </p:spPr>
      </p:pic>
      <p:sp>
        <p:nvSpPr>
          <p:cNvPr id="1105" name="Google Shape;1105;p40"/>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106" name="Google Shape;1106;p40"/>
          <p:cNvPicPr preferRelativeResize="0"/>
          <p:nvPr/>
        </p:nvPicPr>
        <p:blipFill rotWithShape="1">
          <a:blip r:embed="rId4">
            <a:alphaModFix/>
          </a:blip>
          <a:srcRect b="0" l="0" r="0" t="0"/>
          <a:stretch/>
        </p:blipFill>
        <p:spPr>
          <a:xfrm>
            <a:off x="7385027" y="755644"/>
            <a:ext cx="745283" cy="745283"/>
          </a:xfrm>
          <a:prstGeom prst="rect">
            <a:avLst/>
          </a:prstGeom>
          <a:noFill/>
          <a:ln>
            <a:noFill/>
          </a:ln>
        </p:spPr>
      </p:pic>
      <p:sp>
        <p:nvSpPr>
          <p:cNvPr id="1107" name="Google Shape;1107;p40"/>
          <p:cNvSpPr/>
          <p:nvPr/>
        </p:nvSpPr>
        <p:spPr>
          <a:xfrm>
            <a:off x="3571488" y="3429000"/>
            <a:ext cx="1952700" cy="9048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8" name="Google Shape;1108;p40"/>
          <p:cNvSpPr txBox="1"/>
          <p:nvPr/>
        </p:nvSpPr>
        <p:spPr>
          <a:xfrm>
            <a:off x="3885311" y="3546758"/>
            <a:ext cx="13251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200"/>
              <a:buFont typeface="Calibri"/>
              <a:buNone/>
            </a:pPr>
            <a:r>
              <a:rPr b="1" i="0" lang="en-GB" sz="3200" u="none" cap="none" strike="noStrike">
                <a:solidFill>
                  <a:schemeClr val="lt1"/>
                </a:solidFill>
                <a:latin typeface="Calibri"/>
                <a:ea typeface="Calibri"/>
                <a:cs typeface="Calibri"/>
                <a:sym typeface="Calibri"/>
              </a:rPr>
              <a:t>24/7</a:t>
            </a:r>
            <a:endParaRPr b="1" i="0" sz="3200" u="none" cap="none" strike="noStrike">
              <a:solidFill>
                <a:schemeClr val="lt1"/>
              </a:solidFill>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2" name="Shape 1112"/>
        <p:cNvGrpSpPr/>
        <p:nvPr/>
      </p:nvGrpSpPr>
      <p:grpSpPr>
        <a:xfrm>
          <a:off x="0" y="0"/>
          <a:ext cx="0" cy="0"/>
          <a:chOff x="0" y="0"/>
          <a:chExt cx="0" cy="0"/>
        </a:xfrm>
      </p:grpSpPr>
      <p:sp>
        <p:nvSpPr>
          <p:cNvPr id="1113" name="Google Shape;1113;p2"/>
          <p:cNvSpPr/>
          <p:nvPr/>
        </p:nvSpPr>
        <p:spPr>
          <a:xfrm>
            <a:off x="-22734" y="0"/>
            <a:ext cx="12214734"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14" name="Google Shape;1114;p2"/>
          <p:cNvSpPr/>
          <p:nvPr/>
        </p:nvSpPr>
        <p:spPr>
          <a:xfrm>
            <a:off x="-6351" y="5724565"/>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27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15" name="Google Shape;1115;p2"/>
          <p:cNvSpPr/>
          <p:nvPr/>
        </p:nvSpPr>
        <p:spPr>
          <a:xfrm>
            <a:off x="492698"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16" name="Google Shape;1116;p2"/>
          <p:cNvSpPr txBox="1"/>
          <p:nvPr/>
        </p:nvSpPr>
        <p:spPr>
          <a:xfrm>
            <a:off x="2686612" y="4875299"/>
            <a:ext cx="2462473"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Arial"/>
              <a:buNone/>
            </a:pPr>
            <a:r>
              <a:rPr b="0" i="0" lang="en-GB" sz="1600" u="none" cap="none" strike="noStrike">
                <a:solidFill>
                  <a:srgbClr val="FFFFFF"/>
                </a:solidFill>
                <a:latin typeface="Calibri"/>
                <a:ea typeface="Calibri"/>
                <a:cs typeface="Calibri"/>
                <a:sym typeface="Calibri"/>
              </a:rPr>
              <a:t>Privacy voor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8656D"/>
              </a:buClr>
              <a:buSzPts val="2800"/>
              <a:buFont typeface="Arial"/>
              <a:buNone/>
            </a:pPr>
            <a:r>
              <a:rPr b="0" i="0" lang="en-GB" sz="2800" u="none" cap="none" strike="noStrike">
                <a:solidFill>
                  <a:srgbClr val="38656D"/>
                </a:solidFill>
                <a:latin typeface="Calibri"/>
                <a:ea typeface="Calibri"/>
                <a:cs typeface="Calibri"/>
                <a:sym typeface="Calibri"/>
              </a:rPr>
              <a:t> Bewoners</a:t>
            </a:r>
            <a:endParaRPr b="0" i="0" sz="2800" u="none" cap="none" strike="noStrike">
              <a:solidFill>
                <a:srgbClr val="EF9C2C"/>
              </a:solidFill>
              <a:latin typeface="Calibri"/>
              <a:ea typeface="Calibri"/>
              <a:cs typeface="Calibri"/>
              <a:sym typeface="Calibri"/>
            </a:endParaRPr>
          </a:p>
        </p:txBody>
      </p:sp>
      <p:sp>
        <p:nvSpPr>
          <p:cNvPr id="1117" name="Google Shape;1117;p2"/>
          <p:cNvSpPr txBox="1"/>
          <p:nvPr/>
        </p:nvSpPr>
        <p:spPr>
          <a:xfrm>
            <a:off x="4871880" y="771750"/>
            <a:ext cx="3462600" cy="498600"/>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38656D"/>
              </a:buClr>
              <a:buSzPts val="3600"/>
              <a:buFont typeface="Arial"/>
              <a:buNone/>
            </a:pPr>
            <a:r>
              <a:rPr b="0" i="0" lang="en-GB" sz="3600" u="none" cap="none" strike="noStrike">
                <a:solidFill>
                  <a:srgbClr val="38656D"/>
                </a:solidFill>
                <a:latin typeface="Calibri"/>
                <a:ea typeface="Calibri"/>
                <a:cs typeface="Calibri"/>
                <a:sym typeface="Calibri"/>
              </a:rPr>
              <a:t>100% Privacy</a:t>
            </a:r>
            <a:endParaRPr b="0" i="0" sz="1400" u="none" cap="none" strike="noStrike">
              <a:solidFill>
                <a:srgbClr val="000000"/>
              </a:solidFill>
              <a:latin typeface="Arial"/>
              <a:ea typeface="Arial"/>
              <a:cs typeface="Arial"/>
              <a:sym typeface="Arial"/>
            </a:endParaRPr>
          </a:p>
        </p:txBody>
      </p:sp>
      <p:sp>
        <p:nvSpPr>
          <p:cNvPr id="1118" name="Google Shape;1118;p2"/>
          <p:cNvSpPr/>
          <p:nvPr/>
        </p:nvSpPr>
        <p:spPr>
          <a:xfrm>
            <a:off x="3758455" y="760401"/>
            <a:ext cx="514200" cy="5142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19" name="Google Shape;1119;p2"/>
          <p:cNvSpPr txBox="1"/>
          <p:nvPr/>
        </p:nvSpPr>
        <p:spPr>
          <a:xfrm>
            <a:off x="3939527" y="856800"/>
            <a:ext cx="162000" cy="3324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FFFFFF"/>
              </a:buClr>
              <a:buSzPts val="2400"/>
              <a:buFont typeface="Arial"/>
              <a:buNone/>
            </a:pPr>
            <a:r>
              <a:rPr b="1" i="0" lang="en-GB" sz="2400" u="none" cap="none" strike="noStrike">
                <a:solidFill>
                  <a:srgbClr val="FFFFFF"/>
                </a:solidFill>
                <a:latin typeface="Calibri"/>
                <a:ea typeface="Calibri"/>
                <a:cs typeface="Calibri"/>
                <a:sym typeface="Calibri"/>
              </a:rPr>
              <a:t>6</a:t>
            </a:r>
            <a:endParaRPr b="0" i="0" sz="1400" u="none" cap="none" strike="noStrike">
              <a:solidFill>
                <a:srgbClr val="000000"/>
              </a:solidFill>
              <a:latin typeface="Arial"/>
              <a:ea typeface="Arial"/>
              <a:cs typeface="Arial"/>
              <a:sym typeface="Arial"/>
            </a:endParaRPr>
          </a:p>
        </p:txBody>
      </p:sp>
      <p:pic>
        <p:nvPicPr>
          <p:cNvPr id="1120" name="Google Shape;1120;p2"/>
          <p:cNvPicPr preferRelativeResize="0"/>
          <p:nvPr/>
        </p:nvPicPr>
        <p:blipFill rotWithShape="1">
          <a:blip r:embed="rId3">
            <a:alphaModFix/>
          </a:blip>
          <a:srcRect b="0" l="0" r="25850" t="0"/>
          <a:stretch/>
        </p:blipFill>
        <p:spPr>
          <a:xfrm>
            <a:off x="10123985" y="5067034"/>
            <a:ext cx="2068015" cy="1368612"/>
          </a:xfrm>
          <a:prstGeom prst="rect">
            <a:avLst/>
          </a:prstGeom>
          <a:noFill/>
          <a:ln>
            <a:noFill/>
          </a:ln>
        </p:spPr>
      </p:pic>
      <p:sp>
        <p:nvSpPr>
          <p:cNvPr id="1121" name="Google Shape;1121;p2"/>
          <p:cNvSpPr txBox="1"/>
          <p:nvPr/>
        </p:nvSpPr>
        <p:spPr>
          <a:xfrm>
            <a:off x="6800370" y="4875299"/>
            <a:ext cx="2462473" cy="74687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Arial"/>
              <a:buNone/>
            </a:pPr>
            <a:r>
              <a:rPr b="0" i="0" lang="en-GB" sz="1600" u="none" cap="none" strike="noStrike">
                <a:solidFill>
                  <a:srgbClr val="FFFFFF"/>
                </a:solidFill>
                <a:latin typeface="Calibri"/>
                <a:ea typeface="Calibri"/>
                <a:cs typeface="Calibri"/>
                <a:sym typeface="Calibri"/>
              </a:rPr>
              <a:t>Privacy voor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8656D"/>
              </a:buClr>
              <a:buSzPts val="2800"/>
              <a:buFont typeface="Arial"/>
              <a:buNone/>
            </a:pPr>
            <a:r>
              <a:rPr b="0" i="0" lang="en-GB" sz="2800" u="none" cap="none" strike="noStrike">
                <a:solidFill>
                  <a:srgbClr val="38656D"/>
                </a:solidFill>
                <a:latin typeface="Calibri"/>
                <a:ea typeface="Calibri"/>
                <a:cs typeface="Calibri"/>
                <a:sym typeface="Calibri"/>
              </a:rPr>
              <a:t>Zorgpersoneel</a:t>
            </a:r>
            <a:endParaRPr b="0" i="0" sz="2800" u="none" cap="none" strike="noStrike">
              <a:solidFill>
                <a:srgbClr val="EF9C2C"/>
              </a:solidFill>
              <a:latin typeface="Calibri"/>
              <a:ea typeface="Calibri"/>
              <a:cs typeface="Calibri"/>
              <a:sym typeface="Calibri"/>
            </a:endParaRPr>
          </a:p>
        </p:txBody>
      </p:sp>
      <p:sp>
        <p:nvSpPr>
          <p:cNvPr id="1122" name="Google Shape;1122;p2"/>
          <p:cNvSpPr/>
          <p:nvPr/>
        </p:nvSpPr>
        <p:spPr>
          <a:xfrm>
            <a:off x="7016407" y="2413518"/>
            <a:ext cx="2030400" cy="2030400"/>
          </a:xfrm>
          <a:prstGeom prst="ellipse">
            <a:avLst/>
          </a:prstGeom>
          <a:blipFill rotWithShape="1">
            <a:blip r:embed="rId4">
              <a:alphaModFix/>
            </a:blip>
            <a:stretch>
              <a:fillRect b="-60914" l="-23993" r="-6016" t="-19529"/>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23" name="Google Shape;1123;p2"/>
          <p:cNvSpPr/>
          <p:nvPr/>
        </p:nvSpPr>
        <p:spPr>
          <a:xfrm>
            <a:off x="2899780" y="2414081"/>
            <a:ext cx="2029837" cy="2029837"/>
          </a:xfrm>
          <a:prstGeom prst="ellipse">
            <a:avLst/>
          </a:prstGeom>
          <a:blipFill rotWithShape="1">
            <a:blip r:embed="rId5">
              <a:alphaModFix/>
            </a:blip>
            <a:stretch>
              <a:fillRect b="-22784" l="-8594" r="-11506" t="-3917"/>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24" name="Google Shape;1124;p2"/>
          <p:cNvSpPr txBox="1"/>
          <p:nvPr/>
        </p:nvSpPr>
        <p:spPr>
          <a:xfrm>
            <a:off x="5611153" y="5059850"/>
            <a:ext cx="950360" cy="43115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400"/>
              <a:buFont typeface="Arial"/>
              <a:buNone/>
            </a:pPr>
            <a:r>
              <a:rPr b="0" i="0" lang="en-GB" sz="2400" u="none" cap="none" strike="noStrike">
                <a:solidFill>
                  <a:srgbClr val="38656D"/>
                </a:solidFill>
                <a:latin typeface="Calibri"/>
                <a:ea typeface="Calibri"/>
                <a:cs typeface="Calibri"/>
                <a:sym typeface="Calibri"/>
              </a:rPr>
              <a:t>&amp;</a:t>
            </a:r>
            <a:endParaRPr b="0" i="0" sz="2400" u="none" cap="none" strike="noStrike">
              <a:solidFill>
                <a:srgbClr val="EF9C2C"/>
              </a:solidFill>
              <a:latin typeface="Calibri"/>
              <a:ea typeface="Calibri"/>
              <a:cs typeface="Calibri"/>
              <a:sym typeface="Calibri"/>
            </a:endParaRPr>
          </a:p>
        </p:txBody>
      </p:sp>
      <p:pic>
        <p:nvPicPr>
          <p:cNvPr id="1125" name="Google Shape;1125;p2"/>
          <p:cNvPicPr preferRelativeResize="0"/>
          <p:nvPr/>
        </p:nvPicPr>
        <p:blipFill rotWithShape="1">
          <a:blip r:embed="rId6">
            <a:alphaModFix/>
          </a:blip>
          <a:srcRect b="0" l="0" r="0" t="0"/>
          <a:stretch/>
        </p:blipFill>
        <p:spPr>
          <a:xfrm>
            <a:off x="5611153" y="3050321"/>
            <a:ext cx="756794" cy="756794"/>
          </a:xfrm>
          <a:prstGeom prst="rect">
            <a:avLst/>
          </a:prstGeom>
          <a:noFill/>
          <a:ln>
            <a:noFill/>
          </a:ln>
        </p:spPr>
      </p:pic>
      <p:cxnSp>
        <p:nvCxnSpPr>
          <p:cNvPr id="1126" name="Google Shape;1126;p2"/>
          <p:cNvCxnSpPr/>
          <p:nvPr/>
        </p:nvCxnSpPr>
        <p:spPr>
          <a:xfrm>
            <a:off x="5375918" y="1644726"/>
            <a:ext cx="1440300" cy="0"/>
          </a:xfrm>
          <a:prstGeom prst="straightConnector1">
            <a:avLst/>
          </a:prstGeom>
          <a:noFill/>
          <a:ln cap="flat" cmpd="sng" w="19050">
            <a:solidFill>
              <a:schemeClr val="accent1"/>
            </a:solidFill>
            <a:prstDash val="solid"/>
            <a:miter lim="800000"/>
            <a:headEnd len="sm" w="sm" type="none"/>
            <a:tailEnd len="sm" w="sm" type="none"/>
          </a:ln>
        </p:spPr>
      </p:cxn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0" name="Shape 1130"/>
        <p:cNvGrpSpPr/>
        <p:nvPr/>
      </p:nvGrpSpPr>
      <p:grpSpPr>
        <a:xfrm>
          <a:off x="0" y="0"/>
          <a:ext cx="0" cy="0"/>
          <a:chOff x="0" y="0"/>
          <a:chExt cx="0" cy="0"/>
        </a:xfrm>
      </p:grpSpPr>
      <p:pic>
        <p:nvPicPr>
          <p:cNvPr id="1131" name="Google Shape;1131;p3"/>
          <p:cNvPicPr preferRelativeResize="0"/>
          <p:nvPr/>
        </p:nvPicPr>
        <p:blipFill rotWithShape="1">
          <a:blip r:embed="rId3">
            <a:alphaModFix/>
          </a:blip>
          <a:srcRect b="0" l="17031" r="46132" t="0"/>
          <a:stretch/>
        </p:blipFill>
        <p:spPr>
          <a:xfrm>
            <a:off x="7752185" y="0"/>
            <a:ext cx="4451027" cy="6858000"/>
          </a:xfrm>
          <a:prstGeom prst="rect">
            <a:avLst/>
          </a:prstGeom>
          <a:noFill/>
          <a:ln>
            <a:noFill/>
          </a:ln>
        </p:spPr>
      </p:pic>
      <p:sp>
        <p:nvSpPr>
          <p:cNvPr id="1132" name="Google Shape;1132;p3"/>
          <p:cNvSpPr/>
          <p:nvPr/>
        </p:nvSpPr>
        <p:spPr>
          <a:xfrm>
            <a:off x="7752186" y="0"/>
            <a:ext cx="4451027" cy="6858000"/>
          </a:xfrm>
          <a:prstGeom prst="rect">
            <a:avLst/>
          </a:prstGeom>
          <a:solidFill>
            <a:schemeClr val="lt2">
              <a:alpha val="47058"/>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33" name="Google Shape;1133;p3"/>
          <p:cNvSpPr/>
          <p:nvPr/>
        </p:nvSpPr>
        <p:spPr>
          <a:xfrm>
            <a:off x="3076" y="0"/>
            <a:ext cx="7749109"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34" name="Google Shape;1134;p3"/>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135" name="Google Shape;1135;p3"/>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Privacy voor </a:t>
            </a:r>
            <a:r>
              <a:rPr b="1" i="0" lang="en-GB" sz="2700" u="none" cap="none" strike="noStrike">
                <a:solidFill>
                  <a:schemeClr val="accent1"/>
                </a:solidFill>
                <a:latin typeface="Calibri"/>
                <a:ea typeface="Calibri"/>
                <a:cs typeface="Calibri"/>
                <a:sym typeface="Calibri"/>
              </a:rPr>
              <a:t>bewoners</a:t>
            </a:r>
            <a:endParaRPr b="1" i="0" sz="2700" u="none" cap="none" strike="noStrike">
              <a:solidFill>
                <a:schemeClr val="accent1"/>
              </a:solidFill>
              <a:latin typeface="Calibri"/>
              <a:ea typeface="Calibri"/>
              <a:cs typeface="Calibri"/>
              <a:sym typeface="Calibri"/>
            </a:endParaRPr>
          </a:p>
        </p:txBody>
      </p:sp>
      <p:sp>
        <p:nvSpPr>
          <p:cNvPr id="1136" name="Google Shape;1136;p3"/>
          <p:cNvSpPr/>
          <p:nvPr/>
        </p:nvSpPr>
        <p:spPr>
          <a:xfrm>
            <a:off x="-28930" y="4700589"/>
            <a:ext cx="12232142" cy="1639400"/>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274"/>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37" name="Google Shape;1137;p3"/>
          <p:cNvSpPr txBox="1"/>
          <p:nvPr/>
        </p:nvSpPr>
        <p:spPr>
          <a:xfrm>
            <a:off x="1039412" y="2147196"/>
            <a:ext cx="5854972" cy="2843855"/>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Kortom</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Nobi heeft geen afbeeldingen van je lichaam nodig om extreem effectief te zijn.  In plaats daarvan werkt het met geanonimiseerde stokfiguren. </a:t>
            </a:r>
            <a:endParaRPr/>
          </a:p>
          <a:p>
            <a:pPr indent="0" lvl="0" marL="0" marR="0" rtl="0" algn="l">
              <a:lnSpc>
                <a:spcPct val="110000"/>
              </a:lnSpc>
              <a:spcBef>
                <a:spcPts val="0"/>
              </a:spcBef>
              <a:spcAft>
                <a:spcPts val="0"/>
              </a:spcAft>
              <a:buClr>
                <a:srgbClr val="4E4F51"/>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Wat zijn stokfiguren?</a:t>
            </a:r>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Dit is een combinatie van lijnen en knopen die lijken op figuurtjes gemaakt uit lucifers, speciaal ontworpen om je privacy te beschermen.</a:t>
            </a:r>
            <a:endParaRPr/>
          </a:p>
          <a:p>
            <a:pPr indent="0" lvl="0" marL="0" marR="0" rtl="0" algn="l">
              <a:lnSpc>
                <a:spcPct val="110000"/>
              </a:lnSpc>
              <a:spcBef>
                <a:spcPts val="0"/>
              </a:spcBef>
              <a:spcAft>
                <a:spcPts val="0"/>
              </a:spcAft>
              <a:buClr>
                <a:srgbClr val="4E4F51"/>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Zo werkt het</a:t>
            </a:r>
            <a:endParaRPr b="0" i="0" sz="1400" u="none" cap="none" strike="noStrike">
              <a:solidFill>
                <a:srgbClr val="000000"/>
              </a:solidFill>
              <a:latin typeface="Arial"/>
              <a:ea typeface="Arial"/>
              <a:cs typeface="Arial"/>
              <a:sym typeface="Arial"/>
            </a:endParaRPr>
          </a:p>
          <a:p>
            <a:pPr indent="-171450" lvl="0" marL="171450" marR="0" rtl="0" algn="l">
              <a:lnSpc>
                <a:spcPct val="110000"/>
              </a:lnSpc>
              <a:spcBef>
                <a:spcPts val="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De optische sensoren van Nobi maken elke seconde beelden van de kamer. De</a:t>
            </a:r>
            <a:endParaRPr/>
          </a:p>
          <a:p>
            <a:pPr indent="-171450" lvl="0" marL="171450" marR="0" rtl="0" algn="l">
              <a:lnSpc>
                <a:spcPct val="110000"/>
              </a:lnSpc>
              <a:spcBef>
                <a:spcPts val="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AI maakt vervolgens slimme analyses op basis van 'houdingen', ook wel bekend als deze anonieme ' stokfiguren'.</a:t>
            </a:r>
            <a:endParaRPr b="0" i="0" sz="1400" u="none" cap="none" strike="noStrike">
              <a:solidFill>
                <a:srgbClr val="000000"/>
              </a:solidFill>
              <a:latin typeface="Arial"/>
              <a:ea typeface="Arial"/>
              <a:cs typeface="Arial"/>
              <a:sym typeface="Arial"/>
            </a:endParaRPr>
          </a:p>
        </p:txBody>
      </p:sp>
      <p:sp>
        <p:nvSpPr>
          <p:cNvPr id="1138" name="Google Shape;1138;p3"/>
          <p:cNvSpPr txBox="1"/>
          <p:nvPr/>
        </p:nvSpPr>
        <p:spPr>
          <a:xfrm>
            <a:off x="781047" y="1605168"/>
            <a:ext cx="5444520" cy="369332"/>
          </a:xfrm>
          <a:prstGeom prst="rect">
            <a:avLst/>
          </a:prstGeom>
          <a:noFill/>
          <a:ln>
            <a:noFill/>
          </a:ln>
        </p:spPr>
        <p:txBody>
          <a:bodyPr anchorCtr="0" anchor="t" bIns="0" lIns="0" spcFirstLastPara="1" rIns="0" wrap="square" tIns="0">
            <a:spAutoFit/>
          </a:bodyPr>
          <a:lstStyle/>
          <a:p>
            <a:pPr indent="-254000" lvl="0" marL="266700" marR="0" rtl="0" algn="l">
              <a:lnSpc>
                <a:spcPct val="150000"/>
              </a:lnSpc>
              <a:spcBef>
                <a:spcPts val="0"/>
              </a:spcBef>
              <a:spcAft>
                <a:spcPts val="0"/>
              </a:spcAft>
              <a:buClr>
                <a:srgbClr val="EF9C2C"/>
              </a:buClr>
              <a:buSzPts val="1600"/>
              <a:buFont typeface="Calibri"/>
              <a:buAutoNum type="arabicPeriod"/>
            </a:pPr>
            <a:r>
              <a:rPr b="0" i="0" lang="en-GB" sz="1600" u="none" cap="none" strike="noStrike">
                <a:solidFill>
                  <a:srgbClr val="38656D"/>
                </a:solidFill>
                <a:latin typeface="Calibri"/>
                <a:ea typeface="Calibri"/>
                <a:cs typeface="Calibri"/>
                <a:sym typeface="Calibri"/>
              </a:rPr>
              <a:t>Nobi analyseert ' houdingen', geen lichaamsafbeeldingen.</a:t>
            </a:r>
            <a:endParaRPr b="0" i="0" sz="1400" u="none" cap="none" strike="noStrike">
              <a:solidFill>
                <a:srgbClr val="000000"/>
              </a:solidFill>
              <a:latin typeface="Arial"/>
              <a:ea typeface="Arial"/>
              <a:cs typeface="Arial"/>
              <a:sym typeface="Arial"/>
            </a:endParaRPr>
          </a:p>
        </p:txBody>
      </p:sp>
      <p:sp>
        <p:nvSpPr>
          <p:cNvPr id="1139" name="Google Shape;1139;p3"/>
          <p:cNvSpPr/>
          <p:nvPr/>
        </p:nvSpPr>
        <p:spPr>
          <a:xfrm>
            <a:off x="1039400" y="5446900"/>
            <a:ext cx="904800" cy="8931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0" name="Google Shape;1140;p3"/>
          <p:cNvSpPr txBox="1"/>
          <p:nvPr/>
        </p:nvSpPr>
        <p:spPr>
          <a:xfrm>
            <a:off x="1074653" y="5580271"/>
            <a:ext cx="834300" cy="507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3200"/>
              <a:buFont typeface="Arial"/>
              <a:buNone/>
            </a:pPr>
            <a:r>
              <a:rPr b="1" i="0" lang="en-GB" sz="3200" u="none" cap="none" strike="noStrike">
                <a:solidFill>
                  <a:srgbClr val="FFFFFF"/>
                </a:solidFill>
                <a:latin typeface="Calibri"/>
                <a:ea typeface="Calibri"/>
                <a:cs typeface="Calibri"/>
                <a:sym typeface="Calibri"/>
              </a:rPr>
              <a:t>AI</a:t>
            </a:r>
            <a:endParaRPr b="1" i="0" sz="3200" u="none" cap="none" strike="noStrike">
              <a:solidFill>
                <a:srgbClr val="FFFFFF"/>
              </a:solidFill>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4" name="Shape 1144"/>
        <p:cNvGrpSpPr/>
        <p:nvPr/>
      </p:nvGrpSpPr>
      <p:grpSpPr>
        <a:xfrm>
          <a:off x="0" y="0"/>
          <a:ext cx="0" cy="0"/>
          <a:chOff x="0" y="0"/>
          <a:chExt cx="0" cy="0"/>
        </a:xfrm>
      </p:grpSpPr>
      <p:sp>
        <p:nvSpPr>
          <p:cNvPr id="1145" name="Google Shape;1145;p53"/>
          <p:cNvSpPr/>
          <p:nvPr/>
        </p:nvSpPr>
        <p:spPr>
          <a:xfrm>
            <a:off x="1108" y="0"/>
            <a:ext cx="7749109"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146" name="Google Shape;1146;p53"/>
          <p:cNvPicPr preferRelativeResize="0"/>
          <p:nvPr/>
        </p:nvPicPr>
        <p:blipFill rotWithShape="1">
          <a:blip r:embed="rId3">
            <a:alphaModFix/>
          </a:blip>
          <a:srcRect b="0" l="0" r="0" t="0"/>
          <a:stretch/>
        </p:blipFill>
        <p:spPr>
          <a:xfrm>
            <a:off x="7756146" y="0"/>
            <a:ext cx="4437947" cy="6858000"/>
          </a:xfrm>
          <a:prstGeom prst="rect">
            <a:avLst/>
          </a:prstGeom>
          <a:noFill/>
          <a:ln>
            <a:noFill/>
          </a:ln>
        </p:spPr>
      </p:pic>
      <p:sp>
        <p:nvSpPr>
          <p:cNvPr id="1147" name="Google Shape;1147;p53"/>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148" name="Google Shape;1148;p53"/>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Privacy for </a:t>
            </a:r>
            <a:r>
              <a:rPr b="1" i="0" lang="en-GB" sz="2700" u="none" cap="none" strike="noStrike">
                <a:solidFill>
                  <a:schemeClr val="accent1"/>
                </a:solidFill>
                <a:latin typeface="Calibri"/>
                <a:ea typeface="Calibri"/>
                <a:cs typeface="Calibri"/>
                <a:sym typeface="Calibri"/>
              </a:rPr>
              <a:t>residents</a:t>
            </a:r>
            <a:endParaRPr b="1" i="0" sz="2700" u="none" cap="none" strike="noStrike">
              <a:solidFill>
                <a:schemeClr val="accent1"/>
              </a:solidFill>
              <a:latin typeface="Calibri"/>
              <a:ea typeface="Calibri"/>
              <a:cs typeface="Calibri"/>
              <a:sym typeface="Calibri"/>
            </a:endParaRPr>
          </a:p>
        </p:txBody>
      </p:sp>
      <p:sp>
        <p:nvSpPr>
          <p:cNvPr id="1149" name="Google Shape;1149;p53"/>
          <p:cNvSpPr/>
          <p:nvPr/>
        </p:nvSpPr>
        <p:spPr>
          <a:xfrm>
            <a:off x="-28931" y="4437543"/>
            <a:ext cx="12237311" cy="1639400"/>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274"/>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50" name="Google Shape;1150;p53"/>
          <p:cNvSpPr txBox="1"/>
          <p:nvPr/>
        </p:nvSpPr>
        <p:spPr>
          <a:xfrm>
            <a:off x="1039412" y="2126968"/>
            <a:ext cx="5444520" cy="2606867"/>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Nobi heeft bewust gekozen voor een sterke AI-processor die zich in de lamp zelf bevindt. </a:t>
            </a:r>
            <a:endParaRPr/>
          </a:p>
          <a:p>
            <a:pPr indent="0" lvl="0" marL="0" marR="0" rtl="0" algn="l">
              <a:lnSpc>
                <a:spcPct val="110000"/>
              </a:lnSpc>
              <a:spcBef>
                <a:spcPts val="0"/>
              </a:spcBef>
              <a:spcAft>
                <a:spcPts val="0"/>
              </a:spcAft>
              <a:buClr>
                <a:srgbClr val="4E4F51"/>
              </a:buClr>
              <a:buSzPts val="1400"/>
              <a:buFont typeface="Arial"/>
              <a:buNone/>
            </a:pPr>
            <a:r>
              <a:t/>
            </a:r>
            <a:endParaRPr b="1"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Het grote voordeel is dat de interpretatie van beelden lokaal kan gebeuren, binnen de lamp. Het is niet nodig om beelden naar de cloud te sturen voor AI-analyse.</a:t>
            </a:r>
            <a:endParaRPr/>
          </a:p>
          <a:p>
            <a:pPr indent="0" lvl="0" marL="0" marR="0" rtl="0" algn="l">
              <a:lnSpc>
                <a:spcPct val="110000"/>
              </a:lnSpc>
              <a:spcBef>
                <a:spcPts val="0"/>
              </a:spcBef>
              <a:spcAft>
                <a:spcPts val="0"/>
              </a:spcAft>
              <a:buClr>
                <a:srgbClr val="4E4F51"/>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Afhankelijk van de privacy-instellingen, en alleen in het geval van een val, slaat Nobi beelden op in de cloud zodat zorgprofessionals beter kunnen beoordelen welke zorg nodig is na een val en om vallen in de toekomst te voorkomen. </a:t>
            </a:r>
            <a:endParaRPr b="0" i="0" sz="1400" u="none" cap="none" strike="noStrike">
              <a:solidFill>
                <a:schemeClr val="dk1"/>
              </a:solidFill>
              <a:latin typeface="Calibri"/>
              <a:ea typeface="Calibri"/>
              <a:cs typeface="Calibri"/>
              <a:sym typeface="Calibri"/>
            </a:endParaRPr>
          </a:p>
        </p:txBody>
      </p:sp>
      <p:sp>
        <p:nvSpPr>
          <p:cNvPr id="1151" name="Google Shape;1151;p53"/>
          <p:cNvSpPr txBox="1"/>
          <p:nvPr/>
        </p:nvSpPr>
        <p:spPr>
          <a:xfrm>
            <a:off x="781047" y="1605168"/>
            <a:ext cx="5444520" cy="369332"/>
          </a:xfrm>
          <a:prstGeom prst="rect">
            <a:avLst/>
          </a:prstGeom>
          <a:noFill/>
          <a:ln>
            <a:noFill/>
          </a:ln>
        </p:spPr>
        <p:txBody>
          <a:bodyPr anchorCtr="0" anchor="t" bIns="0" lIns="0" spcFirstLastPara="1" rIns="0" wrap="square" tIns="0">
            <a:spAutoFit/>
          </a:bodyPr>
          <a:lstStyle/>
          <a:p>
            <a:pPr indent="-261938" lvl="0" marL="274638" marR="0" rtl="0" algn="l">
              <a:lnSpc>
                <a:spcPct val="150000"/>
              </a:lnSpc>
              <a:spcBef>
                <a:spcPts val="0"/>
              </a:spcBef>
              <a:spcAft>
                <a:spcPts val="0"/>
              </a:spcAft>
              <a:buClr>
                <a:srgbClr val="EF9C2C"/>
              </a:buClr>
              <a:buSzPts val="1600"/>
              <a:buFont typeface="Calibri"/>
              <a:buAutoNum type="arabicPeriod" startAt="2"/>
            </a:pPr>
            <a:r>
              <a:rPr b="0" i="0" lang="en-GB" sz="1600" u="none" cap="none" strike="noStrike">
                <a:solidFill>
                  <a:srgbClr val="38656D"/>
                </a:solidFill>
                <a:latin typeface="Calibri"/>
                <a:ea typeface="Calibri"/>
                <a:cs typeface="Calibri"/>
                <a:sym typeface="Calibri"/>
              </a:rPr>
              <a:t>Geen val, geen beelden naar de cloud </a:t>
            </a:r>
            <a:endParaRPr b="0" i="0" sz="1400" u="none" cap="none" strike="noStrike">
              <a:solidFill>
                <a:srgbClr val="000000"/>
              </a:solidFill>
              <a:latin typeface="Arial"/>
              <a:ea typeface="Arial"/>
              <a:cs typeface="Arial"/>
              <a:sym typeface="Arial"/>
            </a:endParaRPr>
          </a:p>
        </p:txBody>
      </p:sp>
      <p:sp>
        <p:nvSpPr>
          <p:cNvPr id="1152" name="Google Shape;1152;p53"/>
          <p:cNvSpPr/>
          <p:nvPr/>
        </p:nvSpPr>
        <p:spPr>
          <a:xfrm>
            <a:off x="1039400" y="5136350"/>
            <a:ext cx="904800" cy="8931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3" name="Google Shape;1153;p53"/>
          <p:cNvSpPr txBox="1"/>
          <p:nvPr/>
        </p:nvSpPr>
        <p:spPr>
          <a:xfrm>
            <a:off x="1074653" y="5269721"/>
            <a:ext cx="834300" cy="507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3200"/>
              <a:buFont typeface="Arial"/>
              <a:buNone/>
            </a:pPr>
            <a:r>
              <a:rPr b="1" i="0" lang="en-GB" sz="3200" u="none" cap="none" strike="noStrike">
                <a:solidFill>
                  <a:srgbClr val="FFFFFF"/>
                </a:solidFill>
                <a:latin typeface="Calibri"/>
                <a:ea typeface="Calibri"/>
                <a:cs typeface="Calibri"/>
                <a:sym typeface="Calibri"/>
              </a:rPr>
              <a:t>AI</a:t>
            </a:r>
            <a:endParaRPr b="1" i="0" sz="3200" u="none" cap="none" strike="noStrike">
              <a:solidFill>
                <a:srgbClr val="FFFFFF"/>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7" name="Shape 1157"/>
        <p:cNvGrpSpPr/>
        <p:nvPr/>
      </p:nvGrpSpPr>
      <p:grpSpPr>
        <a:xfrm>
          <a:off x="0" y="0"/>
          <a:ext cx="0" cy="0"/>
          <a:chOff x="0" y="0"/>
          <a:chExt cx="0" cy="0"/>
        </a:xfrm>
      </p:grpSpPr>
      <p:sp>
        <p:nvSpPr>
          <p:cNvPr id="1158" name="Google Shape;1158;p54"/>
          <p:cNvSpPr/>
          <p:nvPr/>
        </p:nvSpPr>
        <p:spPr>
          <a:xfrm>
            <a:off x="7752185" y="1660"/>
            <a:ext cx="4456198" cy="6858000"/>
          </a:xfrm>
          <a:prstGeom prst="rect">
            <a:avLst/>
          </a:prstGeom>
          <a:solidFill>
            <a:schemeClr val="lt2">
              <a:alpha val="6862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Arial"/>
              <a:buNone/>
            </a:pPr>
            <a:r>
              <a:rPr b="0" i="0" lang="en-GB" sz="1800" u="none" cap="none" strike="noStrike">
                <a:solidFill>
                  <a:srgbClr val="FFFFFF"/>
                </a:solidFill>
                <a:latin typeface="Calibri"/>
                <a:ea typeface="Calibri"/>
                <a:cs typeface="Calibri"/>
                <a:sym typeface="Calibri"/>
              </a:rPr>
              <a:t>0</a:t>
            </a:r>
            <a:endParaRPr b="0" i="0" sz="1400" u="none" cap="none" strike="noStrike">
              <a:solidFill>
                <a:srgbClr val="000000"/>
              </a:solidFill>
              <a:latin typeface="Arial"/>
              <a:ea typeface="Arial"/>
              <a:cs typeface="Arial"/>
              <a:sym typeface="Arial"/>
            </a:endParaRPr>
          </a:p>
        </p:txBody>
      </p:sp>
      <p:sp>
        <p:nvSpPr>
          <p:cNvPr id="1159" name="Google Shape;1159;p54"/>
          <p:cNvSpPr/>
          <p:nvPr/>
        </p:nvSpPr>
        <p:spPr>
          <a:xfrm>
            <a:off x="3076" y="0"/>
            <a:ext cx="7749109"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60" name="Google Shape;1160;p54"/>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161" name="Google Shape;1161;p54"/>
          <p:cNvSpPr txBox="1"/>
          <p:nvPr/>
        </p:nvSpPr>
        <p:spPr>
          <a:xfrm>
            <a:off x="719999" y="844829"/>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Privacy voor </a:t>
            </a:r>
            <a:r>
              <a:rPr b="1" i="0" lang="en-GB" sz="2700" u="none" cap="none" strike="noStrike">
                <a:solidFill>
                  <a:schemeClr val="accent1"/>
                </a:solidFill>
                <a:latin typeface="Calibri"/>
                <a:ea typeface="Calibri"/>
                <a:cs typeface="Calibri"/>
                <a:sym typeface="Calibri"/>
              </a:rPr>
              <a:t>bewoners</a:t>
            </a:r>
            <a:endParaRPr b="1" i="0" sz="2700" u="none" cap="none" strike="noStrike">
              <a:solidFill>
                <a:schemeClr val="accent1"/>
              </a:solidFill>
              <a:latin typeface="Calibri"/>
              <a:ea typeface="Calibri"/>
              <a:cs typeface="Calibri"/>
              <a:sym typeface="Calibri"/>
            </a:endParaRPr>
          </a:p>
        </p:txBody>
      </p:sp>
      <p:sp>
        <p:nvSpPr>
          <p:cNvPr id="1162" name="Google Shape;1162;p54"/>
          <p:cNvSpPr txBox="1"/>
          <p:nvPr/>
        </p:nvSpPr>
        <p:spPr>
          <a:xfrm>
            <a:off x="1039412" y="2147196"/>
            <a:ext cx="4552532" cy="2132892"/>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Voordat de slimme functies van Nobi worden geactiveerd, kiezen bewoners of hun vertegenwoordigers welke beelden door het zorgpersoneel kunnen worden bekeken om meer inzicht te krijgen in het type hulp dat nodig is na een val en wat de oorzaak van de val was. </a:t>
            </a:r>
            <a:endParaRPr/>
          </a:p>
          <a:p>
            <a:pPr indent="0" lvl="0" marL="0" marR="0" rtl="0" algn="l">
              <a:lnSpc>
                <a:spcPct val="110000"/>
              </a:lnSpc>
              <a:spcBef>
                <a:spcPts val="0"/>
              </a:spcBef>
              <a:spcAft>
                <a:spcPts val="0"/>
              </a:spcAft>
              <a:buClr>
                <a:srgbClr val="4E4F51"/>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Zo helpt Nobi zorgverleners  </a:t>
            </a:r>
            <a:endParaRPr b="0" i="0" sz="1400" u="none" cap="none" strike="noStrike">
              <a:solidFill>
                <a:srgbClr val="000000"/>
              </a:solidFill>
              <a:latin typeface="Arial"/>
              <a:ea typeface="Arial"/>
              <a:cs typeface="Arial"/>
              <a:sym typeface="Arial"/>
            </a:endParaRPr>
          </a:p>
          <a:p>
            <a:pPr indent="-171450" lvl="0" marL="171450" marR="0" rtl="0" algn="l">
              <a:lnSpc>
                <a:spcPct val="110000"/>
              </a:lnSpc>
              <a:spcBef>
                <a:spcPts val="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de juiste hulp te bieden na een val; </a:t>
            </a:r>
            <a:endParaRPr/>
          </a:p>
          <a:p>
            <a:pPr indent="-171450" lvl="0" marL="171450" marR="0" rtl="0" algn="l">
              <a:lnSpc>
                <a:spcPct val="110000"/>
              </a:lnSpc>
              <a:spcBef>
                <a:spcPts val="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En toekomstige vallen te voorkomen.</a:t>
            </a:r>
            <a:endParaRPr b="0" i="0" sz="1400" u="none" cap="none" strike="noStrike">
              <a:solidFill>
                <a:srgbClr val="000000"/>
              </a:solidFill>
              <a:latin typeface="Arial"/>
              <a:ea typeface="Arial"/>
              <a:cs typeface="Arial"/>
              <a:sym typeface="Arial"/>
            </a:endParaRPr>
          </a:p>
        </p:txBody>
      </p:sp>
      <p:sp>
        <p:nvSpPr>
          <p:cNvPr id="1163" name="Google Shape;1163;p54"/>
          <p:cNvSpPr txBox="1"/>
          <p:nvPr/>
        </p:nvSpPr>
        <p:spPr>
          <a:xfrm>
            <a:off x="781047" y="1605168"/>
            <a:ext cx="5444520" cy="369332"/>
          </a:xfrm>
          <a:prstGeom prst="rect">
            <a:avLst/>
          </a:prstGeom>
          <a:noFill/>
          <a:ln>
            <a:noFill/>
          </a:ln>
        </p:spPr>
        <p:txBody>
          <a:bodyPr anchorCtr="0" anchor="t" bIns="0" lIns="0" spcFirstLastPara="1" rIns="0" wrap="square" tIns="0">
            <a:spAutoFit/>
          </a:bodyPr>
          <a:lstStyle/>
          <a:p>
            <a:pPr indent="-261938" lvl="0" marL="274638" marR="0" rtl="0" algn="l">
              <a:lnSpc>
                <a:spcPct val="150000"/>
              </a:lnSpc>
              <a:spcBef>
                <a:spcPts val="0"/>
              </a:spcBef>
              <a:spcAft>
                <a:spcPts val="0"/>
              </a:spcAft>
              <a:buClr>
                <a:srgbClr val="EF9C2C"/>
              </a:buClr>
              <a:buSzPts val="1600"/>
              <a:buFont typeface="Calibri"/>
              <a:buAutoNum type="arabicPeriod" startAt="3"/>
            </a:pPr>
            <a:r>
              <a:rPr b="0" i="0" lang="en-GB" sz="1600" u="none" cap="none" strike="noStrike">
                <a:solidFill>
                  <a:srgbClr val="38656D"/>
                </a:solidFill>
                <a:latin typeface="Calibri"/>
                <a:ea typeface="Calibri"/>
                <a:cs typeface="Calibri"/>
                <a:sym typeface="Calibri"/>
              </a:rPr>
              <a:t>Bewoners kiezen hun niveau van privacy</a:t>
            </a:r>
            <a:endParaRPr b="0" i="0" sz="1400" u="none" cap="none" strike="noStrike">
              <a:solidFill>
                <a:srgbClr val="000000"/>
              </a:solidFill>
              <a:latin typeface="Arial"/>
              <a:ea typeface="Arial"/>
              <a:cs typeface="Arial"/>
              <a:sym typeface="Arial"/>
            </a:endParaRPr>
          </a:p>
        </p:txBody>
      </p:sp>
      <p:sp>
        <p:nvSpPr>
          <p:cNvPr id="1164" name="Google Shape;1164;p54"/>
          <p:cNvSpPr txBox="1"/>
          <p:nvPr/>
        </p:nvSpPr>
        <p:spPr>
          <a:xfrm>
            <a:off x="1039412" y="4349376"/>
            <a:ext cx="4552532" cy="236988"/>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38656D"/>
              </a:buClr>
              <a:buSzPts val="1400"/>
              <a:buFont typeface="Arial"/>
              <a:buNone/>
            </a:pPr>
            <a:r>
              <a:rPr b="1" i="0" lang="en-GB" sz="1400" u="none" cap="none" strike="noStrike">
                <a:solidFill>
                  <a:srgbClr val="38656D"/>
                </a:solidFill>
                <a:latin typeface="Calibri"/>
                <a:ea typeface="Calibri"/>
                <a:cs typeface="Calibri"/>
                <a:sym typeface="Calibri"/>
              </a:rPr>
              <a:t>Nobi heeft drie privacyopties:</a:t>
            </a:r>
            <a:endParaRPr b="0" i="0" sz="1400" u="none" cap="none" strike="noStrike">
              <a:solidFill>
                <a:srgbClr val="38656D"/>
              </a:solidFill>
              <a:latin typeface="Calibri"/>
              <a:ea typeface="Calibri"/>
              <a:cs typeface="Calibri"/>
              <a:sym typeface="Calibri"/>
            </a:endParaRPr>
          </a:p>
        </p:txBody>
      </p:sp>
      <p:pic>
        <p:nvPicPr>
          <p:cNvPr id="1165" name="Google Shape;1165;p54"/>
          <p:cNvPicPr preferRelativeResize="0"/>
          <p:nvPr/>
        </p:nvPicPr>
        <p:blipFill rotWithShape="1">
          <a:blip r:embed="rId3">
            <a:alphaModFix/>
          </a:blip>
          <a:srcRect b="0" l="0" r="0" t="0"/>
          <a:stretch/>
        </p:blipFill>
        <p:spPr>
          <a:xfrm>
            <a:off x="1052659" y="4796028"/>
            <a:ext cx="1029078" cy="1029078"/>
          </a:xfrm>
          <a:prstGeom prst="rect">
            <a:avLst/>
          </a:prstGeom>
          <a:noFill/>
          <a:ln>
            <a:noFill/>
          </a:ln>
        </p:spPr>
      </p:pic>
      <p:pic>
        <p:nvPicPr>
          <p:cNvPr id="1166" name="Google Shape;1166;p54"/>
          <p:cNvPicPr preferRelativeResize="0"/>
          <p:nvPr/>
        </p:nvPicPr>
        <p:blipFill rotWithShape="1">
          <a:blip r:embed="rId4">
            <a:alphaModFix/>
          </a:blip>
          <a:srcRect b="0" l="0" r="0" t="0"/>
          <a:stretch/>
        </p:blipFill>
        <p:spPr>
          <a:xfrm>
            <a:off x="2717045" y="4796028"/>
            <a:ext cx="1026078" cy="1029078"/>
          </a:xfrm>
          <a:prstGeom prst="rect">
            <a:avLst/>
          </a:prstGeom>
          <a:noFill/>
          <a:ln>
            <a:noFill/>
          </a:ln>
        </p:spPr>
      </p:pic>
      <p:pic>
        <p:nvPicPr>
          <p:cNvPr id="1167" name="Google Shape;1167;p54"/>
          <p:cNvPicPr preferRelativeResize="0"/>
          <p:nvPr/>
        </p:nvPicPr>
        <p:blipFill rotWithShape="1">
          <a:blip r:embed="rId5">
            <a:alphaModFix/>
          </a:blip>
          <a:srcRect b="0" l="0" r="0" t="0"/>
          <a:stretch/>
        </p:blipFill>
        <p:spPr>
          <a:xfrm>
            <a:off x="4378430" y="4787028"/>
            <a:ext cx="1047079" cy="1047079"/>
          </a:xfrm>
          <a:prstGeom prst="rect">
            <a:avLst/>
          </a:prstGeom>
          <a:noFill/>
          <a:ln>
            <a:noFill/>
          </a:ln>
        </p:spPr>
      </p:pic>
      <p:sp>
        <p:nvSpPr>
          <p:cNvPr id="1168" name="Google Shape;1168;p54"/>
          <p:cNvSpPr txBox="1"/>
          <p:nvPr/>
        </p:nvSpPr>
        <p:spPr>
          <a:xfrm>
            <a:off x="1039412" y="5880561"/>
            <a:ext cx="1042325" cy="186205"/>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1" i="0" lang="en-GB" sz="1100" u="none" cap="none" strike="noStrike">
                <a:solidFill>
                  <a:srgbClr val="4E4F51"/>
                </a:solidFill>
                <a:latin typeface="Calibri"/>
                <a:ea typeface="Calibri"/>
                <a:cs typeface="Calibri"/>
                <a:sym typeface="Calibri"/>
              </a:rPr>
              <a:t>Geen beelden</a:t>
            </a:r>
            <a:endParaRPr b="0" i="0" sz="1100" u="none" cap="none" strike="noStrike">
              <a:solidFill>
                <a:srgbClr val="4E4F51"/>
              </a:solidFill>
              <a:latin typeface="Calibri"/>
              <a:ea typeface="Calibri"/>
              <a:cs typeface="Calibri"/>
              <a:sym typeface="Calibri"/>
            </a:endParaRPr>
          </a:p>
        </p:txBody>
      </p:sp>
      <p:sp>
        <p:nvSpPr>
          <p:cNvPr id="1169" name="Google Shape;1169;p54"/>
          <p:cNvSpPr txBox="1"/>
          <p:nvPr/>
        </p:nvSpPr>
        <p:spPr>
          <a:xfrm>
            <a:off x="2709186" y="5880561"/>
            <a:ext cx="1042325" cy="37241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1" i="0" lang="en-GB" sz="1100" u="none" cap="none" strike="noStrike">
                <a:solidFill>
                  <a:srgbClr val="4E4F51"/>
                </a:solidFill>
                <a:latin typeface="Calibri"/>
                <a:ea typeface="Calibri"/>
                <a:cs typeface="Calibri"/>
                <a:sym typeface="Calibri"/>
              </a:rPr>
              <a:t>Geanonimiseerd stokfiguurtje</a:t>
            </a:r>
            <a:endParaRPr b="0" i="0" sz="1100" u="none" cap="none" strike="noStrike">
              <a:solidFill>
                <a:srgbClr val="4E4F51"/>
              </a:solidFill>
              <a:latin typeface="Calibri"/>
              <a:ea typeface="Calibri"/>
              <a:cs typeface="Calibri"/>
              <a:sym typeface="Calibri"/>
            </a:endParaRPr>
          </a:p>
        </p:txBody>
      </p:sp>
      <p:sp>
        <p:nvSpPr>
          <p:cNvPr id="1170" name="Google Shape;1170;p54"/>
          <p:cNvSpPr txBox="1"/>
          <p:nvPr/>
        </p:nvSpPr>
        <p:spPr>
          <a:xfrm>
            <a:off x="4398838" y="5880561"/>
            <a:ext cx="1042325" cy="186205"/>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1" i="0" lang="en-GB" sz="1100" u="none" cap="none" strike="noStrike">
                <a:solidFill>
                  <a:srgbClr val="4E4F51"/>
                </a:solidFill>
                <a:latin typeface="Calibri"/>
                <a:ea typeface="Calibri"/>
                <a:cs typeface="Calibri"/>
                <a:sym typeface="Calibri"/>
              </a:rPr>
              <a:t>Echte beelden</a:t>
            </a:r>
            <a:endParaRPr b="0" i="0" sz="1100" u="none" cap="none" strike="noStrike">
              <a:solidFill>
                <a:srgbClr val="4E4F51"/>
              </a:solidFill>
              <a:latin typeface="Calibri"/>
              <a:ea typeface="Calibri"/>
              <a:cs typeface="Calibri"/>
              <a:sym typeface="Calibri"/>
            </a:endParaRPr>
          </a:p>
        </p:txBody>
      </p:sp>
      <p:sp>
        <p:nvSpPr>
          <p:cNvPr id="1171" name="Google Shape;1171;p54"/>
          <p:cNvSpPr/>
          <p:nvPr/>
        </p:nvSpPr>
        <p:spPr>
          <a:xfrm>
            <a:off x="-28930" y="5818723"/>
            <a:ext cx="12220930" cy="858159"/>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274"/>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nvGrpSpPr>
          <p:cNvPr id="1172" name="Google Shape;1172;p54"/>
          <p:cNvGrpSpPr/>
          <p:nvPr/>
        </p:nvGrpSpPr>
        <p:grpSpPr>
          <a:xfrm>
            <a:off x="8832333" y="2376190"/>
            <a:ext cx="2789240" cy="4494316"/>
            <a:chOff x="7711413" y="533007"/>
            <a:chExt cx="3925386" cy="6324994"/>
          </a:xfrm>
        </p:grpSpPr>
        <p:sp>
          <p:nvSpPr>
            <p:cNvPr id="1173" name="Google Shape;1173;p54"/>
            <p:cNvSpPr/>
            <p:nvPr/>
          </p:nvSpPr>
          <p:spPr>
            <a:xfrm>
              <a:off x="8517695" y="620688"/>
              <a:ext cx="1655170" cy="1567392"/>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74" name="Google Shape;1174;p54"/>
            <p:cNvSpPr/>
            <p:nvPr/>
          </p:nvSpPr>
          <p:spPr>
            <a:xfrm rot="10219109">
              <a:off x="8349412" y="2607321"/>
              <a:ext cx="2657926" cy="2475808"/>
            </a:xfrm>
            <a:custGeom>
              <a:rect b="b" l="l" r="r" t="t"/>
              <a:pathLst>
                <a:path extrusionOk="0" h="2475808" w="2657926">
                  <a:moveTo>
                    <a:pt x="0" y="2446750"/>
                  </a:moveTo>
                  <a:lnTo>
                    <a:pt x="1484797" y="0"/>
                  </a:lnTo>
                  <a:lnTo>
                    <a:pt x="2657926" y="2475808"/>
                  </a:lnTo>
                  <a:lnTo>
                    <a:pt x="0" y="2446750"/>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175" name="Google Shape;1175;p54"/>
            <p:cNvPicPr preferRelativeResize="0"/>
            <p:nvPr/>
          </p:nvPicPr>
          <p:blipFill rotWithShape="1">
            <a:blip r:embed="rId6">
              <a:alphaModFix/>
            </a:blip>
            <a:srcRect b="0" l="0" r="0" t="0"/>
            <a:stretch/>
          </p:blipFill>
          <p:spPr>
            <a:xfrm>
              <a:off x="7711413" y="533007"/>
              <a:ext cx="3925386" cy="6324994"/>
            </a:xfrm>
            <a:prstGeom prst="rect">
              <a:avLst/>
            </a:prstGeom>
            <a:noFill/>
            <a:ln>
              <a:noFill/>
            </a:ln>
          </p:spPr>
        </p:pic>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9" name="Shape 1179"/>
        <p:cNvGrpSpPr/>
        <p:nvPr/>
      </p:nvGrpSpPr>
      <p:grpSpPr>
        <a:xfrm>
          <a:off x="0" y="0"/>
          <a:ext cx="0" cy="0"/>
          <a:chOff x="0" y="0"/>
          <a:chExt cx="0" cy="0"/>
        </a:xfrm>
      </p:grpSpPr>
      <p:pic>
        <p:nvPicPr>
          <p:cNvPr id="1180" name="Google Shape;1180;p55"/>
          <p:cNvPicPr preferRelativeResize="0"/>
          <p:nvPr/>
        </p:nvPicPr>
        <p:blipFill rotWithShape="1">
          <a:blip r:embed="rId3">
            <a:alphaModFix/>
          </a:blip>
          <a:srcRect b="0" l="0" r="8450" t="0"/>
          <a:stretch/>
        </p:blipFill>
        <p:spPr>
          <a:xfrm>
            <a:off x="7766473" y="0"/>
            <a:ext cx="4436739" cy="6858000"/>
          </a:xfrm>
          <a:prstGeom prst="rect">
            <a:avLst/>
          </a:prstGeom>
          <a:noFill/>
          <a:ln>
            <a:noFill/>
          </a:ln>
        </p:spPr>
      </p:pic>
      <p:sp>
        <p:nvSpPr>
          <p:cNvPr id="1181" name="Google Shape;1181;p55"/>
          <p:cNvSpPr/>
          <p:nvPr/>
        </p:nvSpPr>
        <p:spPr>
          <a:xfrm>
            <a:off x="7731392" y="0"/>
            <a:ext cx="4471820" cy="6858000"/>
          </a:xfrm>
          <a:prstGeom prst="rect">
            <a:avLst/>
          </a:prstGeom>
          <a:solidFill>
            <a:schemeClr val="lt2">
              <a:alpha val="352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82" name="Google Shape;1182;p55"/>
          <p:cNvSpPr/>
          <p:nvPr/>
        </p:nvSpPr>
        <p:spPr>
          <a:xfrm>
            <a:off x="3076" y="0"/>
            <a:ext cx="7763397"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83" name="Google Shape;1183;p55"/>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184" name="Google Shape;1184;p55"/>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Privacy voor</a:t>
            </a:r>
            <a:r>
              <a:rPr b="1" i="0" lang="en-GB" sz="2700" u="none" cap="none" strike="noStrike">
                <a:solidFill>
                  <a:srgbClr val="38656D"/>
                </a:solidFill>
                <a:latin typeface="Calibri"/>
                <a:ea typeface="Calibri"/>
                <a:cs typeface="Calibri"/>
                <a:sym typeface="Calibri"/>
              </a:rPr>
              <a:t> </a:t>
            </a:r>
            <a:r>
              <a:rPr b="1" i="0" lang="en-GB" sz="2700" u="none" cap="none" strike="noStrike">
                <a:solidFill>
                  <a:schemeClr val="accent1"/>
                </a:solidFill>
                <a:latin typeface="Calibri"/>
                <a:ea typeface="Calibri"/>
                <a:cs typeface="Calibri"/>
                <a:sym typeface="Calibri"/>
              </a:rPr>
              <a:t>bewoners</a:t>
            </a:r>
            <a:endParaRPr b="0" i="0" sz="1400" u="none" cap="none" strike="noStrike">
              <a:solidFill>
                <a:srgbClr val="000000"/>
              </a:solidFill>
              <a:latin typeface="Arial"/>
              <a:ea typeface="Arial"/>
              <a:cs typeface="Arial"/>
              <a:sym typeface="Arial"/>
            </a:endParaRPr>
          </a:p>
        </p:txBody>
      </p:sp>
      <p:sp>
        <p:nvSpPr>
          <p:cNvPr id="1185" name="Google Shape;1185;p55"/>
          <p:cNvSpPr txBox="1"/>
          <p:nvPr/>
        </p:nvSpPr>
        <p:spPr>
          <a:xfrm>
            <a:off x="1039412" y="2147196"/>
            <a:ext cx="5344500" cy="818686"/>
          </a:xfrm>
          <a:prstGeom prst="rect">
            <a:avLst/>
          </a:prstGeom>
          <a:noFill/>
          <a:ln>
            <a:noFill/>
          </a:ln>
        </p:spPr>
        <p:txBody>
          <a:bodyPr anchorCtr="0" anchor="t" bIns="0" lIns="0" spcFirstLastPara="1" rIns="0" wrap="square" tIns="0">
            <a:spAutoFit/>
          </a:bodyPr>
          <a:lstStyle/>
          <a:p>
            <a:pPr indent="0" lvl="0" marL="0" marR="0" rtl="0" algn="l">
              <a:lnSpc>
                <a:spcPct val="16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Het beschermen van Nobi-gegevens is essentieel: </a:t>
            </a:r>
            <a:endParaRPr b="0" i="0" sz="1400" u="none" cap="none" strike="noStrike">
              <a:solidFill>
                <a:srgbClr val="000000"/>
              </a:solidFill>
              <a:latin typeface="Arial"/>
              <a:ea typeface="Arial"/>
              <a:cs typeface="Arial"/>
              <a:sym typeface="Arial"/>
            </a:endParaRPr>
          </a:p>
          <a:p>
            <a:pPr indent="-171450" lvl="0" marL="171450" marR="0" rtl="0" algn="l">
              <a:lnSpc>
                <a:spcPct val="110000"/>
              </a:lnSpc>
              <a:spcBef>
                <a:spcPts val="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Beelden kunnen alleen worden bekeken. </a:t>
            </a:r>
            <a:endParaRPr/>
          </a:p>
          <a:p>
            <a:pPr indent="-171450" lvl="0" marL="171450" marR="0" rtl="0" algn="l">
              <a:lnSpc>
                <a:spcPct val="110000"/>
              </a:lnSpc>
              <a:spcBef>
                <a:spcPts val="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Beelden worden 14 dagen na de val automatisch verwijderd.</a:t>
            </a:r>
            <a:endParaRPr b="0" i="0" sz="1400" u="none" cap="none" strike="noStrike">
              <a:solidFill>
                <a:srgbClr val="4E4F51"/>
              </a:solidFill>
              <a:latin typeface="Calibri"/>
              <a:ea typeface="Calibri"/>
              <a:cs typeface="Calibri"/>
              <a:sym typeface="Calibri"/>
            </a:endParaRPr>
          </a:p>
        </p:txBody>
      </p:sp>
      <p:sp>
        <p:nvSpPr>
          <p:cNvPr id="1186" name="Google Shape;1186;p55"/>
          <p:cNvSpPr txBox="1"/>
          <p:nvPr/>
        </p:nvSpPr>
        <p:spPr>
          <a:xfrm>
            <a:off x="781047" y="1605168"/>
            <a:ext cx="5444520" cy="369332"/>
          </a:xfrm>
          <a:prstGeom prst="rect">
            <a:avLst/>
          </a:prstGeom>
          <a:noFill/>
          <a:ln>
            <a:noFill/>
          </a:ln>
        </p:spPr>
        <p:txBody>
          <a:bodyPr anchorCtr="0" anchor="t" bIns="0" lIns="0" spcFirstLastPara="1" rIns="0" wrap="square" tIns="0">
            <a:spAutoFit/>
          </a:bodyPr>
          <a:lstStyle/>
          <a:p>
            <a:pPr indent="-261938" lvl="0" marL="274638" marR="0" rtl="0" algn="l">
              <a:lnSpc>
                <a:spcPct val="150000"/>
              </a:lnSpc>
              <a:spcBef>
                <a:spcPts val="0"/>
              </a:spcBef>
              <a:spcAft>
                <a:spcPts val="0"/>
              </a:spcAft>
              <a:buClr>
                <a:srgbClr val="EF9C2C"/>
              </a:buClr>
              <a:buSzPts val="1600"/>
              <a:buFont typeface="Calibri"/>
              <a:buAutoNum type="arabicPeriod" startAt="4"/>
            </a:pPr>
            <a:r>
              <a:rPr b="0" i="0" lang="en-GB" sz="1600" u="none" cap="none" strike="noStrike">
                <a:solidFill>
                  <a:srgbClr val="38656D"/>
                </a:solidFill>
                <a:latin typeface="Calibri"/>
                <a:ea typeface="Calibri"/>
                <a:cs typeface="Calibri"/>
                <a:sym typeface="Calibri"/>
              </a:rPr>
              <a:t>Automatisch verwijderen van valbeelden </a:t>
            </a:r>
            <a:endParaRPr b="0" i="0" sz="1400" u="none" cap="none" strike="noStrike">
              <a:solidFill>
                <a:srgbClr val="000000"/>
              </a:solidFill>
              <a:latin typeface="Arial"/>
              <a:ea typeface="Arial"/>
              <a:cs typeface="Arial"/>
              <a:sym typeface="Arial"/>
            </a:endParaRPr>
          </a:p>
        </p:txBody>
      </p:sp>
      <p:sp>
        <p:nvSpPr>
          <p:cNvPr id="1187" name="Google Shape;1187;p55"/>
          <p:cNvSpPr/>
          <p:nvPr/>
        </p:nvSpPr>
        <p:spPr>
          <a:xfrm>
            <a:off x="-28930" y="5589240"/>
            <a:ext cx="12220930" cy="858159"/>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274"/>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1" name="Shape 1191"/>
        <p:cNvGrpSpPr/>
        <p:nvPr/>
      </p:nvGrpSpPr>
      <p:grpSpPr>
        <a:xfrm>
          <a:off x="0" y="0"/>
          <a:ext cx="0" cy="0"/>
          <a:chOff x="0" y="0"/>
          <a:chExt cx="0" cy="0"/>
        </a:xfrm>
      </p:grpSpPr>
      <p:sp>
        <p:nvSpPr>
          <p:cNvPr id="1192" name="Google Shape;1192;p56"/>
          <p:cNvSpPr/>
          <p:nvPr/>
        </p:nvSpPr>
        <p:spPr>
          <a:xfrm>
            <a:off x="3076" y="0"/>
            <a:ext cx="7968093"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193" name="Google Shape;1193;p56"/>
          <p:cNvPicPr preferRelativeResize="0"/>
          <p:nvPr/>
        </p:nvPicPr>
        <p:blipFill rotWithShape="1">
          <a:blip r:embed="rId3">
            <a:alphaModFix/>
          </a:blip>
          <a:srcRect b="0" l="0" r="0" t="0"/>
          <a:stretch/>
        </p:blipFill>
        <p:spPr>
          <a:xfrm>
            <a:off x="7801743" y="-1"/>
            <a:ext cx="4397483" cy="6858000"/>
          </a:xfrm>
          <a:prstGeom prst="roundRect">
            <a:avLst>
              <a:gd fmla="val 0" name="adj"/>
            </a:avLst>
          </a:prstGeom>
          <a:noFill/>
          <a:ln>
            <a:noFill/>
          </a:ln>
        </p:spPr>
      </p:pic>
      <p:sp>
        <p:nvSpPr>
          <p:cNvPr id="1194" name="Google Shape;1194;p56"/>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195" name="Google Shape;1195;p56"/>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Arial"/>
              <a:buNone/>
            </a:pPr>
            <a:r>
              <a:rPr b="0" i="0" lang="en-GB" sz="2700" u="none" cap="none" strike="noStrike">
                <a:solidFill>
                  <a:schemeClr val="accent1"/>
                </a:solidFill>
                <a:latin typeface="Calibri"/>
                <a:ea typeface="Calibri"/>
                <a:cs typeface="Calibri"/>
                <a:sym typeface="Calibri"/>
              </a:rPr>
              <a:t>Privacy voor </a:t>
            </a:r>
            <a:r>
              <a:rPr b="1" i="0" lang="en-GB" sz="2700" u="none" cap="none" strike="noStrike">
                <a:solidFill>
                  <a:schemeClr val="accent1"/>
                </a:solidFill>
                <a:latin typeface="Calibri"/>
                <a:ea typeface="Calibri"/>
                <a:cs typeface="Calibri"/>
                <a:sym typeface="Calibri"/>
              </a:rPr>
              <a:t>(zorg)personeel</a:t>
            </a:r>
            <a:endParaRPr b="0" i="0" sz="1400" u="none" cap="none" strike="noStrike">
              <a:solidFill>
                <a:srgbClr val="000000"/>
              </a:solidFill>
              <a:latin typeface="Arial"/>
              <a:ea typeface="Arial"/>
              <a:cs typeface="Arial"/>
              <a:sym typeface="Arial"/>
            </a:endParaRPr>
          </a:p>
        </p:txBody>
      </p:sp>
      <p:sp>
        <p:nvSpPr>
          <p:cNvPr id="1196" name="Google Shape;1196;p56"/>
          <p:cNvSpPr/>
          <p:nvPr/>
        </p:nvSpPr>
        <p:spPr>
          <a:xfrm>
            <a:off x="-28930" y="4672003"/>
            <a:ext cx="12220930" cy="1639400"/>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274"/>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97" name="Google Shape;1197;p56"/>
          <p:cNvSpPr txBox="1"/>
          <p:nvPr/>
        </p:nvSpPr>
        <p:spPr>
          <a:xfrm>
            <a:off x="776993" y="2366071"/>
            <a:ext cx="4886959" cy="1895904"/>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De slimme lampen van Nobi zijn ontworpen om zorgverleners te helpen bij hun dagelijkse werk en hen te ondersteunen bij het bieden van de best mogelijke zorg. </a:t>
            </a:r>
            <a:endParaRPr/>
          </a:p>
          <a:p>
            <a:pPr indent="0" lvl="0" marL="0" marR="0" rtl="0" algn="l">
              <a:lnSpc>
                <a:spcPct val="110000"/>
              </a:lnSpc>
              <a:spcBef>
                <a:spcPts val="0"/>
              </a:spcBef>
              <a:spcAft>
                <a:spcPts val="0"/>
              </a:spcAft>
              <a:buClr>
                <a:srgbClr val="4E4F51"/>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We weten heel goed hoe hard onze verzorgers werken om bewoners de best mogelijke zorg te geven. Daarom houdt Nobi zich niet bezig met het controleren van de handelingen en gedragingen van verzorgers. </a:t>
            </a:r>
            <a:endParaRPr b="0" i="0" sz="1400" u="none" cap="none" strike="noStrike">
              <a:solidFill>
                <a:srgbClr val="000000"/>
              </a:solidFill>
              <a:latin typeface="Arial"/>
              <a:ea typeface="Arial"/>
              <a:cs typeface="Arial"/>
              <a:sym typeface="Arial"/>
            </a:endParaRPr>
          </a:p>
        </p:txBody>
      </p:sp>
      <p:sp>
        <p:nvSpPr>
          <p:cNvPr id="1198" name="Google Shape;1198;p56"/>
          <p:cNvSpPr txBox="1"/>
          <p:nvPr/>
        </p:nvSpPr>
        <p:spPr>
          <a:xfrm>
            <a:off x="781047" y="1605168"/>
            <a:ext cx="5444520" cy="553998"/>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EF9C2C"/>
              </a:buClr>
              <a:buSzPts val="1800"/>
              <a:buFont typeface="Arial"/>
              <a:buNone/>
            </a:pPr>
            <a:r>
              <a:rPr b="0" i="0" lang="en-GB" sz="1800" u="none" cap="none" strike="noStrike">
                <a:solidFill>
                  <a:srgbClr val="38656D"/>
                </a:solidFill>
                <a:latin typeface="Calibri"/>
                <a:ea typeface="Calibri"/>
                <a:cs typeface="Calibri"/>
                <a:sym typeface="Calibri"/>
              </a:rPr>
              <a:t>Nobi is er om je te ondersteunen, niet om je te controleren.</a:t>
            </a:r>
            <a:endParaRPr b="0" i="0" sz="1400" u="none" cap="none" strike="noStrike">
              <a:solidFill>
                <a:srgbClr val="000000"/>
              </a:solidFill>
              <a:latin typeface="Arial"/>
              <a:ea typeface="Arial"/>
              <a:cs typeface="Arial"/>
              <a:sym typeface="Arial"/>
            </a:endParaRPr>
          </a:p>
        </p:txBody>
      </p:sp>
      <p:pic>
        <p:nvPicPr>
          <p:cNvPr id="1199" name="Google Shape;1199;p56"/>
          <p:cNvPicPr preferRelativeResize="0"/>
          <p:nvPr/>
        </p:nvPicPr>
        <p:blipFill rotWithShape="1">
          <a:blip r:embed="rId4">
            <a:alphaModFix/>
          </a:blip>
          <a:srcRect b="0" l="0" r="0" t="0"/>
          <a:stretch/>
        </p:blipFill>
        <p:spPr>
          <a:xfrm>
            <a:off x="720615" y="4637401"/>
            <a:ext cx="553998" cy="553998"/>
          </a:xfrm>
          <a:prstGeom prst="rect">
            <a:avLst/>
          </a:prstGeom>
          <a:noFill/>
          <a:ln>
            <a:noFill/>
          </a:ln>
        </p:spPr>
      </p:pic>
      <p:sp>
        <p:nvSpPr>
          <p:cNvPr id="1200" name="Google Shape;1200;p56"/>
          <p:cNvSpPr txBox="1"/>
          <p:nvPr/>
        </p:nvSpPr>
        <p:spPr>
          <a:xfrm>
            <a:off x="1398659" y="4625971"/>
            <a:ext cx="5253900" cy="81253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200"/>
              <a:buFont typeface="Arial"/>
              <a:buNone/>
            </a:pPr>
            <a:r>
              <a:rPr b="1" i="0" lang="en-GB" sz="1200" u="none" cap="none" strike="noStrike">
                <a:solidFill>
                  <a:srgbClr val="4E4F51"/>
                </a:solidFill>
                <a:latin typeface="Calibri"/>
                <a:ea typeface="Calibri"/>
                <a:cs typeface="Calibri"/>
                <a:sym typeface="Calibri"/>
              </a:rPr>
              <a:t>Door alleen de abstracte visualisatie ( stokfiguur) te ondersteunen, laat de Live View niet zien of de persoon in de kamer een bewoner of verzorger is.  Ook wordt niet bijgehouden hoe lang iemand al in de kamer is.</a:t>
            </a:r>
            <a:br>
              <a:rPr b="1" i="0" lang="en-GB" sz="1200" u="none" cap="none" strike="noStrike">
                <a:solidFill>
                  <a:srgbClr val="4E4F51"/>
                </a:solidFill>
                <a:latin typeface="Calibri"/>
                <a:ea typeface="Calibri"/>
                <a:cs typeface="Calibri"/>
                <a:sym typeface="Calibri"/>
              </a:rPr>
            </a:br>
            <a:endParaRPr b="0" i="0" sz="1200" u="none" cap="none" strike="noStrike">
              <a:solidFill>
                <a:srgbClr val="4E4F5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DDD6"/>
        </a:solidFill>
      </p:bgPr>
    </p:bg>
    <p:spTree>
      <p:nvGrpSpPr>
        <p:cNvPr id="284" name="Shape 284"/>
        <p:cNvGrpSpPr/>
        <p:nvPr/>
      </p:nvGrpSpPr>
      <p:grpSpPr>
        <a:xfrm>
          <a:off x="0" y="0"/>
          <a:ext cx="0" cy="0"/>
          <a:chOff x="0" y="0"/>
          <a:chExt cx="0" cy="0"/>
        </a:xfrm>
      </p:grpSpPr>
      <p:pic>
        <p:nvPicPr>
          <p:cNvPr id="285" name="Google Shape;285;g2e2e6547ac3_0_27"/>
          <p:cNvPicPr preferRelativeResize="0"/>
          <p:nvPr/>
        </p:nvPicPr>
        <p:blipFill rotWithShape="1">
          <a:blip r:embed="rId3">
            <a:alphaModFix/>
          </a:blip>
          <a:srcRect b="0" l="0" r="0" t="0"/>
          <a:stretch/>
        </p:blipFill>
        <p:spPr>
          <a:xfrm>
            <a:off x="7852798" y="0"/>
            <a:ext cx="4339201" cy="3429000"/>
          </a:xfrm>
          <a:prstGeom prst="rect">
            <a:avLst/>
          </a:prstGeom>
          <a:noFill/>
          <a:ln>
            <a:noFill/>
          </a:ln>
        </p:spPr>
      </p:pic>
      <p:sp>
        <p:nvSpPr>
          <p:cNvPr id="286" name="Google Shape;286;g2e2e6547ac3_0_27"/>
          <p:cNvSpPr/>
          <p:nvPr/>
        </p:nvSpPr>
        <p:spPr>
          <a:xfrm>
            <a:off x="-1" y="0"/>
            <a:ext cx="775230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7" name="Google Shape;287;g2e2e6547ac3_0_27"/>
          <p:cNvSpPr/>
          <p:nvPr/>
        </p:nvSpPr>
        <p:spPr>
          <a:xfrm>
            <a:off x="-28930" y="5025433"/>
            <a:ext cx="7763202" cy="1051679"/>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5490"/>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8" name="Google Shape;288;g2e2e6547ac3_0_27"/>
          <p:cNvSpPr txBox="1"/>
          <p:nvPr/>
        </p:nvSpPr>
        <p:spPr>
          <a:xfrm>
            <a:off x="2821923" y="781050"/>
            <a:ext cx="3166800" cy="484800"/>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Wat is Nobita?</a:t>
            </a:r>
            <a:endParaRPr b="0" i="0" sz="1300" u="none" cap="none" strike="noStrike">
              <a:solidFill>
                <a:srgbClr val="000000"/>
              </a:solidFill>
              <a:latin typeface="Arial"/>
              <a:ea typeface="Arial"/>
              <a:cs typeface="Arial"/>
              <a:sym typeface="Arial"/>
            </a:endParaRPr>
          </a:p>
        </p:txBody>
      </p:sp>
      <p:sp>
        <p:nvSpPr>
          <p:cNvPr id="289" name="Google Shape;289;g2e2e6547ac3_0_27"/>
          <p:cNvSpPr/>
          <p:nvPr/>
        </p:nvSpPr>
        <p:spPr>
          <a:xfrm>
            <a:off x="7752184" y="0"/>
            <a:ext cx="176100" cy="6858000"/>
          </a:xfrm>
          <a:prstGeom prst="rect">
            <a:avLst/>
          </a:prstGeom>
          <a:gradFill>
            <a:gsLst>
              <a:gs pos="0">
                <a:srgbClr val="272728">
                  <a:alpha val="21960"/>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90" name="Google Shape;290;g2e2e6547ac3_0_27"/>
          <p:cNvSpPr/>
          <p:nvPr/>
        </p:nvSpPr>
        <p:spPr>
          <a:xfrm>
            <a:off x="1999283" y="756289"/>
            <a:ext cx="514200" cy="5142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91" name="Google Shape;291;g2e2e6547ac3_0_27"/>
          <p:cNvSpPr txBox="1"/>
          <p:nvPr/>
        </p:nvSpPr>
        <p:spPr>
          <a:xfrm>
            <a:off x="2175404" y="847163"/>
            <a:ext cx="162000" cy="3324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292" name="Google Shape;292;g2e2e6547ac3_0_27"/>
          <p:cNvSpPr txBox="1"/>
          <p:nvPr/>
        </p:nvSpPr>
        <p:spPr>
          <a:xfrm>
            <a:off x="1344658" y="2052422"/>
            <a:ext cx="5549700" cy="1828193"/>
          </a:xfrm>
          <a:prstGeom prst="rect">
            <a:avLst/>
          </a:prstGeom>
          <a:noFill/>
          <a:ln>
            <a:noFill/>
          </a:ln>
        </p:spPr>
        <p:txBody>
          <a:bodyPr anchorCtr="0" anchor="t" bIns="0" lIns="0" spcFirstLastPara="1" rIns="0" wrap="square" tIns="0">
            <a:spAutoFit/>
          </a:bodyPr>
          <a:lstStyle/>
          <a:p>
            <a:pPr indent="0" lvl="0" marL="12700" marR="0" rtl="0" algn="l">
              <a:lnSpc>
                <a:spcPct val="11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Nobita is het kleine zusje van Nobi. Deze badkamerlamp is - net als de Nobi-lamp - uitgerust met optische sensoren die elke seconde beelden van de kamer* maken en de geanonimiseerde beelden (stokfiguren) dag en nacht analyseren op de interne processor, zelfs wanneer het licht is uitgeschakeld.</a:t>
            </a:r>
            <a:endParaRPr b="0" i="0" sz="1400" u="none" cap="none" strike="noStrike">
              <a:solidFill>
                <a:srgbClr val="000000"/>
              </a:solidFill>
              <a:latin typeface="Arial"/>
              <a:ea typeface="Arial"/>
              <a:cs typeface="Arial"/>
              <a:sym typeface="Arial"/>
            </a:endParaRPr>
          </a:p>
        </p:txBody>
      </p:sp>
      <p:sp>
        <p:nvSpPr>
          <p:cNvPr id="293" name="Google Shape;293;g2e2e6547ac3_0_27"/>
          <p:cNvSpPr txBox="1"/>
          <p:nvPr/>
        </p:nvSpPr>
        <p:spPr>
          <a:xfrm>
            <a:off x="1344658" y="4250683"/>
            <a:ext cx="5444400" cy="1292662"/>
          </a:xfrm>
          <a:prstGeom prst="rect">
            <a:avLst/>
          </a:prstGeom>
          <a:noFill/>
          <a:ln>
            <a:noFill/>
          </a:ln>
        </p:spPr>
        <p:txBody>
          <a:bodyPr anchorCtr="0" anchor="t" bIns="0" lIns="0" spcFirstLastPara="1" rIns="0" wrap="square" tIns="0">
            <a:spAutoFit/>
          </a:bodyPr>
          <a:lstStyle/>
          <a:p>
            <a:pPr indent="-165100" lvl="0" marL="177800" marR="0" rtl="0" algn="l">
              <a:lnSpc>
                <a:spcPct val="150000"/>
              </a:lnSpc>
              <a:spcBef>
                <a:spcPts val="0"/>
              </a:spcBef>
              <a:spcAft>
                <a:spcPts val="0"/>
              </a:spcAft>
              <a:buClr>
                <a:srgbClr val="000000"/>
              </a:buClr>
              <a:buSzPts val="1400"/>
              <a:buFont typeface="Arial"/>
              <a:buNone/>
            </a:pPr>
            <a:r>
              <a:rPr b="1" i="0" lang="en-GB" sz="1400" u="none" cap="none" strike="noStrike">
                <a:solidFill>
                  <a:schemeClr val="accent1"/>
                </a:solidFill>
                <a:latin typeface="Calibri"/>
                <a:ea typeface="Calibri"/>
                <a:cs typeface="Calibri"/>
                <a:sym typeface="Calibri"/>
              </a:rPr>
              <a:t>Deze ene, simpele handeling activeert al haar functies</a:t>
            </a:r>
            <a:r>
              <a:rPr b="0" i="0" lang="en-GB" sz="1400" u="none" cap="none" strike="noStrike">
                <a:solidFill>
                  <a:schemeClr val="accent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Valdetectie</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Valpreventie</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Slimme zorg</a:t>
            </a:r>
            <a:endParaRPr b="0" i="0" sz="1400" u="none" cap="none" strike="noStrike">
              <a:solidFill>
                <a:srgbClr val="000000"/>
              </a:solidFill>
              <a:latin typeface="Arial"/>
              <a:ea typeface="Arial"/>
              <a:cs typeface="Arial"/>
              <a:sym typeface="Arial"/>
            </a:endParaRPr>
          </a:p>
        </p:txBody>
      </p:sp>
      <p:sp>
        <p:nvSpPr>
          <p:cNvPr id="294" name="Google Shape;294;g2e2e6547ac3_0_27"/>
          <p:cNvSpPr txBox="1"/>
          <p:nvPr/>
        </p:nvSpPr>
        <p:spPr>
          <a:xfrm>
            <a:off x="5222498" y="5662612"/>
            <a:ext cx="2231100" cy="184666"/>
          </a:xfrm>
          <a:prstGeom prst="rect">
            <a:avLst/>
          </a:prstGeom>
          <a:noFill/>
          <a:ln>
            <a:noFill/>
          </a:ln>
        </p:spPr>
        <p:txBody>
          <a:bodyPr anchorCtr="0" anchor="t" bIns="0" lIns="0" spcFirstLastPara="1" rIns="0" wrap="square" tIns="0">
            <a:spAutoFit/>
          </a:bodyPr>
          <a:lstStyle/>
          <a:p>
            <a:pPr indent="0" lvl="0" marL="12700" marR="0" rtl="0" algn="ctr">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Calibri"/>
                <a:ea typeface="Calibri"/>
                <a:cs typeface="Calibri"/>
                <a:sym typeface="Calibri"/>
              </a:rPr>
              <a:t>privacy gegarandeerd</a:t>
            </a:r>
            <a:endParaRPr b="0" i="0" sz="1400" u="none" cap="none" strike="noStrike">
              <a:solidFill>
                <a:srgbClr val="000000"/>
              </a:solidFill>
              <a:latin typeface="Arial"/>
              <a:ea typeface="Arial"/>
              <a:cs typeface="Arial"/>
              <a:sym typeface="Arial"/>
            </a:endParaRPr>
          </a:p>
        </p:txBody>
      </p:sp>
      <p:pic>
        <p:nvPicPr>
          <p:cNvPr id="295" name="Google Shape;295;g2e2e6547ac3_0_27"/>
          <p:cNvPicPr preferRelativeResize="0"/>
          <p:nvPr/>
        </p:nvPicPr>
        <p:blipFill rotWithShape="1">
          <a:blip r:embed="rId4">
            <a:alphaModFix/>
          </a:blip>
          <a:srcRect b="0" l="0" r="0" t="0"/>
          <a:stretch/>
        </p:blipFill>
        <p:spPr>
          <a:xfrm>
            <a:off x="5598795" y="4100908"/>
            <a:ext cx="1478400" cy="1512300"/>
          </a:xfrm>
          <a:prstGeom prst="roundRect">
            <a:avLst>
              <a:gd fmla="val 7104" name="adj"/>
            </a:avLst>
          </a:prstGeom>
          <a:noFill/>
          <a:ln>
            <a:noFill/>
          </a:ln>
        </p:spPr>
      </p:pic>
      <p:cxnSp>
        <p:nvCxnSpPr>
          <p:cNvPr id="296" name="Google Shape;296;g2e2e6547ac3_0_27"/>
          <p:cNvCxnSpPr/>
          <p:nvPr/>
        </p:nvCxnSpPr>
        <p:spPr>
          <a:xfrm>
            <a:off x="3215680" y="1628800"/>
            <a:ext cx="1440300" cy="0"/>
          </a:xfrm>
          <a:prstGeom prst="straightConnector1">
            <a:avLst/>
          </a:prstGeom>
          <a:noFill/>
          <a:ln cap="flat" cmpd="sng" w="19050">
            <a:solidFill>
              <a:schemeClr val="accent1"/>
            </a:solidFill>
            <a:prstDash val="solid"/>
            <a:miter lim="800000"/>
            <a:headEnd len="sm" w="sm" type="none"/>
            <a:tailEnd len="sm" w="sm" type="none"/>
          </a:ln>
        </p:spPr>
      </p:cxnSp>
      <p:sp>
        <p:nvSpPr>
          <p:cNvPr id="297" name="Google Shape;297;g2e2e6547ac3_0_27"/>
          <p:cNvSpPr/>
          <p:nvPr/>
        </p:nvSpPr>
        <p:spPr>
          <a:xfrm>
            <a:off x="9835379" y="2564042"/>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298" name="Google Shape;298;g2e2e6547ac3_0_27"/>
          <p:cNvCxnSpPr>
            <a:stCxn id="299" idx="0"/>
          </p:cNvCxnSpPr>
          <p:nvPr/>
        </p:nvCxnSpPr>
        <p:spPr>
          <a:xfrm flipH="1" rot="10800000">
            <a:off x="9811672" y="2600908"/>
            <a:ext cx="58200" cy="918300"/>
          </a:xfrm>
          <a:prstGeom prst="straightConnector1">
            <a:avLst/>
          </a:prstGeom>
          <a:noFill/>
          <a:ln cap="flat" cmpd="sng" w="19050">
            <a:solidFill>
              <a:schemeClr val="lt1"/>
            </a:solidFill>
            <a:prstDash val="solid"/>
            <a:miter lim="800000"/>
            <a:headEnd len="sm" w="sm" type="none"/>
            <a:tailEnd len="sm" w="sm" type="none"/>
          </a:ln>
        </p:spPr>
      </p:cxnSp>
      <p:sp>
        <p:nvSpPr>
          <p:cNvPr id="299" name="Google Shape;299;g2e2e6547ac3_0_27"/>
          <p:cNvSpPr/>
          <p:nvPr/>
        </p:nvSpPr>
        <p:spPr>
          <a:xfrm>
            <a:off x="9013710" y="3519208"/>
            <a:ext cx="1595924" cy="581700"/>
          </a:xfrm>
          <a:prstGeom prst="roundRect">
            <a:avLst>
              <a:gd fmla="val 13173" name="adj"/>
            </a:avLst>
          </a:prstGeom>
          <a:solidFill>
            <a:schemeClr val="lt1"/>
          </a:solidFill>
          <a:ln>
            <a:noFill/>
          </a:ln>
        </p:spPr>
        <p:txBody>
          <a:bodyPr anchorCtr="0" anchor="ctr" bIns="91425" lIns="91425" spcFirstLastPara="1" rIns="91425" wrap="square" tIns="91425">
            <a:noAutofit/>
          </a:bodyPr>
          <a:lstStyle/>
          <a:p>
            <a:pPr indent="0" lvl="0" marL="12700" marR="0" rtl="0" algn="ctr">
              <a:lnSpc>
                <a:spcPct val="110000"/>
              </a:lnSpc>
              <a:spcBef>
                <a:spcPts val="0"/>
              </a:spcBef>
              <a:spcAft>
                <a:spcPts val="0"/>
              </a:spcAft>
              <a:buClr>
                <a:srgbClr val="000000"/>
              </a:buClr>
              <a:buSzPts val="1800"/>
              <a:buFont typeface="Arial"/>
              <a:buNone/>
            </a:pPr>
            <a:r>
              <a:rPr b="1" i="0" lang="en-GB" sz="1400" u="none" cap="none" strike="noStrike">
                <a:solidFill>
                  <a:srgbClr val="ACB89E"/>
                </a:solidFill>
                <a:latin typeface="Calibri"/>
                <a:ea typeface="Calibri"/>
                <a:cs typeface="Calibri"/>
                <a:sym typeface="Calibri"/>
              </a:rPr>
              <a:t>Nobita</a:t>
            </a:r>
            <a:endParaRPr b="1" i="0" sz="1400" u="none" cap="none" strike="noStrike">
              <a:solidFill>
                <a:srgbClr val="ACB89E"/>
              </a:solidFill>
              <a:latin typeface="Calibri"/>
              <a:ea typeface="Calibri"/>
              <a:cs typeface="Calibri"/>
              <a:sym typeface="Calibri"/>
            </a:endParaRPr>
          </a:p>
          <a:p>
            <a:pPr indent="0" lvl="0" marL="12700" marR="0" rtl="0" algn="ctr">
              <a:lnSpc>
                <a:spcPct val="110000"/>
              </a:lnSpc>
              <a:spcBef>
                <a:spcPts val="0"/>
              </a:spcBef>
              <a:spcAft>
                <a:spcPts val="0"/>
              </a:spcAft>
              <a:buClr>
                <a:srgbClr val="000000"/>
              </a:buClr>
              <a:buSzPts val="1800"/>
              <a:buFont typeface="Arial"/>
              <a:buNone/>
            </a:pPr>
            <a:r>
              <a:rPr b="0" i="0" lang="en-GB" sz="1400" u="none" cap="none" strike="noStrike">
                <a:solidFill>
                  <a:srgbClr val="ACB89E"/>
                </a:solidFill>
                <a:latin typeface="Calibri"/>
                <a:ea typeface="Calibri"/>
                <a:cs typeface="Calibri"/>
                <a:sym typeface="Calibri"/>
              </a:rPr>
              <a:t>5 m. diameter</a:t>
            </a:r>
            <a:endParaRPr b="0" i="0" sz="1000" u="none" cap="none" strike="noStrike">
              <a:solidFill>
                <a:srgbClr val="ACB89E"/>
              </a:solidFill>
              <a:latin typeface="Arial"/>
              <a:ea typeface="Arial"/>
              <a:cs typeface="Arial"/>
              <a:sym typeface="Arial"/>
            </a:endParaRPr>
          </a:p>
        </p:txBody>
      </p:sp>
      <p:pic>
        <p:nvPicPr>
          <p:cNvPr id="300" name="Google Shape;300;g2e2e6547ac3_0_27"/>
          <p:cNvPicPr preferRelativeResize="0"/>
          <p:nvPr/>
        </p:nvPicPr>
        <p:blipFill rotWithShape="1">
          <a:blip r:embed="rId5">
            <a:alphaModFix/>
          </a:blip>
          <a:srcRect b="0" l="0" r="25909" t="0"/>
          <a:stretch/>
        </p:blipFill>
        <p:spPr>
          <a:xfrm>
            <a:off x="7651750" y="-1"/>
            <a:ext cx="4553211" cy="6857993"/>
          </a:xfrm>
          <a:prstGeom prst="rect">
            <a:avLst/>
          </a:prstGeom>
          <a:noFill/>
          <a:ln>
            <a:noFill/>
          </a:ln>
        </p:spPr>
      </p:pic>
      <p:sp>
        <p:nvSpPr>
          <p:cNvPr id="301" name="Google Shape;301;g2e2e6547ac3_0_27"/>
          <p:cNvSpPr/>
          <p:nvPr/>
        </p:nvSpPr>
        <p:spPr>
          <a:xfrm>
            <a:off x="10133515" y="1354790"/>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302" name="Google Shape;302;g2e2e6547ac3_0_27"/>
          <p:cNvCxnSpPr>
            <a:stCxn id="303" idx="0"/>
            <a:endCxn id="301" idx="4"/>
          </p:cNvCxnSpPr>
          <p:nvPr/>
        </p:nvCxnSpPr>
        <p:spPr>
          <a:xfrm flipH="1" rot="10800000">
            <a:off x="10040613" y="1466192"/>
            <a:ext cx="148500" cy="918300"/>
          </a:xfrm>
          <a:prstGeom prst="straightConnector1">
            <a:avLst/>
          </a:prstGeom>
          <a:noFill/>
          <a:ln cap="flat" cmpd="sng" w="19050">
            <a:solidFill>
              <a:schemeClr val="lt1"/>
            </a:solidFill>
            <a:prstDash val="solid"/>
            <a:miter lim="800000"/>
            <a:headEnd len="sm" w="sm" type="none"/>
            <a:tailEnd len="sm" w="sm" type="none"/>
          </a:ln>
        </p:spPr>
      </p:cxnSp>
      <p:sp>
        <p:nvSpPr>
          <p:cNvPr id="303" name="Google Shape;303;g2e2e6547ac3_0_27"/>
          <p:cNvSpPr/>
          <p:nvPr/>
        </p:nvSpPr>
        <p:spPr>
          <a:xfrm>
            <a:off x="9333156" y="2384492"/>
            <a:ext cx="1414913" cy="581700"/>
          </a:xfrm>
          <a:prstGeom prst="roundRect">
            <a:avLst>
              <a:gd fmla="val 13173" name="adj"/>
            </a:avLst>
          </a:prstGeom>
          <a:solidFill>
            <a:schemeClr val="lt1"/>
          </a:solidFill>
          <a:ln>
            <a:noFill/>
          </a:ln>
        </p:spPr>
        <p:txBody>
          <a:bodyPr anchorCtr="0" anchor="ctr" bIns="91425" lIns="91425" spcFirstLastPara="1" rIns="91425" wrap="square" tIns="91425">
            <a:noAutofit/>
          </a:bodyPr>
          <a:lstStyle/>
          <a:p>
            <a:pPr indent="0" lvl="0" marL="12700" marR="0" rtl="0" algn="ctr">
              <a:lnSpc>
                <a:spcPct val="110000"/>
              </a:lnSpc>
              <a:spcBef>
                <a:spcPts val="0"/>
              </a:spcBef>
              <a:spcAft>
                <a:spcPts val="0"/>
              </a:spcAft>
              <a:buClr>
                <a:srgbClr val="000000"/>
              </a:buClr>
              <a:buSzPts val="1800"/>
              <a:buFont typeface="Arial"/>
              <a:buNone/>
            </a:pPr>
            <a:r>
              <a:rPr b="1" i="0" lang="en-GB" sz="1400" u="none" cap="none" strike="noStrike">
                <a:solidFill>
                  <a:srgbClr val="ACB89E"/>
                </a:solidFill>
                <a:latin typeface="Calibri"/>
                <a:ea typeface="Calibri"/>
                <a:cs typeface="Calibri"/>
                <a:sym typeface="Calibri"/>
              </a:rPr>
              <a:t>Nobita</a:t>
            </a:r>
            <a:endParaRPr b="1" i="0" sz="1400" u="none" cap="none" strike="noStrike">
              <a:solidFill>
                <a:srgbClr val="ACB89E"/>
              </a:solidFill>
              <a:latin typeface="Calibri"/>
              <a:ea typeface="Calibri"/>
              <a:cs typeface="Calibri"/>
              <a:sym typeface="Calibri"/>
            </a:endParaRPr>
          </a:p>
          <a:p>
            <a:pPr indent="0" lvl="0" marL="12700" marR="0" rtl="0" algn="ctr">
              <a:lnSpc>
                <a:spcPct val="110000"/>
              </a:lnSpc>
              <a:spcBef>
                <a:spcPts val="0"/>
              </a:spcBef>
              <a:spcAft>
                <a:spcPts val="0"/>
              </a:spcAft>
              <a:buClr>
                <a:srgbClr val="000000"/>
              </a:buClr>
              <a:buSzPts val="1800"/>
              <a:buFont typeface="Arial"/>
              <a:buNone/>
            </a:pPr>
            <a:r>
              <a:rPr b="0" i="0" lang="en-GB" sz="1400" u="none" cap="none" strike="noStrike">
                <a:solidFill>
                  <a:srgbClr val="ACB89E"/>
                </a:solidFill>
                <a:latin typeface="Calibri"/>
                <a:ea typeface="Calibri"/>
                <a:cs typeface="Calibri"/>
                <a:sym typeface="Calibri"/>
              </a:rPr>
              <a:t>13 ft diameter</a:t>
            </a:r>
            <a:endParaRPr b="0" i="0" sz="1000" u="none" cap="none" strike="noStrike">
              <a:solidFill>
                <a:srgbClr val="ACB89E"/>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4" name="Shape 1204"/>
        <p:cNvGrpSpPr/>
        <p:nvPr/>
      </p:nvGrpSpPr>
      <p:grpSpPr>
        <a:xfrm>
          <a:off x="0" y="0"/>
          <a:ext cx="0" cy="0"/>
          <a:chOff x="0" y="0"/>
          <a:chExt cx="0" cy="0"/>
        </a:xfrm>
      </p:grpSpPr>
      <p:sp>
        <p:nvSpPr>
          <p:cNvPr id="1205" name="Google Shape;1205;p57"/>
          <p:cNvSpPr/>
          <p:nvPr/>
        </p:nvSpPr>
        <p:spPr>
          <a:xfrm>
            <a:off x="3076" y="0"/>
            <a:ext cx="9405291"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06" name="Google Shape;1206;p57"/>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207" name="Google Shape;1207;p57"/>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Nobi's slimme functies ontgrendelen met Consent</a:t>
            </a:r>
            <a:endParaRPr b="0" i="0" sz="2700" u="none" cap="none" strike="noStrike">
              <a:solidFill>
                <a:srgbClr val="FFFFFF"/>
              </a:solidFill>
              <a:latin typeface="Calibri"/>
              <a:ea typeface="Calibri"/>
              <a:cs typeface="Calibri"/>
              <a:sym typeface="Calibri"/>
            </a:endParaRPr>
          </a:p>
        </p:txBody>
      </p:sp>
      <p:sp>
        <p:nvSpPr>
          <p:cNvPr id="1208" name="Google Shape;1208;p57"/>
          <p:cNvSpPr/>
          <p:nvPr/>
        </p:nvSpPr>
        <p:spPr>
          <a:xfrm>
            <a:off x="-28930" y="4672003"/>
            <a:ext cx="12214734" cy="1639400"/>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274"/>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09" name="Google Shape;1209;p57"/>
          <p:cNvSpPr txBox="1"/>
          <p:nvPr/>
        </p:nvSpPr>
        <p:spPr>
          <a:xfrm>
            <a:off x="1072065" y="1737953"/>
            <a:ext cx="4886959" cy="3791807"/>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Informed Consent op de eerste plaats</a:t>
            </a:r>
            <a:br>
              <a:rPr b="0" i="0" lang="en-GB" sz="1400" u="none" cap="none" strike="noStrike">
                <a:solidFill>
                  <a:srgbClr val="4E4F51"/>
                </a:solidFill>
                <a:latin typeface="Calibri"/>
                <a:ea typeface="Calibri"/>
                <a:cs typeface="Calibri"/>
                <a:sym typeface="Calibri"/>
              </a:rPr>
            </a:br>
            <a:r>
              <a:rPr b="0" i="0" lang="en-GB" sz="1400" u="none" cap="none" strike="noStrike">
                <a:solidFill>
                  <a:srgbClr val="4E4F51"/>
                </a:solidFill>
                <a:latin typeface="Calibri"/>
                <a:ea typeface="Calibri"/>
                <a:cs typeface="Calibri"/>
                <a:sym typeface="Calibri"/>
              </a:rPr>
              <a:t>Zorgorganisaties die de slimme functies van de Nobi-lamp willen activeren, zijn wettelijk verplicht om een ondertekende Informed Consent Document van de bewoner (of diens vertrouwenspersoon) te hebben ontvangen. </a:t>
            </a:r>
            <a:endParaRPr/>
          </a:p>
          <a:p>
            <a:pPr indent="0" lvl="0" marL="0" marR="0" rtl="0" algn="l">
              <a:lnSpc>
                <a:spcPct val="110000"/>
              </a:lnSpc>
              <a:spcBef>
                <a:spcPts val="0"/>
              </a:spcBef>
              <a:spcAft>
                <a:spcPts val="0"/>
              </a:spcAft>
              <a:buClr>
                <a:srgbClr val="4E4F51"/>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Wat is een informed consent?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Een Informed Consent is de toestemming van een persoon om de slimme functies van Nobi te activeren nadat hij volledig heeft begrepen wat dit inhoudt.</a:t>
            </a:r>
            <a:endParaRPr/>
          </a:p>
          <a:p>
            <a:pPr indent="0" lvl="0" marL="0" marR="0" rtl="0" algn="l">
              <a:lnSpc>
                <a:spcPct val="110000"/>
              </a:lnSpc>
              <a:spcBef>
                <a:spcPts val="0"/>
              </a:spcBef>
              <a:spcAft>
                <a:spcPts val="0"/>
              </a:spcAft>
              <a:buClr>
                <a:srgbClr val="4E4F51"/>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Template voor jou</a:t>
            </a:r>
            <a:br>
              <a:rPr b="0" i="0" lang="en-GB" sz="1400" u="none" cap="none" strike="noStrike">
                <a:solidFill>
                  <a:srgbClr val="4E4F51"/>
                </a:solidFill>
                <a:latin typeface="Calibri"/>
                <a:ea typeface="Calibri"/>
                <a:cs typeface="Calibri"/>
                <a:sym typeface="Calibri"/>
              </a:rPr>
            </a:br>
            <a:r>
              <a:rPr b="0" i="0" lang="en-GB" sz="1400" u="none" cap="none" strike="noStrike">
                <a:solidFill>
                  <a:srgbClr val="4E4F51"/>
                </a:solidFill>
                <a:latin typeface="Calibri"/>
                <a:ea typeface="Calibri"/>
                <a:cs typeface="Calibri"/>
                <a:sym typeface="Calibri"/>
              </a:rPr>
              <a:t>Ter ondersteuning biedt Nobi een template voor een toestemmingsdocument om het proces te illustreren. Als u al een eigen toestemmingsdocument hebt, aarzel dan niet om dat te blijven gebruiken, inclusief de benodigde Nobi input. </a:t>
            </a:r>
            <a:endParaRPr b="0" i="0" sz="1400" u="none" cap="none" strike="noStrike">
              <a:solidFill>
                <a:srgbClr val="000000"/>
              </a:solidFill>
              <a:latin typeface="Arial"/>
              <a:ea typeface="Arial"/>
              <a:cs typeface="Arial"/>
              <a:sym typeface="Arial"/>
            </a:endParaRPr>
          </a:p>
        </p:txBody>
      </p:sp>
      <p:sp>
        <p:nvSpPr>
          <p:cNvPr id="1210" name="Google Shape;1210;p57"/>
          <p:cNvSpPr/>
          <p:nvPr/>
        </p:nvSpPr>
        <p:spPr>
          <a:xfrm>
            <a:off x="9408367" y="1660"/>
            <a:ext cx="2800015" cy="6858000"/>
          </a:xfrm>
          <a:prstGeom prst="rect">
            <a:avLst/>
          </a:prstGeom>
          <a:solidFill>
            <a:schemeClr val="lt2">
              <a:alpha val="6901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11" name="Google Shape;1211;p57"/>
          <p:cNvSpPr/>
          <p:nvPr/>
        </p:nvSpPr>
        <p:spPr>
          <a:xfrm>
            <a:off x="7397262" y="1762455"/>
            <a:ext cx="3956678" cy="5093886"/>
          </a:xfrm>
          <a:prstGeom prst="rect">
            <a:avLst/>
          </a:prstGeom>
          <a:solidFill>
            <a:schemeClr val="lt1"/>
          </a:solidFill>
          <a:ln>
            <a:noFill/>
          </a:ln>
          <a:effectLst>
            <a:outerShdw blurRad="50800" rotWithShape="0" algn="l" dist="38100">
              <a:srgbClr val="000000">
                <a:alpha val="2352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212" name="Google Shape;1212;p57"/>
          <p:cNvPicPr preferRelativeResize="0"/>
          <p:nvPr/>
        </p:nvPicPr>
        <p:blipFill rotWithShape="1">
          <a:blip r:embed="rId3">
            <a:alphaModFix/>
          </a:blip>
          <a:srcRect b="0" l="0" r="0" t="0"/>
          <a:stretch/>
        </p:blipFill>
        <p:spPr>
          <a:xfrm>
            <a:off x="7486242" y="2049553"/>
            <a:ext cx="3800352" cy="2999534"/>
          </a:xfrm>
          <a:prstGeom prst="rect">
            <a:avLst/>
          </a:prstGeom>
          <a:noFill/>
          <a:ln>
            <a:noFill/>
          </a:ln>
        </p:spPr>
      </p:pic>
      <p:sp>
        <p:nvSpPr>
          <p:cNvPr id="1213" name="Google Shape;1213;p57"/>
          <p:cNvSpPr/>
          <p:nvPr/>
        </p:nvSpPr>
        <p:spPr>
          <a:xfrm>
            <a:off x="7479742" y="4723884"/>
            <a:ext cx="3800352" cy="480455"/>
          </a:xfrm>
          <a:prstGeom prst="rect">
            <a:avLst/>
          </a:prstGeom>
          <a:gradFill>
            <a:gsLst>
              <a:gs pos="0">
                <a:srgbClr val="FFFFFF">
                  <a:alpha val="0"/>
                </a:srgbClr>
              </a:gs>
              <a:gs pos="22000">
                <a:srgbClr val="FFFFFF">
                  <a:alpha val="0"/>
                </a:srgbClr>
              </a:gs>
              <a:gs pos="70000">
                <a:schemeClr val="lt1"/>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nvGrpSpPr>
          <p:cNvPr id="1214" name="Google Shape;1214;p57"/>
          <p:cNvGrpSpPr/>
          <p:nvPr/>
        </p:nvGrpSpPr>
        <p:grpSpPr>
          <a:xfrm>
            <a:off x="7707836" y="5273780"/>
            <a:ext cx="132159" cy="156120"/>
            <a:chOff x="7203013" y="5351231"/>
            <a:chExt cx="341649" cy="403590"/>
          </a:xfrm>
        </p:grpSpPr>
        <p:sp>
          <p:nvSpPr>
            <p:cNvPr id="1215" name="Google Shape;1215;p57"/>
            <p:cNvSpPr/>
            <p:nvPr/>
          </p:nvSpPr>
          <p:spPr>
            <a:xfrm>
              <a:off x="7229821" y="5351231"/>
              <a:ext cx="288032" cy="297493"/>
            </a:xfrm>
            <a:prstGeom prst="down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16" name="Google Shape;1216;p57"/>
            <p:cNvSpPr/>
            <p:nvPr/>
          </p:nvSpPr>
          <p:spPr>
            <a:xfrm flipH="1" rot="10800000">
              <a:off x="7203013" y="5709102"/>
              <a:ext cx="341649" cy="45719"/>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sp>
        <p:nvSpPr>
          <p:cNvPr id="1217" name="Google Shape;1217;p57"/>
          <p:cNvSpPr/>
          <p:nvPr/>
        </p:nvSpPr>
        <p:spPr>
          <a:xfrm>
            <a:off x="838060" y="1807536"/>
            <a:ext cx="82517" cy="82517"/>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18" name="Google Shape;1218;p57"/>
          <p:cNvSpPr/>
          <p:nvPr/>
        </p:nvSpPr>
        <p:spPr>
          <a:xfrm>
            <a:off x="838060" y="3213816"/>
            <a:ext cx="82517" cy="82517"/>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19" name="Google Shape;1219;p57"/>
          <p:cNvSpPr/>
          <p:nvPr/>
        </p:nvSpPr>
        <p:spPr>
          <a:xfrm>
            <a:off x="838060" y="4379893"/>
            <a:ext cx="82500" cy="825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3" name="Shape 1223"/>
        <p:cNvGrpSpPr/>
        <p:nvPr/>
      </p:nvGrpSpPr>
      <p:grpSpPr>
        <a:xfrm>
          <a:off x="0" y="0"/>
          <a:ext cx="0" cy="0"/>
          <a:chOff x="0" y="0"/>
          <a:chExt cx="0" cy="0"/>
        </a:xfrm>
      </p:grpSpPr>
      <p:sp>
        <p:nvSpPr>
          <p:cNvPr id="1224" name="Google Shape;1224;p58"/>
          <p:cNvSpPr/>
          <p:nvPr/>
        </p:nvSpPr>
        <p:spPr>
          <a:xfrm>
            <a:off x="0" y="1735714"/>
            <a:ext cx="12192000" cy="3710808"/>
          </a:xfrm>
          <a:prstGeom prst="rect">
            <a:avLst/>
          </a:prstGeom>
          <a:solidFill>
            <a:schemeClr val="lt2">
              <a:alpha val="4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Arial"/>
              <a:buNone/>
            </a:pPr>
            <a:r>
              <a:rPr b="0" i="0" lang="en-GB" sz="1800" u="none" cap="none" strike="noStrike">
                <a:solidFill>
                  <a:srgbClr val="FFFFFF"/>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pic>
        <p:nvPicPr>
          <p:cNvPr id="1225" name="Google Shape;1225;p58"/>
          <p:cNvPicPr preferRelativeResize="0"/>
          <p:nvPr/>
        </p:nvPicPr>
        <p:blipFill rotWithShape="1">
          <a:blip r:embed="rId3">
            <a:alphaModFix/>
          </a:blip>
          <a:srcRect b="0" l="0" r="25850" t="0"/>
          <a:stretch/>
        </p:blipFill>
        <p:spPr>
          <a:xfrm>
            <a:off x="10123985" y="152406"/>
            <a:ext cx="2068015" cy="1368612"/>
          </a:xfrm>
          <a:prstGeom prst="rect">
            <a:avLst/>
          </a:prstGeom>
          <a:noFill/>
          <a:ln>
            <a:noFill/>
          </a:ln>
        </p:spPr>
      </p:pic>
      <p:sp>
        <p:nvSpPr>
          <p:cNvPr id="1226" name="Google Shape;1226;p58"/>
          <p:cNvSpPr/>
          <p:nvPr/>
        </p:nvSpPr>
        <p:spPr>
          <a:xfrm>
            <a:off x="8641569" y="289685"/>
            <a:ext cx="3550431" cy="1465658"/>
          </a:xfrm>
          <a:custGeom>
            <a:rect b="b" l="l" r="r" t="t"/>
            <a:pathLst>
              <a:path extrusionOk="0" h="2057405" w="11733991">
                <a:moveTo>
                  <a:pt x="0" y="2057405"/>
                </a:moveTo>
                <a:cubicBezTo>
                  <a:pt x="5953184" y="-2980158"/>
                  <a:pt x="7425221" y="2979117"/>
                  <a:pt x="11733991" y="1717072"/>
                </a:cubicBezTo>
              </a:path>
            </a:pathLst>
          </a:cu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27" name="Google Shape;1227;p58"/>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228" name="Google Shape;1228;p58"/>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Hoe activeer je de slimme functies van Nobi's lampen?</a:t>
            </a:r>
            <a:endParaRPr b="0" i="0" sz="2700" u="none" cap="none" strike="noStrike">
              <a:solidFill>
                <a:srgbClr val="FFFFFF"/>
              </a:solidFill>
              <a:latin typeface="Calibri"/>
              <a:ea typeface="Calibri"/>
              <a:cs typeface="Calibri"/>
              <a:sym typeface="Calibri"/>
            </a:endParaRPr>
          </a:p>
        </p:txBody>
      </p:sp>
      <p:sp>
        <p:nvSpPr>
          <p:cNvPr id="1229" name="Google Shape;1229;p58"/>
          <p:cNvSpPr txBox="1"/>
          <p:nvPr/>
        </p:nvSpPr>
        <p:spPr>
          <a:xfrm>
            <a:off x="899370" y="2664753"/>
            <a:ext cx="2799157" cy="430887"/>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38656D"/>
              </a:buClr>
              <a:buSzPts val="1400"/>
              <a:buFont typeface="Arial"/>
              <a:buNone/>
            </a:pPr>
            <a:r>
              <a:rPr b="1" i="0" lang="en-GB" sz="1400" u="none" cap="none" strike="noStrike">
                <a:solidFill>
                  <a:srgbClr val="38656D"/>
                </a:solidFill>
                <a:latin typeface="Calibri"/>
                <a:ea typeface="Calibri"/>
                <a:cs typeface="Calibri"/>
                <a:sym typeface="Calibri"/>
              </a:rPr>
              <a:t>Informeer je bewoner over </a:t>
            </a:r>
            <a:br>
              <a:rPr b="1" i="0" lang="en-GB" sz="1400" u="none" cap="none" strike="noStrike">
                <a:solidFill>
                  <a:srgbClr val="38656D"/>
                </a:solidFill>
                <a:latin typeface="Calibri"/>
                <a:ea typeface="Calibri"/>
                <a:cs typeface="Calibri"/>
                <a:sym typeface="Calibri"/>
              </a:rPr>
            </a:br>
            <a:r>
              <a:rPr b="1" i="0" lang="en-GB" sz="1400" u="none" cap="none" strike="noStrike">
                <a:solidFill>
                  <a:srgbClr val="38656D"/>
                </a:solidFill>
                <a:latin typeface="Calibri"/>
                <a:ea typeface="Calibri"/>
                <a:cs typeface="Calibri"/>
                <a:sym typeface="Calibri"/>
              </a:rPr>
              <a:t>de slimme functies van Nobi</a:t>
            </a:r>
            <a:endParaRPr b="0" i="0" sz="1400" u="none" cap="none" strike="noStrike">
              <a:solidFill>
                <a:srgbClr val="38656D"/>
              </a:solidFill>
              <a:latin typeface="Calibri"/>
              <a:ea typeface="Calibri"/>
              <a:cs typeface="Calibri"/>
              <a:sym typeface="Calibri"/>
            </a:endParaRPr>
          </a:p>
        </p:txBody>
      </p:sp>
      <p:sp>
        <p:nvSpPr>
          <p:cNvPr id="1230" name="Google Shape;1230;p58"/>
          <p:cNvSpPr txBox="1"/>
          <p:nvPr/>
        </p:nvSpPr>
        <p:spPr>
          <a:xfrm>
            <a:off x="2906217" y="5896780"/>
            <a:ext cx="6379567" cy="438582"/>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Clr>
                <a:srgbClr val="38656D"/>
              </a:buClr>
              <a:buSzPts val="1500"/>
              <a:buFont typeface="Arial"/>
              <a:buNone/>
            </a:pPr>
            <a:r>
              <a:rPr b="1" i="0" lang="en-GB" sz="1500" u="none" cap="none" strike="noStrike">
                <a:solidFill>
                  <a:srgbClr val="38656D"/>
                </a:solidFill>
                <a:latin typeface="Calibri"/>
                <a:ea typeface="Calibri"/>
                <a:cs typeface="Calibri"/>
                <a:sym typeface="Calibri"/>
              </a:rPr>
              <a:t>In de volgende configuratietraining geven we je alle informatie die je nodig hebt om Nobi in te stellen, afgestemd op elk van je bewoners.</a:t>
            </a:r>
            <a:endParaRPr b="0" i="0" sz="1400" u="none" cap="none" strike="noStrike">
              <a:solidFill>
                <a:srgbClr val="000000"/>
              </a:solidFill>
              <a:latin typeface="Arial"/>
              <a:ea typeface="Arial"/>
              <a:cs typeface="Arial"/>
              <a:sym typeface="Arial"/>
            </a:endParaRPr>
          </a:p>
        </p:txBody>
      </p:sp>
      <p:sp>
        <p:nvSpPr>
          <p:cNvPr id="1231" name="Google Shape;1231;p58"/>
          <p:cNvSpPr txBox="1"/>
          <p:nvPr/>
        </p:nvSpPr>
        <p:spPr>
          <a:xfrm>
            <a:off x="899370" y="2147462"/>
            <a:ext cx="2799157" cy="443198"/>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38656D"/>
              </a:buClr>
              <a:buSzPts val="2400"/>
              <a:buFont typeface="Arial"/>
              <a:buNone/>
            </a:pPr>
            <a:r>
              <a:rPr b="1" i="0" lang="en-GB" sz="2400" u="none" cap="none" strike="noStrike">
                <a:solidFill>
                  <a:srgbClr val="38656D"/>
                </a:solidFill>
                <a:latin typeface="Calibri"/>
                <a:ea typeface="Calibri"/>
                <a:cs typeface="Calibri"/>
                <a:sym typeface="Calibri"/>
              </a:rPr>
              <a:t>Stap 1</a:t>
            </a:r>
            <a:endParaRPr b="0" i="0" sz="2400" u="none" cap="none" strike="noStrike">
              <a:solidFill>
                <a:srgbClr val="4E4F51"/>
              </a:solidFill>
              <a:latin typeface="Calibri"/>
              <a:ea typeface="Calibri"/>
              <a:cs typeface="Calibri"/>
              <a:sym typeface="Calibri"/>
            </a:endParaRPr>
          </a:p>
        </p:txBody>
      </p:sp>
      <p:sp>
        <p:nvSpPr>
          <p:cNvPr id="1232" name="Google Shape;1232;p58"/>
          <p:cNvSpPr txBox="1"/>
          <p:nvPr/>
        </p:nvSpPr>
        <p:spPr>
          <a:xfrm>
            <a:off x="1004656" y="3285862"/>
            <a:ext cx="2541721" cy="1489639"/>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0" i="0" lang="en-GB" sz="1100" u="none" cap="none" strike="noStrike">
                <a:solidFill>
                  <a:srgbClr val="4E4F51"/>
                </a:solidFill>
                <a:latin typeface="Calibri"/>
                <a:ea typeface="Calibri"/>
                <a:cs typeface="Calibri"/>
                <a:sym typeface="Calibri"/>
              </a:rPr>
              <a:t>Voel je vrij om de informatie uit deze presentatie, het Informed Consent Template en het informatiepamflet te gebruiken om te delen met je bewoners en hun familie. Nobi werkt ook aan een korte, eenvoudige video die je binnenkort kunt gebruiken om bewoners en familie te informeren. Hier wordt aan gewerkt.</a:t>
            </a:r>
            <a:endParaRPr b="0" i="0" sz="1400" u="none" cap="none" strike="noStrike">
              <a:solidFill>
                <a:srgbClr val="000000"/>
              </a:solidFill>
              <a:latin typeface="Arial"/>
              <a:ea typeface="Arial"/>
              <a:cs typeface="Arial"/>
              <a:sym typeface="Arial"/>
            </a:endParaRPr>
          </a:p>
        </p:txBody>
      </p:sp>
      <p:sp>
        <p:nvSpPr>
          <p:cNvPr id="1233" name="Google Shape;1233;p58"/>
          <p:cNvSpPr txBox="1"/>
          <p:nvPr/>
        </p:nvSpPr>
        <p:spPr>
          <a:xfrm>
            <a:off x="4696422" y="2664753"/>
            <a:ext cx="2885475" cy="646331"/>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38656D"/>
              </a:buClr>
              <a:buSzPts val="1400"/>
              <a:buFont typeface="Arial"/>
              <a:buNone/>
            </a:pPr>
            <a:r>
              <a:rPr b="1" i="0" lang="en-GB" sz="1400" u="none" cap="none" strike="noStrike">
                <a:solidFill>
                  <a:srgbClr val="38656D"/>
                </a:solidFill>
                <a:latin typeface="Calibri"/>
                <a:ea typeface="Calibri"/>
                <a:cs typeface="Calibri"/>
                <a:sym typeface="Calibri"/>
              </a:rPr>
              <a:t>Het ondertekende document met informed consent van je bewoner ontvangen</a:t>
            </a:r>
            <a:endParaRPr b="0" i="0" sz="1400" u="none" cap="none" strike="noStrike">
              <a:solidFill>
                <a:srgbClr val="38656D"/>
              </a:solidFill>
              <a:latin typeface="Calibri"/>
              <a:ea typeface="Calibri"/>
              <a:cs typeface="Calibri"/>
              <a:sym typeface="Calibri"/>
            </a:endParaRPr>
          </a:p>
        </p:txBody>
      </p:sp>
      <p:sp>
        <p:nvSpPr>
          <p:cNvPr id="1234" name="Google Shape;1234;p58"/>
          <p:cNvSpPr txBox="1"/>
          <p:nvPr/>
        </p:nvSpPr>
        <p:spPr>
          <a:xfrm>
            <a:off x="4696422" y="2147462"/>
            <a:ext cx="2799157" cy="443198"/>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38656D"/>
              </a:buClr>
              <a:buSzPts val="2400"/>
              <a:buFont typeface="Arial"/>
              <a:buNone/>
            </a:pPr>
            <a:r>
              <a:rPr b="1" i="0" lang="en-GB" sz="2400" u="none" cap="none" strike="noStrike">
                <a:solidFill>
                  <a:srgbClr val="38656D"/>
                </a:solidFill>
                <a:latin typeface="Calibri"/>
                <a:ea typeface="Calibri"/>
                <a:cs typeface="Calibri"/>
                <a:sym typeface="Calibri"/>
              </a:rPr>
              <a:t>Stap 2</a:t>
            </a:r>
            <a:endParaRPr b="0" i="0" sz="2400" u="none" cap="none" strike="noStrike">
              <a:solidFill>
                <a:srgbClr val="4E4F51"/>
              </a:solidFill>
              <a:latin typeface="Calibri"/>
              <a:ea typeface="Calibri"/>
              <a:cs typeface="Calibri"/>
              <a:sym typeface="Calibri"/>
            </a:endParaRPr>
          </a:p>
        </p:txBody>
      </p:sp>
      <p:sp>
        <p:nvSpPr>
          <p:cNvPr id="1235" name="Google Shape;1235;p58"/>
          <p:cNvSpPr txBox="1"/>
          <p:nvPr/>
        </p:nvSpPr>
        <p:spPr>
          <a:xfrm>
            <a:off x="4825140" y="3285862"/>
            <a:ext cx="2541721" cy="931024"/>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0" i="0" lang="en-GB" sz="1100" u="none" cap="none" strike="noStrike">
                <a:solidFill>
                  <a:srgbClr val="4E4F51"/>
                </a:solidFill>
                <a:latin typeface="Calibri"/>
                <a:ea typeface="Calibri"/>
                <a:cs typeface="Calibri"/>
                <a:sym typeface="Calibri"/>
              </a:rPr>
              <a:t>In dit Informed Consent Document specificeren de bewoners welk type beeldweergave ze goedkeuren (geen, anonieme stokfiguren of volledige beelden van het lichaam).</a:t>
            </a:r>
            <a:endParaRPr b="0" i="0" sz="1400" u="none" cap="none" strike="noStrike">
              <a:solidFill>
                <a:srgbClr val="000000"/>
              </a:solidFill>
              <a:latin typeface="Arial"/>
              <a:ea typeface="Arial"/>
              <a:cs typeface="Arial"/>
              <a:sym typeface="Arial"/>
            </a:endParaRPr>
          </a:p>
        </p:txBody>
      </p:sp>
      <p:sp>
        <p:nvSpPr>
          <p:cNvPr id="1236" name="Google Shape;1236;p58"/>
          <p:cNvSpPr txBox="1"/>
          <p:nvPr/>
        </p:nvSpPr>
        <p:spPr>
          <a:xfrm>
            <a:off x="8376242" y="2664753"/>
            <a:ext cx="2799157" cy="430887"/>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38656D"/>
              </a:buClr>
              <a:buSzPts val="1400"/>
              <a:buFont typeface="Arial"/>
              <a:buNone/>
            </a:pPr>
            <a:r>
              <a:rPr b="1" i="0" lang="en-GB" sz="1400" u="none" cap="none" strike="noStrike">
                <a:solidFill>
                  <a:srgbClr val="38656D"/>
                </a:solidFill>
                <a:latin typeface="Calibri"/>
                <a:ea typeface="Calibri"/>
                <a:cs typeface="Calibri"/>
                <a:sym typeface="Calibri"/>
              </a:rPr>
              <a:t>Activeer de slimme lampen van je bewoner</a:t>
            </a:r>
            <a:endParaRPr b="0" i="0" sz="1400" u="none" cap="none" strike="noStrike">
              <a:solidFill>
                <a:srgbClr val="38656D"/>
              </a:solidFill>
              <a:latin typeface="Calibri"/>
              <a:ea typeface="Calibri"/>
              <a:cs typeface="Calibri"/>
              <a:sym typeface="Calibri"/>
            </a:endParaRPr>
          </a:p>
        </p:txBody>
      </p:sp>
      <p:sp>
        <p:nvSpPr>
          <p:cNvPr id="1237" name="Google Shape;1237;p58"/>
          <p:cNvSpPr txBox="1"/>
          <p:nvPr/>
        </p:nvSpPr>
        <p:spPr>
          <a:xfrm>
            <a:off x="8376242" y="2147462"/>
            <a:ext cx="2799157" cy="443198"/>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38656D"/>
              </a:buClr>
              <a:buSzPts val="2400"/>
              <a:buFont typeface="Arial"/>
              <a:buNone/>
            </a:pPr>
            <a:r>
              <a:rPr b="1" i="0" lang="en-GB" sz="2400" u="none" cap="none" strike="noStrike">
                <a:solidFill>
                  <a:srgbClr val="38656D"/>
                </a:solidFill>
                <a:latin typeface="Calibri"/>
                <a:ea typeface="Calibri"/>
                <a:cs typeface="Calibri"/>
                <a:sym typeface="Calibri"/>
              </a:rPr>
              <a:t>Stap 3</a:t>
            </a:r>
            <a:endParaRPr b="0" i="0" sz="2400" u="none" cap="none" strike="noStrike">
              <a:solidFill>
                <a:srgbClr val="4E4F51"/>
              </a:solidFill>
              <a:latin typeface="Calibri"/>
              <a:ea typeface="Calibri"/>
              <a:cs typeface="Calibri"/>
              <a:sym typeface="Calibri"/>
            </a:endParaRPr>
          </a:p>
        </p:txBody>
      </p:sp>
      <p:sp>
        <p:nvSpPr>
          <p:cNvPr id="1238" name="Google Shape;1238;p58"/>
          <p:cNvSpPr txBox="1"/>
          <p:nvPr/>
        </p:nvSpPr>
        <p:spPr>
          <a:xfrm>
            <a:off x="8481528" y="3285862"/>
            <a:ext cx="2541600" cy="1489639"/>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0" i="0" lang="en-GB" sz="1100" u="none" cap="none" strike="noStrike">
                <a:solidFill>
                  <a:srgbClr val="4E4F51"/>
                </a:solidFill>
                <a:latin typeface="Calibri"/>
                <a:ea typeface="Calibri"/>
                <a:cs typeface="Calibri"/>
                <a:sym typeface="Calibri"/>
              </a:rPr>
              <a:t>Met een geldig Informed Consent Document kun je:</a:t>
            </a:r>
            <a:endParaRPr/>
          </a:p>
          <a:p>
            <a:pPr indent="0" lvl="0" marL="0" marR="0" rtl="0" algn="ctr">
              <a:lnSpc>
                <a:spcPct val="110000"/>
              </a:lnSpc>
              <a:spcBef>
                <a:spcPts val="0"/>
              </a:spcBef>
              <a:spcAft>
                <a:spcPts val="0"/>
              </a:spcAft>
              <a:buClr>
                <a:srgbClr val="4E4F51"/>
              </a:buClr>
              <a:buSzPts val="1100"/>
              <a:buFont typeface="Arial"/>
              <a:buNone/>
            </a:pPr>
            <a:r>
              <a:t/>
            </a:r>
            <a:endParaRPr b="0" i="0" sz="1100" u="none" cap="none" strike="noStrike">
              <a:solidFill>
                <a:srgbClr val="4E4F51"/>
              </a:solidFill>
              <a:latin typeface="Calibri"/>
              <a:ea typeface="Calibri"/>
              <a:cs typeface="Calibri"/>
              <a:sym typeface="Calibri"/>
            </a:endParaRPr>
          </a:p>
          <a:p>
            <a:pPr indent="-298450" lvl="0" marL="457200" marR="0" rtl="0" algn="l">
              <a:lnSpc>
                <a:spcPct val="110000"/>
              </a:lnSpc>
              <a:spcBef>
                <a:spcPts val="0"/>
              </a:spcBef>
              <a:spcAft>
                <a:spcPts val="0"/>
              </a:spcAft>
              <a:buClr>
                <a:srgbClr val="4E4F51"/>
              </a:buClr>
              <a:buSzPts val="1100"/>
              <a:buFont typeface="Calibri"/>
              <a:buAutoNum type="arabicPeriod"/>
            </a:pPr>
            <a:r>
              <a:rPr b="0" i="0" lang="en-GB" sz="1100" u="none" cap="none" strike="noStrike">
                <a:solidFill>
                  <a:srgbClr val="4E4F51"/>
                </a:solidFill>
                <a:latin typeface="Calibri"/>
                <a:ea typeface="Calibri"/>
                <a:cs typeface="Calibri"/>
                <a:sym typeface="Calibri"/>
              </a:rPr>
              <a:t>Een Nobi-bewoner aanmaken in het systeem</a:t>
            </a:r>
            <a:endParaRPr b="0" i="0" sz="1400" u="none" cap="none" strike="noStrike">
              <a:solidFill>
                <a:srgbClr val="000000"/>
              </a:solidFill>
              <a:latin typeface="Arial"/>
              <a:ea typeface="Arial"/>
              <a:cs typeface="Arial"/>
              <a:sym typeface="Arial"/>
            </a:endParaRPr>
          </a:p>
          <a:p>
            <a:pPr indent="-298450" lvl="0" marL="457200" marR="0" rtl="0" algn="l">
              <a:lnSpc>
                <a:spcPct val="110000"/>
              </a:lnSpc>
              <a:spcBef>
                <a:spcPts val="0"/>
              </a:spcBef>
              <a:spcAft>
                <a:spcPts val="0"/>
              </a:spcAft>
              <a:buClr>
                <a:srgbClr val="4E4F51"/>
              </a:buClr>
              <a:buSzPts val="1100"/>
              <a:buFont typeface="Calibri"/>
              <a:buAutoNum type="arabicPeriod"/>
            </a:pPr>
            <a:r>
              <a:rPr b="0" i="0" lang="en-GB" sz="1100" u="none" cap="none" strike="noStrike">
                <a:solidFill>
                  <a:srgbClr val="4E4F51"/>
                </a:solidFill>
                <a:latin typeface="Calibri"/>
                <a:ea typeface="Calibri"/>
                <a:cs typeface="Calibri"/>
                <a:sym typeface="Calibri"/>
              </a:rPr>
              <a:t>De slimme functies van de Nobi-lampen van je bewoner activeren</a:t>
            </a:r>
            <a:br>
              <a:rPr b="0" i="0" lang="en-GB" sz="1100" u="none" cap="none" strike="noStrike">
                <a:solidFill>
                  <a:srgbClr val="4E4F51"/>
                </a:solidFill>
                <a:latin typeface="Calibri"/>
                <a:ea typeface="Calibri"/>
                <a:cs typeface="Calibri"/>
                <a:sym typeface="Calibri"/>
              </a:rPr>
            </a:br>
            <a:endParaRPr b="0" i="0" sz="1100" u="none" cap="none" strike="noStrike">
              <a:solidFill>
                <a:srgbClr val="4E4F51"/>
              </a:solidFill>
              <a:latin typeface="Calibri"/>
              <a:ea typeface="Calibri"/>
              <a:cs typeface="Calibri"/>
              <a:sym typeface="Calibri"/>
            </a:endParaRPr>
          </a:p>
        </p:txBody>
      </p:sp>
      <p:cxnSp>
        <p:nvCxnSpPr>
          <p:cNvPr id="1239" name="Google Shape;1239;p58"/>
          <p:cNvCxnSpPr/>
          <p:nvPr/>
        </p:nvCxnSpPr>
        <p:spPr>
          <a:xfrm>
            <a:off x="7942352" y="2341559"/>
            <a:ext cx="0" cy="2515091"/>
          </a:xfrm>
          <a:prstGeom prst="straightConnector1">
            <a:avLst/>
          </a:prstGeom>
          <a:noFill/>
          <a:ln cap="flat" cmpd="sng" w="12700">
            <a:solidFill>
              <a:schemeClr val="lt1">
                <a:alpha val="30588"/>
              </a:schemeClr>
            </a:solidFill>
            <a:prstDash val="solid"/>
            <a:miter lim="800000"/>
            <a:headEnd len="sm" w="sm" type="none"/>
            <a:tailEnd len="sm" w="sm" type="none"/>
          </a:ln>
        </p:spPr>
      </p:cxnSp>
      <p:cxnSp>
        <p:nvCxnSpPr>
          <p:cNvPr id="1240" name="Google Shape;1240;p58"/>
          <p:cNvCxnSpPr/>
          <p:nvPr/>
        </p:nvCxnSpPr>
        <p:spPr>
          <a:xfrm>
            <a:off x="4295800" y="2341559"/>
            <a:ext cx="0" cy="2515091"/>
          </a:xfrm>
          <a:prstGeom prst="straightConnector1">
            <a:avLst/>
          </a:prstGeom>
          <a:noFill/>
          <a:ln cap="flat" cmpd="sng" w="12700">
            <a:solidFill>
              <a:schemeClr val="lt1">
                <a:alpha val="30588"/>
              </a:schemeClr>
            </a:solidFill>
            <a:prstDash val="solid"/>
            <a:miter lim="800000"/>
            <a:headEnd len="sm" w="sm" type="none"/>
            <a:tailEnd len="sm" w="sm" type="none"/>
          </a:ln>
        </p:spPr>
      </p:cxnSp>
      <p:pic>
        <p:nvPicPr>
          <p:cNvPr id="1241" name="Google Shape;1241;p58"/>
          <p:cNvPicPr preferRelativeResize="0"/>
          <p:nvPr/>
        </p:nvPicPr>
        <p:blipFill rotWithShape="1">
          <a:blip r:embed="rId4">
            <a:alphaModFix/>
          </a:blip>
          <a:srcRect b="0" l="0" r="0" t="0"/>
          <a:stretch/>
        </p:blipFill>
        <p:spPr>
          <a:xfrm>
            <a:off x="4842978" y="4298373"/>
            <a:ext cx="603327" cy="603328"/>
          </a:xfrm>
          <a:prstGeom prst="rect">
            <a:avLst/>
          </a:prstGeom>
          <a:noFill/>
          <a:ln>
            <a:noFill/>
          </a:ln>
        </p:spPr>
      </p:pic>
      <p:pic>
        <p:nvPicPr>
          <p:cNvPr id="1242" name="Google Shape;1242;p58"/>
          <p:cNvPicPr preferRelativeResize="0"/>
          <p:nvPr/>
        </p:nvPicPr>
        <p:blipFill rotWithShape="1">
          <a:blip r:embed="rId5">
            <a:alphaModFix/>
          </a:blip>
          <a:srcRect b="0" l="0" r="0" t="0"/>
          <a:stretch/>
        </p:blipFill>
        <p:spPr>
          <a:xfrm>
            <a:off x="5818774" y="4298373"/>
            <a:ext cx="601568" cy="603328"/>
          </a:xfrm>
          <a:prstGeom prst="rect">
            <a:avLst/>
          </a:prstGeom>
          <a:noFill/>
          <a:ln>
            <a:noFill/>
          </a:ln>
        </p:spPr>
      </p:pic>
      <p:pic>
        <p:nvPicPr>
          <p:cNvPr id="1243" name="Google Shape;1243;p58"/>
          <p:cNvPicPr preferRelativeResize="0"/>
          <p:nvPr/>
        </p:nvPicPr>
        <p:blipFill rotWithShape="1">
          <a:blip r:embed="rId6">
            <a:alphaModFix/>
          </a:blip>
          <a:srcRect b="0" l="0" r="0" t="0"/>
          <a:stretch/>
        </p:blipFill>
        <p:spPr>
          <a:xfrm>
            <a:off x="6792810" y="4293096"/>
            <a:ext cx="613881" cy="613881"/>
          </a:xfrm>
          <a:prstGeom prst="rect">
            <a:avLst/>
          </a:prstGeom>
          <a:noFill/>
          <a:ln>
            <a:noFill/>
          </a:ln>
        </p:spPr>
      </p:pic>
      <p:sp>
        <p:nvSpPr>
          <p:cNvPr id="1244" name="Google Shape;1244;p58"/>
          <p:cNvSpPr txBox="1"/>
          <p:nvPr/>
        </p:nvSpPr>
        <p:spPr>
          <a:xfrm>
            <a:off x="4835212" y="4993291"/>
            <a:ext cx="611094" cy="235449"/>
          </a:xfrm>
          <a:prstGeom prst="rect">
            <a:avLst/>
          </a:prstGeom>
          <a:noFill/>
          <a:ln>
            <a:noFill/>
          </a:ln>
        </p:spPr>
        <p:txBody>
          <a:bodyPr anchorCtr="0" anchor="t" bIns="0" lIns="0" spcFirstLastPara="1" rIns="0" wrap="square" tIns="0">
            <a:spAutoFit/>
          </a:bodyPr>
          <a:lstStyle/>
          <a:p>
            <a:pPr indent="0" lvl="0" marL="0" marR="0" rtl="0" algn="ctr">
              <a:lnSpc>
                <a:spcPct val="85000"/>
              </a:lnSpc>
              <a:spcBef>
                <a:spcPts val="0"/>
              </a:spcBef>
              <a:spcAft>
                <a:spcPts val="0"/>
              </a:spcAft>
              <a:buClr>
                <a:srgbClr val="4E4F51"/>
              </a:buClr>
              <a:buSzPts val="900"/>
              <a:buFont typeface="Arial"/>
              <a:buNone/>
            </a:pPr>
            <a:r>
              <a:rPr b="0" i="0" lang="en-GB" sz="900" u="none" cap="none" strike="noStrike">
                <a:solidFill>
                  <a:srgbClr val="4E4F51"/>
                </a:solidFill>
                <a:latin typeface="Calibri"/>
                <a:ea typeface="Calibri"/>
                <a:cs typeface="Calibri"/>
                <a:sym typeface="Calibri"/>
              </a:rPr>
              <a:t>Geen beelden</a:t>
            </a:r>
            <a:endParaRPr b="0" i="0" sz="1400" u="none" cap="none" strike="noStrike">
              <a:solidFill>
                <a:srgbClr val="000000"/>
              </a:solidFill>
              <a:latin typeface="Arial"/>
              <a:ea typeface="Arial"/>
              <a:cs typeface="Arial"/>
              <a:sym typeface="Arial"/>
            </a:endParaRPr>
          </a:p>
        </p:txBody>
      </p:sp>
      <p:sp>
        <p:nvSpPr>
          <p:cNvPr id="1245" name="Google Shape;1245;p58"/>
          <p:cNvSpPr txBox="1"/>
          <p:nvPr/>
        </p:nvSpPr>
        <p:spPr>
          <a:xfrm>
            <a:off x="5591572" y="4993291"/>
            <a:ext cx="1055972" cy="235449"/>
          </a:xfrm>
          <a:prstGeom prst="rect">
            <a:avLst/>
          </a:prstGeom>
          <a:noFill/>
          <a:ln>
            <a:noFill/>
          </a:ln>
        </p:spPr>
        <p:txBody>
          <a:bodyPr anchorCtr="0" anchor="t" bIns="0" lIns="0" spcFirstLastPara="1" rIns="0" wrap="square" tIns="0">
            <a:spAutoFit/>
          </a:bodyPr>
          <a:lstStyle/>
          <a:p>
            <a:pPr indent="0" lvl="0" marL="0" marR="0" rtl="0" algn="ctr">
              <a:lnSpc>
                <a:spcPct val="85000"/>
              </a:lnSpc>
              <a:spcBef>
                <a:spcPts val="0"/>
              </a:spcBef>
              <a:spcAft>
                <a:spcPts val="0"/>
              </a:spcAft>
              <a:buClr>
                <a:srgbClr val="4E4F51"/>
              </a:buClr>
              <a:buSzPts val="900"/>
              <a:buFont typeface="Arial"/>
              <a:buNone/>
            </a:pPr>
            <a:r>
              <a:rPr b="0" i="0" lang="en-GB" sz="900" u="none" cap="none" strike="noStrike">
                <a:solidFill>
                  <a:srgbClr val="4E4F51"/>
                </a:solidFill>
                <a:latin typeface="Calibri"/>
                <a:ea typeface="Calibri"/>
                <a:cs typeface="Calibri"/>
                <a:sym typeface="Calibri"/>
              </a:rPr>
              <a:t>Geanonimiseerd</a:t>
            </a:r>
            <a:br>
              <a:rPr b="0" i="0" lang="en-GB" sz="900" u="none" cap="none" strike="noStrike">
                <a:solidFill>
                  <a:srgbClr val="4E4F51"/>
                </a:solidFill>
                <a:latin typeface="Calibri"/>
                <a:ea typeface="Calibri"/>
                <a:cs typeface="Calibri"/>
                <a:sym typeface="Calibri"/>
              </a:rPr>
            </a:br>
            <a:r>
              <a:rPr b="0" i="0" lang="en-GB" sz="900" u="none" cap="none" strike="noStrike">
                <a:solidFill>
                  <a:srgbClr val="4E4F51"/>
                </a:solidFill>
                <a:latin typeface="Calibri"/>
                <a:ea typeface="Calibri"/>
                <a:cs typeface="Calibri"/>
                <a:sym typeface="Calibri"/>
              </a:rPr>
              <a:t>stokfiguurtje</a:t>
            </a:r>
            <a:endParaRPr b="0" i="0" sz="1400" u="none" cap="none" strike="noStrike">
              <a:solidFill>
                <a:srgbClr val="000000"/>
              </a:solidFill>
              <a:latin typeface="Arial"/>
              <a:ea typeface="Arial"/>
              <a:cs typeface="Arial"/>
              <a:sym typeface="Arial"/>
            </a:endParaRPr>
          </a:p>
        </p:txBody>
      </p:sp>
      <p:sp>
        <p:nvSpPr>
          <p:cNvPr id="1246" name="Google Shape;1246;p58"/>
          <p:cNvSpPr txBox="1"/>
          <p:nvPr/>
        </p:nvSpPr>
        <p:spPr>
          <a:xfrm>
            <a:off x="6804774" y="4993291"/>
            <a:ext cx="611094" cy="235449"/>
          </a:xfrm>
          <a:prstGeom prst="rect">
            <a:avLst/>
          </a:prstGeom>
          <a:noFill/>
          <a:ln>
            <a:noFill/>
          </a:ln>
        </p:spPr>
        <p:txBody>
          <a:bodyPr anchorCtr="0" anchor="t" bIns="0" lIns="0" spcFirstLastPara="1" rIns="0" wrap="square" tIns="0">
            <a:spAutoFit/>
          </a:bodyPr>
          <a:lstStyle/>
          <a:p>
            <a:pPr indent="0" lvl="0" marL="0" marR="0" rtl="0" algn="ctr">
              <a:lnSpc>
                <a:spcPct val="85000"/>
              </a:lnSpc>
              <a:spcBef>
                <a:spcPts val="0"/>
              </a:spcBef>
              <a:spcAft>
                <a:spcPts val="0"/>
              </a:spcAft>
              <a:buClr>
                <a:srgbClr val="4E4F51"/>
              </a:buClr>
              <a:buSzPts val="900"/>
              <a:buFont typeface="Arial"/>
              <a:buNone/>
            </a:pPr>
            <a:r>
              <a:rPr b="0" i="0" lang="en-GB" sz="900" u="none" cap="none" strike="noStrike">
                <a:solidFill>
                  <a:srgbClr val="4E4F51"/>
                </a:solidFill>
                <a:latin typeface="Calibri"/>
                <a:ea typeface="Calibri"/>
                <a:cs typeface="Calibri"/>
                <a:sym typeface="Calibri"/>
              </a:rPr>
              <a:t>Echte beelden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0" name="Shape 1250"/>
        <p:cNvGrpSpPr/>
        <p:nvPr/>
      </p:nvGrpSpPr>
      <p:grpSpPr>
        <a:xfrm>
          <a:off x="0" y="0"/>
          <a:ext cx="0" cy="0"/>
          <a:chOff x="0" y="0"/>
          <a:chExt cx="0" cy="0"/>
        </a:xfrm>
      </p:grpSpPr>
      <p:sp>
        <p:nvSpPr>
          <p:cNvPr id="1251" name="Google Shape;1251;g2e1b41c0976_0_166"/>
          <p:cNvSpPr/>
          <p:nvPr/>
        </p:nvSpPr>
        <p:spPr>
          <a:xfrm>
            <a:off x="-1" y="0"/>
            <a:ext cx="12192000" cy="6858000"/>
          </a:xfrm>
          <a:prstGeom prst="rect">
            <a:avLst/>
          </a:prstGeom>
          <a:solidFill>
            <a:schemeClr val="lt2">
              <a:alpha val="8862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2" name="Google Shape;1252;g2e1b41c0976_0_166"/>
          <p:cNvSpPr/>
          <p:nvPr/>
        </p:nvSpPr>
        <p:spPr>
          <a:xfrm>
            <a:off x="4385645" y="4388791"/>
            <a:ext cx="1612513" cy="211539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3" name="Google Shape;1253;g2e1b41c0976_0_166"/>
          <p:cNvSpPr/>
          <p:nvPr/>
        </p:nvSpPr>
        <p:spPr>
          <a:xfrm>
            <a:off x="5262323" y="1407239"/>
            <a:ext cx="1612513" cy="2115391"/>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4" name="Google Shape;1254;g2e1b41c0976_0_166"/>
          <p:cNvSpPr/>
          <p:nvPr/>
        </p:nvSpPr>
        <p:spPr>
          <a:xfrm>
            <a:off x="7804971" y="4388791"/>
            <a:ext cx="1612513" cy="2129303"/>
          </a:xfrm>
          <a:prstGeom prst="roundRect">
            <a:avLst>
              <a:gd fmla="val 6223"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5" name="Google Shape;1255;g2e1b41c0976_0_166"/>
          <p:cNvSpPr/>
          <p:nvPr/>
        </p:nvSpPr>
        <p:spPr>
          <a:xfrm>
            <a:off x="6966800" y="1407239"/>
            <a:ext cx="1612513" cy="2115391"/>
          </a:xfrm>
          <a:prstGeom prst="roundRect">
            <a:avLst>
              <a:gd fmla="val 8710"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6" name="Google Shape;1256;g2e1b41c0976_0_166"/>
          <p:cNvSpPr/>
          <p:nvPr/>
        </p:nvSpPr>
        <p:spPr>
          <a:xfrm>
            <a:off x="6095308" y="4388791"/>
            <a:ext cx="1612513" cy="2115391"/>
          </a:xfrm>
          <a:prstGeom prst="roundRect">
            <a:avLst>
              <a:gd fmla="val 7715"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7" name="Google Shape;1257;g2e1b41c0976_0_166"/>
          <p:cNvSpPr/>
          <p:nvPr/>
        </p:nvSpPr>
        <p:spPr>
          <a:xfrm>
            <a:off x="148892" y="1407239"/>
            <a:ext cx="1612513" cy="2074653"/>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8" name="Google Shape;1258;g2e1b41c0976_0_166"/>
          <p:cNvSpPr/>
          <p:nvPr/>
        </p:nvSpPr>
        <p:spPr>
          <a:xfrm>
            <a:off x="1853369" y="1407239"/>
            <a:ext cx="1612513" cy="2112213"/>
          </a:xfrm>
          <a:prstGeom prst="roundRect">
            <a:avLst>
              <a:gd fmla="val 7218"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9" name="Google Shape;1259;g2e1b41c0976_0_166"/>
          <p:cNvSpPr/>
          <p:nvPr/>
        </p:nvSpPr>
        <p:spPr>
          <a:xfrm>
            <a:off x="966319" y="4388791"/>
            <a:ext cx="1612513" cy="211539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0" name="Google Shape;1260;g2e1b41c0976_0_166"/>
          <p:cNvSpPr/>
          <p:nvPr/>
        </p:nvSpPr>
        <p:spPr>
          <a:xfrm>
            <a:off x="3557846" y="1407239"/>
            <a:ext cx="1612513" cy="2115390"/>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1" name="Google Shape;1261;g2e1b41c0976_0_166"/>
          <p:cNvSpPr/>
          <p:nvPr/>
        </p:nvSpPr>
        <p:spPr>
          <a:xfrm>
            <a:off x="9514633" y="4388791"/>
            <a:ext cx="1612513" cy="2159975"/>
          </a:xfrm>
          <a:prstGeom prst="roundRect">
            <a:avLst>
              <a:gd fmla="val 5228"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2" name="Google Shape;1262;g2e1b41c0976_0_166"/>
          <p:cNvSpPr/>
          <p:nvPr/>
        </p:nvSpPr>
        <p:spPr>
          <a:xfrm>
            <a:off x="10375756" y="1407239"/>
            <a:ext cx="1612513" cy="2112218"/>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3" name="Google Shape;1263;g2e1b41c0976_0_166"/>
          <p:cNvSpPr/>
          <p:nvPr/>
        </p:nvSpPr>
        <p:spPr>
          <a:xfrm>
            <a:off x="8671277" y="1407239"/>
            <a:ext cx="1612513" cy="2115391"/>
          </a:xfrm>
          <a:prstGeom prst="roundRect">
            <a:avLst>
              <a:gd fmla="val 8710"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4" name="Google Shape;1264;g2e1b41c0976_0_166"/>
          <p:cNvSpPr/>
          <p:nvPr/>
        </p:nvSpPr>
        <p:spPr>
          <a:xfrm>
            <a:off x="2675982" y="4388791"/>
            <a:ext cx="1612513" cy="2115390"/>
          </a:xfrm>
          <a:prstGeom prst="roundRect">
            <a:avLst>
              <a:gd fmla="val 8212" name="adj"/>
            </a:avLst>
          </a:prstGeom>
          <a:solidFill>
            <a:schemeClr val="lt1">
              <a:alpha val="20000"/>
            </a:schemeClr>
          </a:solidFill>
          <a:ln cap="flat" cmpd="sng" w="1905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265" name="Google Shape;1265;g2e1b41c0976_0_166"/>
          <p:cNvPicPr preferRelativeResize="0"/>
          <p:nvPr/>
        </p:nvPicPr>
        <p:blipFill rotWithShape="1">
          <a:blip r:embed="rId3">
            <a:alphaModFix amt="50000"/>
          </a:blip>
          <a:srcRect b="0" l="0" r="15833" t="0"/>
          <a:stretch/>
        </p:blipFill>
        <p:spPr>
          <a:xfrm>
            <a:off x="10468612" y="217899"/>
            <a:ext cx="1723388" cy="1004792"/>
          </a:xfrm>
          <a:prstGeom prst="rect">
            <a:avLst/>
          </a:prstGeom>
          <a:noFill/>
          <a:ln>
            <a:noFill/>
          </a:ln>
        </p:spPr>
      </p:pic>
      <p:sp>
        <p:nvSpPr>
          <p:cNvPr id="1266" name="Google Shape;1266;g2e1b41c0976_0_166"/>
          <p:cNvSpPr txBox="1"/>
          <p:nvPr/>
        </p:nvSpPr>
        <p:spPr>
          <a:xfrm>
            <a:off x="6983807" y="1539389"/>
            <a:ext cx="1590529" cy="3415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900" u="none" cap="none" strike="noStrike">
                <a:solidFill>
                  <a:srgbClr val="2E4447"/>
                </a:solidFill>
                <a:latin typeface="Calibri"/>
                <a:ea typeface="Calibri"/>
                <a:cs typeface="Calibri"/>
                <a:sym typeface="Calibri"/>
              </a:rPr>
              <a:t>Fall detection </a:t>
            </a:r>
            <a:br>
              <a:rPr b="1" i="0" lang="en-GB" sz="900" u="none" cap="none" strike="noStrike">
                <a:solidFill>
                  <a:srgbClr val="2E4447"/>
                </a:solidFill>
                <a:latin typeface="Calibri"/>
                <a:ea typeface="Calibri"/>
                <a:cs typeface="Calibri"/>
                <a:sym typeface="Calibri"/>
              </a:rPr>
            </a:br>
            <a:r>
              <a:rPr b="1" i="0" lang="en-GB" sz="900" u="none" cap="none" strike="noStrike">
                <a:solidFill>
                  <a:srgbClr val="2E4447"/>
                </a:solidFill>
                <a:latin typeface="Calibri"/>
                <a:ea typeface="Calibri"/>
                <a:cs typeface="Calibri"/>
                <a:sym typeface="Calibri"/>
              </a:rPr>
              <a:t>training</a:t>
            </a:r>
            <a:endParaRPr b="1" i="0" sz="600" u="none" cap="none" strike="noStrike">
              <a:solidFill>
                <a:srgbClr val="2E4447"/>
              </a:solidFill>
              <a:latin typeface="Calibri"/>
              <a:ea typeface="Calibri"/>
              <a:cs typeface="Calibri"/>
              <a:sym typeface="Calibri"/>
            </a:endParaRPr>
          </a:p>
        </p:txBody>
      </p:sp>
      <p:sp>
        <p:nvSpPr>
          <p:cNvPr id="1267" name="Google Shape;1267;g2e1b41c0976_0_166"/>
          <p:cNvSpPr txBox="1"/>
          <p:nvPr/>
        </p:nvSpPr>
        <p:spPr>
          <a:xfrm>
            <a:off x="6961825" y="1937246"/>
            <a:ext cx="1612512" cy="7755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The team learns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how to use Nobi’s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End-users,</a:t>
            </a:r>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Care personnel</a:t>
            </a:r>
            <a:endParaRPr b="0" i="0" sz="1400" u="none" cap="none" strike="noStrike">
              <a:solidFill>
                <a:srgbClr val="000000"/>
              </a:solidFill>
              <a:latin typeface="Arial"/>
              <a:ea typeface="Arial"/>
              <a:cs typeface="Arial"/>
              <a:sym typeface="Arial"/>
            </a:endParaRPr>
          </a:p>
        </p:txBody>
      </p:sp>
      <p:sp>
        <p:nvSpPr>
          <p:cNvPr id="1268" name="Google Shape;1268;g2e1b41c0976_0_166"/>
          <p:cNvSpPr/>
          <p:nvPr/>
        </p:nvSpPr>
        <p:spPr>
          <a:xfrm>
            <a:off x="10228271"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9" name="Google Shape;1269;g2e1b41c0976_0_166"/>
          <p:cNvSpPr/>
          <p:nvPr/>
        </p:nvSpPr>
        <p:spPr>
          <a:xfrm>
            <a:off x="8521021"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0" name="Google Shape;1270;g2e1b41c0976_0_166"/>
          <p:cNvSpPr/>
          <p:nvPr/>
        </p:nvSpPr>
        <p:spPr>
          <a:xfrm>
            <a:off x="5128741" y="3890100"/>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1" name="Google Shape;1271;g2e1b41c0976_0_166"/>
          <p:cNvSpPr/>
          <p:nvPr/>
        </p:nvSpPr>
        <p:spPr>
          <a:xfrm>
            <a:off x="5973613" y="3890100"/>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2" name="Google Shape;1272;g2e1b41c0976_0_166"/>
          <p:cNvSpPr txBox="1"/>
          <p:nvPr/>
        </p:nvSpPr>
        <p:spPr>
          <a:xfrm>
            <a:off x="6630614"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8</a:t>
            </a:r>
            <a:endParaRPr b="0" i="0" sz="1000" u="none" cap="none" strike="noStrike">
              <a:solidFill>
                <a:schemeClr val="accent1"/>
              </a:solidFill>
              <a:latin typeface="Calibri"/>
              <a:ea typeface="Calibri"/>
              <a:cs typeface="Calibri"/>
              <a:sym typeface="Calibri"/>
            </a:endParaRPr>
          </a:p>
        </p:txBody>
      </p:sp>
      <p:sp>
        <p:nvSpPr>
          <p:cNvPr id="1273" name="Google Shape;1273;g2e1b41c0976_0_166"/>
          <p:cNvSpPr/>
          <p:nvPr/>
        </p:nvSpPr>
        <p:spPr>
          <a:xfrm>
            <a:off x="6821199" y="3894887"/>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4" name="Google Shape;1274;g2e1b41c0976_0_166"/>
          <p:cNvSpPr/>
          <p:nvPr/>
        </p:nvSpPr>
        <p:spPr>
          <a:xfrm>
            <a:off x="2571536" y="3897090"/>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5" name="Google Shape;1275;g2e1b41c0976_0_166"/>
          <p:cNvSpPr/>
          <p:nvPr/>
        </p:nvSpPr>
        <p:spPr>
          <a:xfrm>
            <a:off x="1728323" y="3890855"/>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6" name="Google Shape;1276;g2e1b41c0976_0_166"/>
          <p:cNvSpPr/>
          <p:nvPr/>
        </p:nvSpPr>
        <p:spPr>
          <a:xfrm>
            <a:off x="2152807"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7" name="Google Shape;1277;g2e1b41c0976_0_166"/>
          <p:cNvSpPr/>
          <p:nvPr/>
        </p:nvSpPr>
        <p:spPr>
          <a:xfrm>
            <a:off x="236504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8" name="Google Shape;1278;g2e1b41c0976_0_166"/>
          <p:cNvSpPr/>
          <p:nvPr/>
        </p:nvSpPr>
        <p:spPr>
          <a:xfrm>
            <a:off x="278953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9" name="Google Shape;1279;g2e1b41c0976_0_166"/>
          <p:cNvSpPr/>
          <p:nvPr/>
        </p:nvSpPr>
        <p:spPr>
          <a:xfrm>
            <a:off x="300177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0" name="Google Shape;1280;g2e1b41c0976_0_166"/>
          <p:cNvSpPr/>
          <p:nvPr/>
        </p:nvSpPr>
        <p:spPr>
          <a:xfrm>
            <a:off x="3214017"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1" name="Google Shape;1281;g2e1b41c0976_0_166"/>
          <p:cNvSpPr/>
          <p:nvPr/>
        </p:nvSpPr>
        <p:spPr>
          <a:xfrm>
            <a:off x="194056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2" name="Google Shape;1282;g2e1b41c0976_0_166"/>
          <p:cNvSpPr/>
          <p:nvPr/>
        </p:nvSpPr>
        <p:spPr>
          <a:xfrm>
            <a:off x="3638501"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3" name="Google Shape;1283;g2e1b41c0976_0_166"/>
          <p:cNvSpPr/>
          <p:nvPr/>
        </p:nvSpPr>
        <p:spPr>
          <a:xfrm>
            <a:off x="385074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4" name="Google Shape;1284;g2e1b41c0976_0_166"/>
          <p:cNvSpPr/>
          <p:nvPr/>
        </p:nvSpPr>
        <p:spPr>
          <a:xfrm>
            <a:off x="406298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5" name="Google Shape;1285;g2e1b41c0976_0_166"/>
          <p:cNvSpPr/>
          <p:nvPr/>
        </p:nvSpPr>
        <p:spPr>
          <a:xfrm>
            <a:off x="5121886"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6" name="Google Shape;1286;g2e1b41c0976_0_166"/>
          <p:cNvSpPr/>
          <p:nvPr/>
        </p:nvSpPr>
        <p:spPr>
          <a:xfrm>
            <a:off x="448746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7" name="Google Shape;1287;g2e1b41c0976_0_166"/>
          <p:cNvSpPr/>
          <p:nvPr/>
        </p:nvSpPr>
        <p:spPr>
          <a:xfrm>
            <a:off x="470425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8" name="Google Shape;1288;g2e1b41c0976_0_166"/>
          <p:cNvSpPr/>
          <p:nvPr/>
        </p:nvSpPr>
        <p:spPr>
          <a:xfrm>
            <a:off x="4916501"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9" name="Google Shape;1289;g2e1b41c0976_0_166"/>
          <p:cNvSpPr/>
          <p:nvPr/>
        </p:nvSpPr>
        <p:spPr>
          <a:xfrm>
            <a:off x="5081265" y="4388791"/>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0" name="Google Shape;1290;g2e1b41c0976_0_166"/>
          <p:cNvSpPr/>
          <p:nvPr/>
        </p:nvSpPr>
        <p:spPr>
          <a:xfrm>
            <a:off x="534098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1" name="Google Shape;1291;g2e1b41c0976_0_166"/>
          <p:cNvSpPr/>
          <p:nvPr/>
        </p:nvSpPr>
        <p:spPr>
          <a:xfrm>
            <a:off x="5553227"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2" name="Google Shape;1292;g2e1b41c0976_0_166"/>
          <p:cNvSpPr/>
          <p:nvPr/>
        </p:nvSpPr>
        <p:spPr>
          <a:xfrm>
            <a:off x="576546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3" name="Google Shape;1293;g2e1b41c0976_0_166"/>
          <p:cNvSpPr/>
          <p:nvPr/>
        </p:nvSpPr>
        <p:spPr>
          <a:xfrm>
            <a:off x="5974192" y="389488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4" name="Google Shape;1294;g2e1b41c0976_0_166"/>
          <p:cNvSpPr/>
          <p:nvPr/>
        </p:nvSpPr>
        <p:spPr>
          <a:xfrm>
            <a:off x="618995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5" name="Google Shape;1295;g2e1b41c0976_0_166"/>
          <p:cNvSpPr/>
          <p:nvPr/>
        </p:nvSpPr>
        <p:spPr>
          <a:xfrm>
            <a:off x="640219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6" name="Google Shape;1296;g2e1b41c0976_0_166"/>
          <p:cNvSpPr/>
          <p:nvPr/>
        </p:nvSpPr>
        <p:spPr>
          <a:xfrm>
            <a:off x="6614437"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7" name="Google Shape;1297;g2e1b41c0976_0_166"/>
          <p:cNvSpPr/>
          <p:nvPr/>
        </p:nvSpPr>
        <p:spPr>
          <a:xfrm>
            <a:off x="6787542" y="455630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8" name="Google Shape;1298;g2e1b41c0976_0_166"/>
          <p:cNvSpPr/>
          <p:nvPr/>
        </p:nvSpPr>
        <p:spPr>
          <a:xfrm>
            <a:off x="7038921"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9" name="Google Shape;1299;g2e1b41c0976_0_166"/>
          <p:cNvSpPr/>
          <p:nvPr/>
        </p:nvSpPr>
        <p:spPr>
          <a:xfrm>
            <a:off x="746340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0" name="Google Shape;1300;g2e1b41c0976_0_166"/>
          <p:cNvSpPr/>
          <p:nvPr/>
        </p:nvSpPr>
        <p:spPr>
          <a:xfrm>
            <a:off x="6817720" y="3887412"/>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1" name="Google Shape;1301;g2e1b41c0976_0_166"/>
          <p:cNvSpPr/>
          <p:nvPr/>
        </p:nvSpPr>
        <p:spPr>
          <a:xfrm>
            <a:off x="788788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2" name="Google Shape;1302;g2e1b41c0976_0_166"/>
          <p:cNvSpPr/>
          <p:nvPr/>
        </p:nvSpPr>
        <p:spPr>
          <a:xfrm>
            <a:off x="810013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3" name="Google Shape;1303;g2e1b41c0976_0_166"/>
          <p:cNvSpPr/>
          <p:nvPr/>
        </p:nvSpPr>
        <p:spPr>
          <a:xfrm>
            <a:off x="8312372"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4" name="Google Shape;1304;g2e1b41c0976_0_166"/>
          <p:cNvSpPr/>
          <p:nvPr/>
        </p:nvSpPr>
        <p:spPr>
          <a:xfrm>
            <a:off x="725116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5" name="Google Shape;1305;g2e1b41c0976_0_166"/>
          <p:cNvSpPr/>
          <p:nvPr/>
        </p:nvSpPr>
        <p:spPr>
          <a:xfrm>
            <a:off x="8736856"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6" name="Google Shape;1306;g2e1b41c0976_0_166"/>
          <p:cNvSpPr/>
          <p:nvPr/>
        </p:nvSpPr>
        <p:spPr>
          <a:xfrm>
            <a:off x="8949098"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7" name="Google Shape;1307;g2e1b41c0976_0_166"/>
          <p:cNvSpPr/>
          <p:nvPr/>
        </p:nvSpPr>
        <p:spPr>
          <a:xfrm>
            <a:off x="916134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8" name="Google Shape;1308;g2e1b41c0976_0_166"/>
          <p:cNvSpPr/>
          <p:nvPr/>
        </p:nvSpPr>
        <p:spPr>
          <a:xfrm>
            <a:off x="8521430" y="3894885"/>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9" name="Google Shape;1309;g2e1b41c0976_0_166"/>
          <p:cNvSpPr/>
          <p:nvPr/>
        </p:nvSpPr>
        <p:spPr>
          <a:xfrm>
            <a:off x="9585824"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10" name="Google Shape;1310;g2e1b41c0976_0_166"/>
          <p:cNvSpPr/>
          <p:nvPr/>
        </p:nvSpPr>
        <p:spPr>
          <a:xfrm>
            <a:off x="9798066"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11" name="Google Shape;1311;g2e1b41c0976_0_166"/>
          <p:cNvSpPr/>
          <p:nvPr/>
        </p:nvSpPr>
        <p:spPr>
          <a:xfrm>
            <a:off x="10434796"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12" name="Google Shape;1312;g2e1b41c0976_0_166"/>
          <p:cNvSpPr/>
          <p:nvPr/>
        </p:nvSpPr>
        <p:spPr>
          <a:xfrm>
            <a:off x="1064704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313" name="Google Shape;1313;g2e1b41c0976_0_166"/>
          <p:cNvCxnSpPr/>
          <p:nvPr/>
        </p:nvCxnSpPr>
        <p:spPr>
          <a:xfrm>
            <a:off x="2629815" y="3435880"/>
            <a:ext cx="0" cy="516864"/>
          </a:xfrm>
          <a:prstGeom prst="straightConnector1">
            <a:avLst/>
          </a:prstGeom>
          <a:noFill/>
          <a:ln cap="flat" cmpd="sng" w="19050">
            <a:solidFill>
              <a:schemeClr val="lt1"/>
            </a:solidFill>
            <a:prstDash val="solid"/>
            <a:miter lim="800000"/>
            <a:headEnd len="sm" w="sm" type="none"/>
            <a:tailEnd len="sm" w="sm" type="none"/>
          </a:ln>
        </p:spPr>
      </p:cxnSp>
      <p:sp>
        <p:nvSpPr>
          <p:cNvPr id="1314" name="Google Shape;1314;g2e1b41c0976_0_166"/>
          <p:cNvSpPr/>
          <p:nvPr/>
        </p:nvSpPr>
        <p:spPr>
          <a:xfrm>
            <a:off x="1085928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15" name="Google Shape;1315;g2e1b41c0976_0_166"/>
          <p:cNvSpPr/>
          <p:nvPr/>
        </p:nvSpPr>
        <p:spPr>
          <a:xfrm>
            <a:off x="10224018" y="389224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16" name="Google Shape;1316;g2e1b41c0976_0_166"/>
          <p:cNvSpPr/>
          <p:nvPr/>
        </p:nvSpPr>
        <p:spPr>
          <a:xfrm>
            <a:off x="11922789" y="3881292"/>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17" name="Google Shape;1317;g2e1b41c0976_0_166"/>
          <p:cNvSpPr/>
          <p:nvPr/>
        </p:nvSpPr>
        <p:spPr>
          <a:xfrm>
            <a:off x="1001031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18" name="Google Shape;1318;g2e1b41c0976_0_166"/>
          <p:cNvSpPr/>
          <p:nvPr/>
        </p:nvSpPr>
        <p:spPr>
          <a:xfrm>
            <a:off x="1128377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319" name="Google Shape;1319;g2e1b41c0976_0_166"/>
          <p:cNvCxnSpPr/>
          <p:nvPr/>
        </p:nvCxnSpPr>
        <p:spPr>
          <a:xfrm>
            <a:off x="1773853" y="3953287"/>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320" name="Google Shape;1320;g2e1b41c0976_0_166"/>
          <p:cNvCxnSpPr/>
          <p:nvPr/>
        </p:nvCxnSpPr>
        <p:spPr>
          <a:xfrm>
            <a:off x="3476436" y="3945755"/>
            <a:ext cx="0" cy="575414"/>
          </a:xfrm>
          <a:prstGeom prst="straightConnector1">
            <a:avLst/>
          </a:prstGeom>
          <a:noFill/>
          <a:ln cap="flat" cmpd="sng" w="19050">
            <a:solidFill>
              <a:schemeClr val="lt1"/>
            </a:solidFill>
            <a:prstDash val="solid"/>
            <a:miter lim="800000"/>
            <a:headEnd len="sm" w="sm" type="none"/>
            <a:tailEnd len="sm" w="sm" type="none"/>
          </a:ln>
        </p:spPr>
      </p:cxnSp>
      <p:cxnSp>
        <p:nvCxnSpPr>
          <p:cNvPr id="1321" name="Google Shape;1321;g2e1b41c0976_0_166"/>
          <p:cNvCxnSpPr/>
          <p:nvPr/>
        </p:nvCxnSpPr>
        <p:spPr>
          <a:xfrm>
            <a:off x="5177540" y="3945711"/>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322" name="Google Shape;1322;g2e1b41c0976_0_166"/>
          <p:cNvCxnSpPr/>
          <p:nvPr/>
        </p:nvCxnSpPr>
        <p:spPr>
          <a:xfrm>
            <a:off x="6029267" y="3436459"/>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323" name="Google Shape;1323;g2e1b41c0976_0_166"/>
          <p:cNvCxnSpPr/>
          <p:nvPr/>
        </p:nvCxnSpPr>
        <p:spPr>
          <a:xfrm>
            <a:off x="7726302" y="3429646"/>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324" name="Google Shape;1324;g2e1b41c0976_0_166"/>
          <p:cNvCxnSpPr/>
          <p:nvPr/>
        </p:nvCxnSpPr>
        <p:spPr>
          <a:xfrm>
            <a:off x="6872814" y="3945755"/>
            <a:ext cx="0" cy="506717"/>
          </a:xfrm>
          <a:prstGeom prst="straightConnector1">
            <a:avLst/>
          </a:prstGeom>
          <a:noFill/>
          <a:ln cap="flat" cmpd="sng" w="19050">
            <a:solidFill>
              <a:schemeClr val="lt1"/>
            </a:solidFill>
            <a:prstDash val="solid"/>
            <a:miter lim="800000"/>
            <a:headEnd len="sm" w="sm" type="none"/>
            <a:tailEnd len="sm" w="sm" type="none"/>
          </a:ln>
        </p:spPr>
      </p:cxnSp>
      <p:sp>
        <p:nvSpPr>
          <p:cNvPr id="1325" name="Google Shape;1325;g2e1b41c0976_0_166"/>
          <p:cNvSpPr/>
          <p:nvPr/>
        </p:nvSpPr>
        <p:spPr>
          <a:xfrm>
            <a:off x="10042900" y="4158880"/>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326" name="Google Shape;1326;g2e1b41c0976_0_166"/>
          <p:cNvCxnSpPr/>
          <p:nvPr/>
        </p:nvCxnSpPr>
        <p:spPr>
          <a:xfrm>
            <a:off x="8576675" y="3935243"/>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327" name="Google Shape;1327;g2e1b41c0976_0_166"/>
          <p:cNvCxnSpPr/>
          <p:nvPr/>
        </p:nvCxnSpPr>
        <p:spPr>
          <a:xfrm>
            <a:off x="9434115" y="3457174"/>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328" name="Google Shape;1328;g2e1b41c0976_0_166"/>
          <p:cNvCxnSpPr/>
          <p:nvPr/>
        </p:nvCxnSpPr>
        <p:spPr>
          <a:xfrm>
            <a:off x="11128477" y="3429646"/>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329" name="Google Shape;1329;g2e1b41c0976_0_166"/>
          <p:cNvCxnSpPr/>
          <p:nvPr/>
        </p:nvCxnSpPr>
        <p:spPr>
          <a:xfrm>
            <a:off x="10272736" y="3945755"/>
            <a:ext cx="0" cy="575414"/>
          </a:xfrm>
          <a:prstGeom prst="straightConnector1">
            <a:avLst/>
          </a:prstGeom>
          <a:noFill/>
          <a:ln cap="flat" cmpd="sng" w="19050">
            <a:solidFill>
              <a:schemeClr val="lt1"/>
            </a:solidFill>
            <a:prstDash val="solid"/>
            <a:miter lim="800000"/>
            <a:headEnd len="sm" w="sm" type="none"/>
            <a:tailEnd len="sm" w="sm" type="none"/>
          </a:ln>
        </p:spPr>
      </p:cxnSp>
      <p:sp>
        <p:nvSpPr>
          <p:cNvPr id="1330" name="Google Shape;1330;g2e1b41c0976_0_166"/>
          <p:cNvSpPr/>
          <p:nvPr/>
        </p:nvSpPr>
        <p:spPr>
          <a:xfrm>
            <a:off x="1518625"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31" name="Google Shape;1331;g2e1b41c0976_0_166"/>
          <p:cNvSpPr/>
          <p:nvPr/>
        </p:nvSpPr>
        <p:spPr>
          <a:xfrm>
            <a:off x="4902770"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32" name="Google Shape;1332;g2e1b41c0976_0_166"/>
          <p:cNvSpPr/>
          <p:nvPr/>
        </p:nvSpPr>
        <p:spPr>
          <a:xfrm>
            <a:off x="7460833" y="3218574"/>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33" name="Google Shape;1333;g2e1b41c0976_0_166"/>
          <p:cNvSpPr/>
          <p:nvPr/>
        </p:nvSpPr>
        <p:spPr>
          <a:xfrm>
            <a:off x="11510946" y="3669750"/>
            <a:ext cx="534393" cy="534393"/>
          </a:xfrm>
          <a:prstGeom prst="ellipse">
            <a:avLst/>
          </a:prstGeom>
          <a:solidFill>
            <a:srgbClr val="37928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34" name="Google Shape;1334;g2e1b41c0976_0_166"/>
          <p:cNvSpPr/>
          <p:nvPr/>
        </p:nvSpPr>
        <p:spPr>
          <a:xfrm>
            <a:off x="3221413"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35" name="Google Shape;1335;g2e1b41c0976_0_166"/>
          <p:cNvSpPr/>
          <p:nvPr/>
        </p:nvSpPr>
        <p:spPr>
          <a:xfrm>
            <a:off x="3424114"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36" name="Google Shape;1336;g2e1b41c0976_0_166"/>
          <p:cNvSpPr/>
          <p:nvPr/>
        </p:nvSpPr>
        <p:spPr>
          <a:xfrm>
            <a:off x="6613578"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37" name="Google Shape;1337;g2e1b41c0976_0_166"/>
          <p:cNvSpPr txBox="1"/>
          <p:nvPr/>
        </p:nvSpPr>
        <p:spPr>
          <a:xfrm>
            <a:off x="1540948" y="3663076"/>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2</a:t>
            </a:r>
            <a:endParaRPr b="0" i="0" sz="1000" u="none" cap="none" strike="noStrike">
              <a:solidFill>
                <a:schemeClr val="accent1"/>
              </a:solidFill>
              <a:latin typeface="Calibri"/>
              <a:ea typeface="Calibri"/>
              <a:cs typeface="Calibri"/>
              <a:sym typeface="Calibri"/>
            </a:endParaRPr>
          </a:p>
        </p:txBody>
      </p:sp>
      <p:sp>
        <p:nvSpPr>
          <p:cNvPr id="1338" name="Google Shape;1338;g2e1b41c0976_0_166"/>
          <p:cNvSpPr txBox="1"/>
          <p:nvPr/>
        </p:nvSpPr>
        <p:spPr>
          <a:xfrm>
            <a:off x="2471945" y="3997697"/>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3</a:t>
            </a:r>
            <a:endParaRPr b="0" i="0" sz="1000" u="none" cap="none" strike="noStrike">
              <a:solidFill>
                <a:schemeClr val="accent1"/>
              </a:solidFill>
              <a:latin typeface="Calibri"/>
              <a:ea typeface="Calibri"/>
              <a:cs typeface="Calibri"/>
              <a:sym typeface="Calibri"/>
            </a:endParaRPr>
          </a:p>
        </p:txBody>
      </p:sp>
      <p:sp>
        <p:nvSpPr>
          <p:cNvPr id="1339" name="Google Shape;1339;g2e1b41c0976_0_166"/>
          <p:cNvSpPr txBox="1"/>
          <p:nvPr/>
        </p:nvSpPr>
        <p:spPr>
          <a:xfrm>
            <a:off x="4178865" y="4011506"/>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5</a:t>
            </a:r>
            <a:endParaRPr b="0" i="0" sz="1000" u="none" cap="none" strike="noStrike">
              <a:solidFill>
                <a:schemeClr val="accent1"/>
              </a:solidFill>
              <a:latin typeface="Calibri"/>
              <a:ea typeface="Calibri"/>
              <a:cs typeface="Calibri"/>
              <a:sym typeface="Calibri"/>
            </a:endParaRPr>
          </a:p>
        </p:txBody>
      </p:sp>
      <p:sp>
        <p:nvSpPr>
          <p:cNvPr id="1340" name="Google Shape;1340;g2e1b41c0976_0_166"/>
          <p:cNvSpPr txBox="1"/>
          <p:nvPr/>
        </p:nvSpPr>
        <p:spPr>
          <a:xfrm>
            <a:off x="5882701" y="3997697"/>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7</a:t>
            </a:r>
            <a:endParaRPr b="0" i="0" sz="1000" u="none" cap="none" strike="noStrike">
              <a:solidFill>
                <a:schemeClr val="accent1"/>
              </a:solidFill>
              <a:latin typeface="Calibri"/>
              <a:ea typeface="Calibri"/>
              <a:cs typeface="Calibri"/>
              <a:sym typeface="Calibri"/>
            </a:endParaRPr>
          </a:p>
        </p:txBody>
      </p:sp>
      <p:sp>
        <p:nvSpPr>
          <p:cNvPr id="1341" name="Google Shape;1341;g2e1b41c0976_0_166"/>
          <p:cNvSpPr txBox="1"/>
          <p:nvPr/>
        </p:nvSpPr>
        <p:spPr>
          <a:xfrm>
            <a:off x="7582531" y="3992932"/>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9</a:t>
            </a:r>
            <a:endParaRPr b="0" i="0" sz="1000" u="none" cap="none" strike="noStrike">
              <a:solidFill>
                <a:schemeClr val="accent1"/>
              </a:solidFill>
              <a:latin typeface="Calibri"/>
              <a:ea typeface="Calibri"/>
              <a:cs typeface="Calibri"/>
              <a:sym typeface="Calibri"/>
            </a:endParaRPr>
          </a:p>
        </p:txBody>
      </p:sp>
      <p:sp>
        <p:nvSpPr>
          <p:cNvPr id="1342" name="Google Shape;1342;g2e1b41c0976_0_166"/>
          <p:cNvSpPr txBox="1"/>
          <p:nvPr/>
        </p:nvSpPr>
        <p:spPr>
          <a:xfrm>
            <a:off x="9179263" y="4011506"/>
            <a:ext cx="529507"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11</a:t>
            </a:r>
            <a:endParaRPr b="0" i="0" sz="1000" u="none" cap="none" strike="noStrike">
              <a:solidFill>
                <a:schemeClr val="accent1"/>
              </a:solidFill>
              <a:latin typeface="Calibri"/>
              <a:ea typeface="Calibri"/>
              <a:cs typeface="Calibri"/>
              <a:sym typeface="Calibri"/>
            </a:endParaRPr>
          </a:p>
        </p:txBody>
      </p:sp>
      <p:sp>
        <p:nvSpPr>
          <p:cNvPr id="1343" name="Google Shape;1343;g2e1b41c0976_0_166"/>
          <p:cNvSpPr txBox="1"/>
          <p:nvPr/>
        </p:nvSpPr>
        <p:spPr>
          <a:xfrm>
            <a:off x="3239376" y="3663076"/>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4</a:t>
            </a:r>
            <a:endParaRPr b="0" i="0" sz="1000" u="none" cap="none" strike="noStrike">
              <a:solidFill>
                <a:schemeClr val="accent1"/>
              </a:solidFill>
              <a:latin typeface="Calibri"/>
              <a:ea typeface="Calibri"/>
              <a:cs typeface="Calibri"/>
              <a:sym typeface="Calibri"/>
            </a:endParaRPr>
          </a:p>
        </p:txBody>
      </p:sp>
      <p:sp>
        <p:nvSpPr>
          <p:cNvPr id="1344" name="Google Shape;1344;g2e1b41c0976_0_166"/>
          <p:cNvSpPr txBox="1"/>
          <p:nvPr/>
        </p:nvSpPr>
        <p:spPr>
          <a:xfrm>
            <a:off x="4934489"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6</a:t>
            </a:r>
            <a:endParaRPr b="0" i="0" sz="1000" u="none" cap="none" strike="noStrike">
              <a:solidFill>
                <a:schemeClr val="accent1"/>
              </a:solidFill>
              <a:latin typeface="Calibri"/>
              <a:ea typeface="Calibri"/>
              <a:cs typeface="Calibri"/>
              <a:sym typeface="Calibri"/>
            </a:endParaRPr>
          </a:p>
        </p:txBody>
      </p:sp>
      <p:sp>
        <p:nvSpPr>
          <p:cNvPr id="1345" name="Google Shape;1345;g2e1b41c0976_0_166"/>
          <p:cNvSpPr txBox="1"/>
          <p:nvPr/>
        </p:nvSpPr>
        <p:spPr>
          <a:xfrm>
            <a:off x="8324025"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10</a:t>
            </a:r>
            <a:endParaRPr b="0" i="0" sz="1000" u="none" cap="none" strike="noStrike">
              <a:solidFill>
                <a:schemeClr val="accent1"/>
              </a:solidFill>
              <a:latin typeface="Calibri"/>
              <a:ea typeface="Calibri"/>
              <a:cs typeface="Calibri"/>
              <a:sym typeface="Calibri"/>
            </a:endParaRPr>
          </a:p>
        </p:txBody>
      </p:sp>
      <p:pic>
        <p:nvPicPr>
          <p:cNvPr id="1346" name="Google Shape;1346;g2e1b41c0976_0_166"/>
          <p:cNvPicPr preferRelativeResize="0"/>
          <p:nvPr/>
        </p:nvPicPr>
        <p:blipFill rotWithShape="1">
          <a:blip r:embed="rId4">
            <a:alphaModFix/>
          </a:blip>
          <a:srcRect b="0" l="0" r="0" t="0"/>
          <a:stretch/>
        </p:blipFill>
        <p:spPr>
          <a:xfrm>
            <a:off x="11576725" y="3735529"/>
            <a:ext cx="402835" cy="402835"/>
          </a:xfrm>
          <a:prstGeom prst="rect">
            <a:avLst/>
          </a:prstGeom>
          <a:noFill/>
          <a:ln>
            <a:noFill/>
          </a:ln>
        </p:spPr>
      </p:pic>
      <p:sp>
        <p:nvSpPr>
          <p:cNvPr id="1347" name="Google Shape;1347;g2e1b41c0976_0_166"/>
          <p:cNvSpPr txBox="1"/>
          <p:nvPr/>
        </p:nvSpPr>
        <p:spPr>
          <a:xfrm>
            <a:off x="10029887" y="3668961"/>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12</a:t>
            </a:r>
            <a:endParaRPr b="0" i="0" sz="1000" u="none" cap="none" strike="noStrike">
              <a:solidFill>
                <a:schemeClr val="accent1"/>
              </a:solidFill>
              <a:latin typeface="Calibri"/>
              <a:ea typeface="Calibri"/>
              <a:cs typeface="Calibri"/>
              <a:sym typeface="Calibri"/>
            </a:endParaRPr>
          </a:p>
        </p:txBody>
      </p:sp>
      <p:sp>
        <p:nvSpPr>
          <p:cNvPr id="1348" name="Google Shape;1348;g2e1b41c0976_0_166"/>
          <p:cNvSpPr/>
          <p:nvPr/>
        </p:nvSpPr>
        <p:spPr>
          <a:xfrm>
            <a:off x="876615" y="389224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349" name="Google Shape;1349;g2e1b41c0976_0_166"/>
          <p:cNvCxnSpPr/>
          <p:nvPr/>
        </p:nvCxnSpPr>
        <p:spPr>
          <a:xfrm>
            <a:off x="928633" y="3377606"/>
            <a:ext cx="0" cy="570295"/>
          </a:xfrm>
          <a:prstGeom prst="straightConnector1">
            <a:avLst/>
          </a:prstGeom>
          <a:noFill/>
          <a:ln cap="flat" cmpd="sng" w="19050">
            <a:solidFill>
              <a:schemeClr val="lt1"/>
            </a:solidFill>
            <a:prstDash val="solid"/>
            <a:miter lim="800000"/>
            <a:headEnd len="sm" w="sm" type="none"/>
            <a:tailEnd len="sm" w="sm" type="none"/>
          </a:ln>
        </p:spPr>
      </p:cxnSp>
      <p:sp>
        <p:nvSpPr>
          <p:cNvPr id="1350" name="Google Shape;1350;g2e1b41c0976_0_166"/>
          <p:cNvSpPr/>
          <p:nvPr/>
        </p:nvSpPr>
        <p:spPr>
          <a:xfrm>
            <a:off x="654289" y="3199093"/>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51" name="Google Shape;1351;g2e1b41c0976_0_166"/>
          <p:cNvSpPr txBox="1"/>
          <p:nvPr/>
        </p:nvSpPr>
        <p:spPr>
          <a:xfrm>
            <a:off x="784350" y="3987218"/>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a:t>
            </a:r>
            <a:endParaRPr b="0" i="0" sz="1000" u="none" cap="none" strike="noStrike">
              <a:solidFill>
                <a:schemeClr val="accent1"/>
              </a:solidFill>
              <a:latin typeface="Calibri"/>
              <a:ea typeface="Calibri"/>
              <a:cs typeface="Calibri"/>
              <a:sym typeface="Calibri"/>
            </a:endParaRPr>
          </a:p>
        </p:txBody>
      </p:sp>
      <p:sp>
        <p:nvSpPr>
          <p:cNvPr id="1352" name="Google Shape;1352;g2e1b41c0976_0_166"/>
          <p:cNvSpPr/>
          <p:nvPr/>
        </p:nvSpPr>
        <p:spPr>
          <a:xfrm>
            <a:off x="3423567" y="389242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53" name="Google Shape;1353;g2e1b41c0976_0_166"/>
          <p:cNvSpPr/>
          <p:nvPr/>
        </p:nvSpPr>
        <p:spPr>
          <a:xfrm>
            <a:off x="4280552" y="3887522"/>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354" name="Google Shape;1354;g2e1b41c0976_0_166"/>
          <p:cNvPicPr preferRelativeResize="0"/>
          <p:nvPr/>
        </p:nvPicPr>
        <p:blipFill rotWithShape="1">
          <a:blip r:embed="rId5">
            <a:alphaModFix/>
          </a:blip>
          <a:srcRect b="0" l="0" r="0" t="0"/>
          <a:stretch/>
        </p:blipFill>
        <p:spPr>
          <a:xfrm>
            <a:off x="7555289" y="3314756"/>
            <a:ext cx="327593" cy="327593"/>
          </a:xfrm>
          <a:prstGeom prst="rect">
            <a:avLst/>
          </a:prstGeom>
          <a:noFill/>
          <a:ln>
            <a:noFill/>
          </a:ln>
        </p:spPr>
      </p:pic>
      <p:sp>
        <p:nvSpPr>
          <p:cNvPr id="1355" name="Google Shape;1355;g2e1b41c0976_0_166"/>
          <p:cNvSpPr/>
          <p:nvPr/>
        </p:nvSpPr>
        <p:spPr>
          <a:xfrm>
            <a:off x="11069651" y="3893128"/>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56" name="Google Shape;1356;g2e1b41c0976_0_166"/>
          <p:cNvSpPr/>
          <p:nvPr/>
        </p:nvSpPr>
        <p:spPr>
          <a:xfrm>
            <a:off x="7670648" y="3885643"/>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57" name="Google Shape;1357;g2e1b41c0976_0_166"/>
          <p:cNvSpPr/>
          <p:nvPr/>
        </p:nvSpPr>
        <p:spPr>
          <a:xfrm>
            <a:off x="9378461" y="389312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58" name="Google Shape;1358;g2e1b41c0976_0_166"/>
          <p:cNvSpPr/>
          <p:nvPr/>
        </p:nvSpPr>
        <p:spPr>
          <a:xfrm>
            <a:off x="2569183"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59" name="Google Shape;1359;g2e1b41c0976_0_166"/>
          <p:cNvSpPr/>
          <p:nvPr/>
        </p:nvSpPr>
        <p:spPr>
          <a:xfrm>
            <a:off x="881629"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0" name="Google Shape;1360;g2e1b41c0976_0_166"/>
          <p:cNvSpPr/>
          <p:nvPr/>
        </p:nvSpPr>
        <p:spPr>
          <a:xfrm>
            <a:off x="1306113"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1" name="Google Shape;1361;g2e1b41c0976_0_166"/>
          <p:cNvSpPr/>
          <p:nvPr/>
        </p:nvSpPr>
        <p:spPr>
          <a:xfrm>
            <a:off x="1518355"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2" name="Google Shape;1362;g2e1b41c0976_0_166"/>
          <p:cNvSpPr/>
          <p:nvPr/>
        </p:nvSpPr>
        <p:spPr>
          <a:xfrm>
            <a:off x="1093871"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3" name="Google Shape;1363;g2e1b41c0976_0_166"/>
          <p:cNvSpPr/>
          <p:nvPr/>
        </p:nvSpPr>
        <p:spPr>
          <a:xfrm>
            <a:off x="2366135" y="3231142"/>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4" name="Google Shape;1364;g2e1b41c0976_0_166"/>
          <p:cNvSpPr/>
          <p:nvPr/>
        </p:nvSpPr>
        <p:spPr>
          <a:xfrm>
            <a:off x="7672929" y="388363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5" name="Google Shape;1365;g2e1b41c0976_0_166"/>
          <p:cNvSpPr txBox="1"/>
          <p:nvPr/>
        </p:nvSpPr>
        <p:spPr>
          <a:xfrm>
            <a:off x="10881851" y="4008399"/>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13</a:t>
            </a:r>
            <a:endParaRPr b="0" i="0" sz="1000" u="none" cap="none" strike="noStrike">
              <a:solidFill>
                <a:schemeClr val="accent1"/>
              </a:solidFill>
              <a:latin typeface="Calibri"/>
              <a:ea typeface="Calibri"/>
              <a:cs typeface="Calibri"/>
              <a:sym typeface="Calibri"/>
            </a:endParaRPr>
          </a:p>
        </p:txBody>
      </p:sp>
      <p:cxnSp>
        <p:nvCxnSpPr>
          <p:cNvPr id="1366" name="Google Shape;1366;g2e1b41c0976_0_166"/>
          <p:cNvCxnSpPr/>
          <p:nvPr/>
        </p:nvCxnSpPr>
        <p:spPr>
          <a:xfrm>
            <a:off x="4334374" y="3436459"/>
            <a:ext cx="0" cy="506717"/>
          </a:xfrm>
          <a:prstGeom prst="straightConnector1">
            <a:avLst/>
          </a:prstGeom>
          <a:noFill/>
          <a:ln cap="flat" cmpd="sng" w="19050">
            <a:solidFill>
              <a:schemeClr val="lt1"/>
            </a:solidFill>
            <a:prstDash val="solid"/>
            <a:miter lim="800000"/>
            <a:headEnd len="sm" w="sm" type="none"/>
            <a:tailEnd len="sm" w="sm" type="none"/>
          </a:ln>
        </p:spPr>
      </p:cxnSp>
      <p:sp>
        <p:nvSpPr>
          <p:cNvPr id="1367" name="Google Shape;1367;g2e1b41c0976_0_166"/>
          <p:cNvSpPr/>
          <p:nvPr/>
        </p:nvSpPr>
        <p:spPr>
          <a:xfrm>
            <a:off x="4276078" y="388363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8" name="Google Shape;1368;g2e1b41c0976_0_166"/>
          <p:cNvSpPr/>
          <p:nvPr/>
        </p:nvSpPr>
        <p:spPr>
          <a:xfrm>
            <a:off x="4069455" y="3227434"/>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9" name="Google Shape;1369;g2e1b41c0976_0_166"/>
          <p:cNvSpPr/>
          <p:nvPr/>
        </p:nvSpPr>
        <p:spPr>
          <a:xfrm>
            <a:off x="5775161" y="322869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70" name="Google Shape;1370;g2e1b41c0976_0_166"/>
          <p:cNvSpPr/>
          <p:nvPr/>
        </p:nvSpPr>
        <p:spPr>
          <a:xfrm>
            <a:off x="8319284" y="4161499"/>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71" name="Google Shape;1371;g2e1b41c0976_0_166"/>
          <p:cNvSpPr/>
          <p:nvPr/>
        </p:nvSpPr>
        <p:spPr>
          <a:xfrm>
            <a:off x="9376926" y="3889570"/>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72" name="Google Shape;1372;g2e1b41c0976_0_166"/>
          <p:cNvSpPr/>
          <p:nvPr/>
        </p:nvSpPr>
        <p:spPr>
          <a:xfrm>
            <a:off x="11068426" y="3891591"/>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73" name="Google Shape;1373;g2e1b41c0976_0_166"/>
          <p:cNvSpPr/>
          <p:nvPr/>
        </p:nvSpPr>
        <p:spPr>
          <a:xfrm>
            <a:off x="9172679" y="3219902"/>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74" name="Google Shape;1374;g2e1b41c0976_0_166"/>
          <p:cNvSpPr/>
          <p:nvPr/>
        </p:nvSpPr>
        <p:spPr>
          <a:xfrm>
            <a:off x="10866868" y="3218573"/>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75" name="Google Shape;1375;g2e1b41c0976_0_166"/>
          <p:cNvSpPr txBox="1"/>
          <p:nvPr/>
        </p:nvSpPr>
        <p:spPr>
          <a:xfrm>
            <a:off x="148892" y="1539389"/>
            <a:ext cx="156985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Welcome</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to Nobi</a:t>
            </a:r>
            <a:endParaRPr b="1" i="0" sz="1000" u="none" cap="none" strike="noStrike">
              <a:solidFill>
                <a:srgbClr val="2E4447"/>
              </a:solidFill>
              <a:latin typeface="Calibri"/>
              <a:ea typeface="Calibri"/>
              <a:cs typeface="Calibri"/>
              <a:sym typeface="Calibri"/>
            </a:endParaRPr>
          </a:p>
        </p:txBody>
      </p:sp>
      <p:sp>
        <p:nvSpPr>
          <p:cNvPr id="1376" name="Google Shape;1376;g2e1b41c0976_0_166"/>
          <p:cNvSpPr txBox="1"/>
          <p:nvPr/>
        </p:nvSpPr>
        <p:spPr>
          <a:xfrm>
            <a:off x="148892" y="1937246"/>
            <a:ext cx="1602257" cy="7755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For a smooth implementation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process, we go over the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agreements made between</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 you and the Nobi salesperson.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pic>
        <p:nvPicPr>
          <p:cNvPr id="1377" name="Google Shape;1377;g2e1b41c0976_0_166"/>
          <p:cNvPicPr preferRelativeResize="0"/>
          <p:nvPr/>
        </p:nvPicPr>
        <p:blipFill rotWithShape="1">
          <a:blip r:embed="rId6">
            <a:alphaModFix/>
          </a:blip>
          <a:srcRect b="0" l="0" r="0" t="0"/>
          <a:stretch/>
        </p:blipFill>
        <p:spPr>
          <a:xfrm>
            <a:off x="728487" y="3252409"/>
            <a:ext cx="407008" cy="407007"/>
          </a:xfrm>
          <a:prstGeom prst="rect">
            <a:avLst/>
          </a:prstGeom>
          <a:noFill/>
          <a:ln>
            <a:noFill/>
          </a:ln>
        </p:spPr>
      </p:pic>
      <p:sp>
        <p:nvSpPr>
          <p:cNvPr id="1378" name="Google Shape;1378;g2e1b41c0976_0_166"/>
          <p:cNvSpPr txBox="1"/>
          <p:nvPr/>
        </p:nvSpPr>
        <p:spPr>
          <a:xfrm>
            <a:off x="1839631" y="1539389"/>
            <a:ext cx="1626247" cy="2307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Shipping</a:t>
            </a:r>
            <a:endParaRPr b="1" i="0" sz="1000" u="none" cap="none" strike="noStrike">
              <a:solidFill>
                <a:srgbClr val="2E4447"/>
              </a:solidFill>
              <a:latin typeface="Calibri"/>
              <a:ea typeface="Calibri"/>
              <a:cs typeface="Calibri"/>
              <a:sym typeface="Calibri"/>
            </a:endParaRPr>
          </a:p>
        </p:txBody>
      </p:sp>
      <p:pic>
        <p:nvPicPr>
          <p:cNvPr id="1379" name="Google Shape;1379;g2e1b41c0976_0_166"/>
          <p:cNvPicPr preferRelativeResize="0"/>
          <p:nvPr/>
        </p:nvPicPr>
        <p:blipFill rotWithShape="1">
          <a:blip r:embed="rId7">
            <a:alphaModFix/>
          </a:blip>
          <a:srcRect b="0" l="0" r="0" t="0"/>
          <a:stretch/>
        </p:blipFill>
        <p:spPr>
          <a:xfrm>
            <a:off x="3203991" y="4142045"/>
            <a:ext cx="563953" cy="563953"/>
          </a:xfrm>
          <a:prstGeom prst="rect">
            <a:avLst/>
          </a:prstGeom>
          <a:noFill/>
          <a:ln>
            <a:noFill/>
          </a:ln>
        </p:spPr>
      </p:pic>
      <p:sp>
        <p:nvSpPr>
          <p:cNvPr id="1380" name="Google Shape;1380;g2e1b41c0976_0_166"/>
          <p:cNvSpPr txBox="1"/>
          <p:nvPr/>
        </p:nvSpPr>
        <p:spPr>
          <a:xfrm>
            <a:off x="1023862" y="4767836"/>
            <a:ext cx="1490028"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Site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walk</a:t>
            </a:r>
            <a:endParaRPr b="1" i="0" sz="1000" u="none" cap="none" strike="noStrike">
              <a:solidFill>
                <a:srgbClr val="2E4447"/>
              </a:solidFill>
              <a:latin typeface="Calibri"/>
              <a:ea typeface="Calibri"/>
              <a:cs typeface="Calibri"/>
              <a:sym typeface="Calibri"/>
            </a:endParaRPr>
          </a:p>
        </p:txBody>
      </p:sp>
      <p:sp>
        <p:nvSpPr>
          <p:cNvPr id="1381" name="Google Shape;1381;g2e1b41c0976_0_166"/>
          <p:cNvSpPr txBox="1"/>
          <p:nvPr/>
        </p:nvSpPr>
        <p:spPr>
          <a:xfrm>
            <a:off x="932279" y="5167636"/>
            <a:ext cx="1639256"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During a tour through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building, we will review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together what is needed for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 smooth installation.</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pic>
        <p:nvPicPr>
          <p:cNvPr id="1382" name="Google Shape;1382;g2e1b41c0976_0_166"/>
          <p:cNvPicPr preferRelativeResize="0"/>
          <p:nvPr/>
        </p:nvPicPr>
        <p:blipFill rotWithShape="1">
          <a:blip r:embed="rId8">
            <a:alphaModFix/>
          </a:blip>
          <a:srcRect b="0" l="0" r="0" t="0"/>
          <a:stretch/>
        </p:blipFill>
        <p:spPr>
          <a:xfrm>
            <a:off x="1603068" y="4237624"/>
            <a:ext cx="339015" cy="339015"/>
          </a:xfrm>
          <a:prstGeom prst="rect">
            <a:avLst/>
          </a:prstGeom>
          <a:noFill/>
          <a:ln>
            <a:noFill/>
          </a:ln>
        </p:spPr>
      </p:pic>
      <p:sp>
        <p:nvSpPr>
          <p:cNvPr id="1383" name="Google Shape;1383;g2e1b41c0976_0_166"/>
          <p:cNvSpPr txBox="1"/>
          <p:nvPr/>
        </p:nvSpPr>
        <p:spPr>
          <a:xfrm>
            <a:off x="3557846" y="1539389"/>
            <a:ext cx="159647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Prepare the</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installation</a:t>
            </a:r>
            <a:endParaRPr b="1" i="0" sz="1000" u="none" cap="none" strike="noStrike">
              <a:solidFill>
                <a:srgbClr val="2E4447"/>
              </a:solidFill>
              <a:latin typeface="Calibri"/>
              <a:ea typeface="Calibri"/>
              <a:cs typeface="Calibri"/>
              <a:sym typeface="Calibri"/>
            </a:endParaRPr>
          </a:p>
        </p:txBody>
      </p:sp>
      <p:sp>
        <p:nvSpPr>
          <p:cNvPr id="1384" name="Google Shape;1384;g2e1b41c0976_0_166"/>
          <p:cNvSpPr txBox="1"/>
          <p:nvPr/>
        </p:nvSpPr>
        <p:spPr>
          <a:xfrm>
            <a:off x="3552871" y="1937246"/>
            <a:ext cx="1622464" cy="5539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Nobi briefly summarizes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what it takes to smoothly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install the smart lights.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pic>
        <p:nvPicPr>
          <p:cNvPr id="1385" name="Google Shape;1385;g2e1b41c0976_0_166"/>
          <p:cNvPicPr preferRelativeResize="0"/>
          <p:nvPr/>
        </p:nvPicPr>
        <p:blipFill rotWithShape="1">
          <a:blip r:embed="rId9">
            <a:alphaModFix/>
          </a:blip>
          <a:srcRect b="0" l="0" r="0" t="0"/>
          <a:stretch/>
        </p:blipFill>
        <p:spPr>
          <a:xfrm>
            <a:off x="4162992" y="3316399"/>
            <a:ext cx="354772" cy="354772"/>
          </a:xfrm>
          <a:prstGeom prst="rect">
            <a:avLst/>
          </a:prstGeom>
          <a:noFill/>
          <a:ln>
            <a:noFill/>
          </a:ln>
        </p:spPr>
      </p:pic>
      <p:sp>
        <p:nvSpPr>
          <p:cNvPr id="1386" name="Google Shape;1386;g2e1b41c0976_0_166"/>
          <p:cNvSpPr txBox="1"/>
          <p:nvPr/>
        </p:nvSpPr>
        <p:spPr>
          <a:xfrm>
            <a:off x="4431289" y="4767836"/>
            <a:ext cx="1542324"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Installation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Nobi lights</a:t>
            </a:r>
            <a:endParaRPr b="1" i="0" sz="1000" u="none" cap="none" strike="noStrike">
              <a:solidFill>
                <a:srgbClr val="2E4447"/>
              </a:solidFill>
              <a:latin typeface="Calibri"/>
              <a:ea typeface="Calibri"/>
              <a:cs typeface="Calibri"/>
              <a:sym typeface="Calibri"/>
            </a:endParaRPr>
          </a:p>
        </p:txBody>
      </p:sp>
      <p:pic>
        <p:nvPicPr>
          <p:cNvPr id="1387" name="Google Shape;1387;g2e1b41c0976_0_166"/>
          <p:cNvPicPr preferRelativeResize="0"/>
          <p:nvPr/>
        </p:nvPicPr>
        <p:blipFill rotWithShape="1">
          <a:blip r:embed="rId10">
            <a:alphaModFix/>
          </a:blip>
          <a:srcRect b="0" l="0" r="0" t="0"/>
          <a:stretch/>
        </p:blipFill>
        <p:spPr>
          <a:xfrm>
            <a:off x="5015004" y="4287907"/>
            <a:ext cx="325175" cy="325175"/>
          </a:xfrm>
          <a:prstGeom prst="rect">
            <a:avLst/>
          </a:prstGeom>
          <a:noFill/>
          <a:ln>
            <a:noFill/>
          </a:ln>
        </p:spPr>
      </p:pic>
      <p:sp>
        <p:nvSpPr>
          <p:cNvPr id="1388" name="Google Shape;1388;g2e1b41c0976_0_166"/>
          <p:cNvSpPr txBox="1"/>
          <p:nvPr/>
        </p:nvSpPr>
        <p:spPr>
          <a:xfrm>
            <a:off x="4397956" y="5167127"/>
            <a:ext cx="1612514" cy="11130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Technical Manager</a:t>
            </a:r>
            <a:endParaRPr b="0" i="0" sz="800" u="none" cap="none" strike="noStrike">
              <a:solidFill>
                <a:srgbClr val="2E4447"/>
              </a:solidFill>
              <a:latin typeface="Calibri"/>
              <a:ea typeface="Calibri"/>
              <a:cs typeface="Calibri"/>
              <a:sym typeface="Calibri"/>
            </a:endParaRPr>
          </a:p>
        </p:txBody>
      </p:sp>
      <p:pic>
        <p:nvPicPr>
          <p:cNvPr id="1389" name="Google Shape;1389;g2e1b41c0976_0_166"/>
          <p:cNvPicPr preferRelativeResize="0"/>
          <p:nvPr/>
        </p:nvPicPr>
        <p:blipFill rotWithShape="1">
          <a:blip r:embed="rId11">
            <a:alphaModFix/>
          </a:blip>
          <a:srcRect b="0" l="0" r="0" t="0"/>
          <a:stretch/>
        </p:blipFill>
        <p:spPr>
          <a:xfrm>
            <a:off x="10846353" y="3227434"/>
            <a:ext cx="572355" cy="572355"/>
          </a:xfrm>
          <a:prstGeom prst="rect">
            <a:avLst/>
          </a:prstGeom>
          <a:noFill/>
          <a:ln>
            <a:noFill/>
          </a:ln>
        </p:spPr>
      </p:pic>
      <p:pic>
        <p:nvPicPr>
          <p:cNvPr id="1390" name="Google Shape;1390;g2e1b41c0976_0_166"/>
          <p:cNvPicPr preferRelativeResize="0"/>
          <p:nvPr/>
        </p:nvPicPr>
        <p:blipFill rotWithShape="1">
          <a:blip r:embed="rId12">
            <a:alphaModFix/>
          </a:blip>
          <a:srcRect b="0" l="0" r="0" t="0"/>
          <a:stretch/>
        </p:blipFill>
        <p:spPr>
          <a:xfrm>
            <a:off x="9224183" y="3269283"/>
            <a:ext cx="446433" cy="446433"/>
          </a:xfrm>
          <a:prstGeom prst="rect">
            <a:avLst/>
          </a:prstGeom>
          <a:noFill/>
          <a:ln>
            <a:noFill/>
          </a:ln>
        </p:spPr>
      </p:pic>
      <p:pic>
        <p:nvPicPr>
          <p:cNvPr id="1391" name="Google Shape;1391;g2e1b41c0976_0_166"/>
          <p:cNvPicPr preferRelativeResize="0"/>
          <p:nvPr/>
        </p:nvPicPr>
        <p:blipFill rotWithShape="1">
          <a:blip r:embed="rId13">
            <a:alphaModFix/>
          </a:blip>
          <a:srcRect b="0" l="0" r="0" t="0"/>
          <a:stretch/>
        </p:blipFill>
        <p:spPr>
          <a:xfrm>
            <a:off x="8418791" y="4265737"/>
            <a:ext cx="335377" cy="335377"/>
          </a:xfrm>
          <a:prstGeom prst="rect">
            <a:avLst/>
          </a:prstGeom>
          <a:noFill/>
          <a:ln>
            <a:noFill/>
          </a:ln>
        </p:spPr>
      </p:pic>
      <p:pic>
        <p:nvPicPr>
          <p:cNvPr id="1392" name="Google Shape;1392;g2e1b41c0976_0_166"/>
          <p:cNvPicPr preferRelativeResize="0"/>
          <p:nvPr/>
        </p:nvPicPr>
        <p:blipFill rotWithShape="1">
          <a:blip r:embed="rId14">
            <a:alphaModFix/>
          </a:blip>
          <a:srcRect b="0" l="0" r="0" t="0"/>
          <a:stretch/>
        </p:blipFill>
        <p:spPr>
          <a:xfrm>
            <a:off x="10106628" y="4267243"/>
            <a:ext cx="346087" cy="346087"/>
          </a:xfrm>
          <a:prstGeom prst="rect">
            <a:avLst/>
          </a:prstGeom>
          <a:noFill/>
          <a:ln>
            <a:noFill/>
          </a:ln>
        </p:spPr>
      </p:pic>
      <p:pic>
        <p:nvPicPr>
          <p:cNvPr id="1393" name="Google Shape;1393;g2e1b41c0976_0_166"/>
          <p:cNvPicPr preferRelativeResize="0"/>
          <p:nvPr/>
        </p:nvPicPr>
        <p:blipFill rotWithShape="1">
          <a:blip r:embed="rId15">
            <a:alphaModFix/>
          </a:blip>
          <a:srcRect b="0" l="0" r="0" t="0"/>
          <a:stretch/>
        </p:blipFill>
        <p:spPr>
          <a:xfrm>
            <a:off x="6688570" y="4222464"/>
            <a:ext cx="359402" cy="359402"/>
          </a:xfrm>
          <a:prstGeom prst="rect">
            <a:avLst/>
          </a:prstGeom>
          <a:noFill/>
          <a:ln>
            <a:noFill/>
          </a:ln>
        </p:spPr>
      </p:pic>
      <p:sp>
        <p:nvSpPr>
          <p:cNvPr id="1394" name="Google Shape;1394;g2e1b41c0976_0_166"/>
          <p:cNvSpPr txBox="1"/>
          <p:nvPr/>
        </p:nvSpPr>
        <p:spPr>
          <a:xfrm>
            <a:off x="6127800" y="4767836"/>
            <a:ext cx="1598502"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Prepare fall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detection training</a:t>
            </a:r>
            <a:endParaRPr b="1" i="0" sz="1000" u="none" cap="none" strike="noStrike">
              <a:solidFill>
                <a:srgbClr val="2E4447"/>
              </a:solidFill>
              <a:latin typeface="Calibri"/>
              <a:ea typeface="Calibri"/>
              <a:cs typeface="Calibri"/>
              <a:sym typeface="Calibri"/>
            </a:endParaRPr>
          </a:p>
        </p:txBody>
      </p:sp>
      <p:sp>
        <p:nvSpPr>
          <p:cNvPr id="1395" name="Google Shape;1395;g2e1b41c0976_0_166"/>
          <p:cNvSpPr txBox="1"/>
          <p:nvPr/>
        </p:nvSpPr>
        <p:spPr>
          <a:xfrm>
            <a:off x="6109847" y="5167636"/>
            <a:ext cx="1612514" cy="6647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Together we will discuss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how to best tailor the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 training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to your team.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sp>
        <p:nvSpPr>
          <p:cNvPr id="1396" name="Google Shape;1396;g2e1b41c0976_0_166"/>
          <p:cNvSpPr txBox="1"/>
          <p:nvPr/>
        </p:nvSpPr>
        <p:spPr>
          <a:xfrm>
            <a:off x="7841464" y="4767836"/>
            <a:ext cx="157601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Ready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for launch?</a:t>
            </a:r>
            <a:endParaRPr b="1" i="0" sz="1000" u="none" cap="none" strike="noStrike">
              <a:solidFill>
                <a:srgbClr val="2E4447"/>
              </a:solidFill>
              <a:latin typeface="Calibri"/>
              <a:ea typeface="Calibri"/>
              <a:cs typeface="Calibri"/>
              <a:sym typeface="Calibri"/>
            </a:endParaRPr>
          </a:p>
        </p:txBody>
      </p:sp>
      <p:sp>
        <p:nvSpPr>
          <p:cNvPr id="1397" name="Google Shape;1397;g2e1b41c0976_0_166"/>
          <p:cNvSpPr txBox="1"/>
          <p:nvPr/>
        </p:nvSpPr>
        <p:spPr>
          <a:xfrm>
            <a:off x="7820265" y="5167636"/>
            <a:ext cx="1597220" cy="5539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Together, we review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whether you are ready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for Nobi to go live.</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1398" name="Google Shape;1398;g2e1b41c0976_0_166"/>
          <p:cNvSpPr txBox="1"/>
          <p:nvPr/>
        </p:nvSpPr>
        <p:spPr>
          <a:xfrm>
            <a:off x="8694860" y="1539389"/>
            <a:ext cx="1588925"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Nobi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goes live</a:t>
            </a:r>
            <a:endParaRPr b="1" i="0" sz="1000" u="none" cap="none" strike="noStrike">
              <a:solidFill>
                <a:srgbClr val="2E4447"/>
              </a:solidFill>
              <a:latin typeface="Calibri"/>
              <a:ea typeface="Calibri"/>
              <a:cs typeface="Calibri"/>
              <a:sym typeface="Calibri"/>
            </a:endParaRPr>
          </a:p>
        </p:txBody>
      </p:sp>
      <p:sp>
        <p:nvSpPr>
          <p:cNvPr id="1399" name="Google Shape;1399;g2e1b41c0976_0_166"/>
          <p:cNvSpPr txBox="1"/>
          <p:nvPr/>
        </p:nvSpPr>
        <p:spPr>
          <a:xfrm>
            <a:off x="8671277" y="1937246"/>
            <a:ext cx="1612507"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Congratulations!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Nobi's smart lights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are going in use today.</a:t>
            </a:r>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p:txBody>
      </p:sp>
      <p:sp>
        <p:nvSpPr>
          <p:cNvPr id="1400" name="Google Shape;1400;g2e1b41c0976_0_166"/>
          <p:cNvSpPr txBox="1"/>
          <p:nvPr/>
        </p:nvSpPr>
        <p:spPr>
          <a:xfrm>
            <a:off x="9565082" y="4767836"/>
            <a:ext cx="1562064" cy="2307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Follow-up</a:t>
            </a:r>
            <a:endParaRPr b="1" i="0" sz="1000" u="none" cap="none" strike="noStrike">
              <a:solidFill>
                <a:srgbClr val="2E4447"/>
              </a:solidFill>
              <a:latin typeface="Calibri"/>
              <a:ea typeface="Calibri"/>
              <a:cs typeface="Calibri"/>
              <a:sym typeface="Calibri"/>
            </a:endParaRPr>
          </a:p>
        </p:txBody>
      </p:sp>
      <p:sp>
        <p:nvSpPr>
          <p:cNvPr id="1401" name="Google Shape;1401;g2e1b41c0976_0_166"/>
          <p:cNvSpPr txBox="1"/>
          <p:nvPr/>
        </p:nvSpPr>
        <p:spPr>
          <a:xfrm>
            <a:off x="9512937" y="5167636"/>
            <a:ext cx="1624684" cy="6647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For the first two weeks,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we will keep a close eye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on your lights and make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adjustments as needed.</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1402" name="Google Shape;1402;g2e1b41c0976_0_166"/>
          <p:cNvSpPr txBox="1"/>
          <p:nvPr/>
        </p:nvSpPr>
        <p:spPr>
          <a:xfrm>
            <a:off x="10375752" y="1539389"/>
            <a:ext cx="1612513"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Smart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care training</a:t>
            </a:r>
            <a:endParaRPr b="1" i="0" sz="1000" u="none" cap="none" strike="noStrike">
              <a:solidFill>
                <a:srgbClr val="2E4447"/>
              </a:solidFill>
              <a:latin typeface="Calibri"/>
              <a:ea typeface="Calibri"/>
              <a:cs typeface="Calibri"/>
              <a:sym typeface="Calibri"/>
            </a:endParaRPr>
          </a:p>
        </p:txBody>
      </p:sp>
      <p:sp>
        <p:nvSpPr>
          <p:cNvPr id="1403" name="Google Shape;1403;g2e1b41c0976_0_166"/>
          <p:cNvSpPr txBox="1"/>
          <p:nvPr/>
        </p:nvSpPr>
        <p:spPr>
          <a:xfrm>
            <a:off x="10343314" y="1937246"/>
            <a:ext cx="1653131"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Now that you've mastered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 we'll introduce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you to our other features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for smart, future-proof care.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Think of fall prevention,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sleep analysis or night vigilance.</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1404" name="Google Shape;1404;g2e1b41c0976_0_166"/>
          <p:cNvSpPr txBox="1"/>
          <p:nvPr/>
        </p:nvSpPr>
        <p:spPr>
          <a:xfrm>
            <a:off x="5267643" y="1539389"/>
            <a:ext cx="1593678"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Configuration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meeting</a:t>
            </a:r>
            <a:endParaRPr b="1" i="0" sz="1000" u="none" cap="none" strike="noStrike">
              <a:solidFill>
                <a:srgbClr val="2E4447"/>
              </a:solidFill>
              <a:latin typeface="Calibri"/>
              <a:ea typeface="Calibri"/>
              <a:cs typeface="Calibri"/>
              <a:sym typeface="Calibri"/>
            </a:endParaRPr>
          </a:p>
        </p:txBody>
      </p:sp>
      <p:sp>
        <p:nvSpPr>
          <p:cNvPr id="1405" name="Google Shape;1405;g2e1b41c0976_0_166"/>
          <p:cNvSpPr txBox="1"/>
          <p:nvPr/>
        </p:nvSpPr>
        <p:spPr>
          <a:xfrm>
            <a:off x="5249327" y="1937246"/>
            <a:ext cx="1605000" cy="997196"/>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 Together we go over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possibilities in configuring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smart lights.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Optional third party</a:t>
            </a:r>
            <a:endParaRPr b="0" i="0" sz="800" u="none" cap="none" strike="noStrike">
              <a:solidFill>
                <a:srgbClr val="2E4447"/>
              </a:solidFill>
              <a:latin typeface="Calibri"/>
              <a:ea typeface="Calibri"/>
              <a:cs typeface="Calibri"/>
              <a:sym typeface="Calibri"/>
            </a:endParaRPr>
          </a:p>
        </p:txBody>
      </p:sp>
      <p:sp>
        <p:nvSpPr>
          <p:cNvPr id="1406" name="Google Shape;1406;g2e1b41c0976_0_166"/>
          <p:cNvSpPr txBox="1"/>
          <p:nvPr/>
        </p:nvSpPr>
        <p:spPr>
          <a:xfrm>
            <a:off x="377153" y="512636"/>
            <a:ext cx="5924100" cy="45239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1800"/>
              <a:buFont typeface="Arial"/>
              <a:buNone/>
            </a:pPr>
            <a:r>
              <a:rPr b="0" i="0" lang="en-GB" sz="2600" u="none" cap="none" strike="noStrike">
                <a:solidFill>
                  <a:srgbClr val="38656D"/>
                </a:solidFill>
                <a:latin typeface="Calibri"/>
                <a:ea typeface="Calibri"/>
                <a:cs typeface="Calibri"/>
                <a:sym typeface="Calibri"/>
              </a:rPr>
              <a:t>Nobi Installation Process</a:t>
            </a:r>
            <a:endParaRPr/>
          </a:p>
        </p:txBody>
      </p:sp>
      <p:pic>
        <p:nvPicPr>
          <p:cNvPr id="1407" name="Google Shape;1407;g2e1b41c0976_0_166"/>
          <p:cNvPicPr preferRelativeResize="0"/>
          <p:nvPr/>
        </p:nvPicPr>
        <p:blipFill rotWithShape="1">
          <a:blip r:embed="rId16">
            <a:alphaModFix/>
          </a:blip>
          <a:srcRect b="0" l="0" r="0" t="0"/>
          <a:stretch/>
        </p:blipFill>
        <p:spPr>
          <a:xfrm>
            <a:off x="5838840" y="3286804"/>
            <a:ext cx="406096" cy="384367"/>
          </a:xfrm>
          <a:prstGeom prst="rect">
            <a:avLst/>
          </a:prstGeom>
          <a:noFill/>
          <a:ln>
            <a:noFill/>
          </a:ln>
        </p:spPr>
      </p:pic>
      <p:sp>
        <p:nvSpPr>
          <p:cNvPr id="1408" name="Google Shape;1408;g2e1b41c0976_0_166"/>
          <p:cNvSpPr txBox="1"/>
          <p:nvPr/>
        </p:nvSpPr>
        <p:spPr>
          <a:xfrm>
            <a:off x="2675981" y="4767836"/>
            <a:ext cx="1612514"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Getting to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know Nobi</a:t>
            </a:r>
            <a:endParaRPr b="1" i="0" sz="1000" u="none" cap="none" strike="noStrike">
              <a:solidFill>
                <a:srgbClr val="2E4447"/>
              </a:solidFill>
              <a:latin typeface="Calibri"/>
              <a:ea typeface="Calibri"/>
              <a:cs typeface="Calibri"/>
              <a:sym typeface="Calibri"/>
            </a:endParaRPr>
          </a:p>
        </p:txBody>
      </p:sp>
      <p:sp>
        <p:nvSpPr>
          <p:cNvPr id="1409" name="Google Shape;1409;g2e1b41c0976_0_166"/>
          <p:cNvSpPr txBox="1"/>
          <p:nvPr/>
        </p:nvSpPr>
        <p:spPr>
          <a:xfrm>
            <a:off x="2682845" y="5167636"/>
            <a:ext cx="1605648" cy="997196"/>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We introduce Nobi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and her features to your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entire project team.</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Optional third party</a:t>
            </a:r>
            <a:endParaRPr b="0" i="0" sz="1400" u="none" cap="none" strike="noStrike">
              <a:solidFill>
                <a:srgbClr val="000000"/>
              </a:solidFill>
              <a:latin typeface="Arial"/>
              <a:ea typeface="Arial"/>
              <a:cs typeface="Arial"/>
              <a:sym typeface="Arial"/>
            </a:endParaRPr>
          </a:p>
        </p:txBody>
      </p:sp>
      <p:pic>
        <p:nvPicPr>
          <p:cNvPr id="1410" name="Google Shape;1410;g2e1b41c0976_0_166"/>
          <p:cNvPicPr preferRelativeResize="0"/>
          <p:nvPr/>
        </p:nvPicPr>
        <p:blipFill rotWithShape="1">
          <a:blip r:embed="rId17">
            <a:alphaModFix/>
          </a:blip>
          <a:srcRect b="0" l="0" r="0" t="0"/>
          <a:stretch/>
        </p:blipFill>
        <p:spPr>
          <a:xfrm>
            <a:off x="2393591" y="3283503"/>
            <a:ext cx="451850" cy="451850"/>
          </a:xfrm>
          <a:prstGeom prst="rect">
            <a:avLst/>
          </a:prstGeom>
          <a:noFill/>
          <a:ln>
            <a:noFill/>
          </a:ln>
        </p:spPr>
      </p:pic>
      <p:sp>
        <p:nvSpPr>
          <p:cNvPr id="1411" name="Google Shape;1411;g2e1b41c0976_0_166"/>
          <p:cNvSpPr txBox="1"/>
          <p:nvPr/>
        </p:nvSpPr>
        <p:spPr>
          <a:xfrm>
            <a:off x="153842"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1412" name="Google Shape;1412;g2e1b41c0976_0_166"/>
          <p:cNvSpPr txBox="1"/>
          <p:nvPr/>
        </p:nvSpPr>
        <p:spPr>
          <a:xfrm>
            <a:off x="3553203"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1413" name="Google Shape;1413;g2e1b41c0976_0_166"/>
          <p:cNvSpPr txBox="1"/>
          <p:nvPr/>
        </p:nvSpPr>
        <p:spPr>
          <a:xfrm>
            <a:off x="5267450"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a:p>
        </p:txBody>
      </p:sp>
      <p:sp>
        <p:nvSpPr>
          <p:cNvPr id="1414" name="Google Shape;1414;g2e1b41c0976_0_166"/>
          <p:cNvSpPr txBox="1"/>
          <p:nvPr/>
        </p:nvSpPr>
        <p:spPr>
          <a:xfrm>
            <a:off x="6976430"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a:p>
        </p:txBody>
      </p:sp>
      <p:sp>
        <p:nvSpPr>
          <p:cNvPr id="1415" name="Google Shape;1415;g2e1b41c0976_0_166"/>
          <p:cNvSpPr txBox="1"/>
          <p:nvPr/>
        </p:nvSpPr>
        <p:spPr>
          <a:xfrm>
            <a:off x="10385679"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meeting</a:t>
            </a:r>
            <a:endParaRPr/>
          </a:p>
        </p:txBody>
      </p:sp>
      <p:sp>
        <p:nvSpPr>
          <p:cNvPr id="1416" name="Google Shape;1416;g2e1b41c0976_0_166"/>
          <p:cNvSpPr txBox="1"/>
          <p:nvPr/>
        </p:nvSpPr>
        <p:spPr>
          <a:xfrm>
            <a:off x="976575"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1h</a:t>
            </a:r>
            <a:endParaRPr/>
          </a:p>
        </p:txBody>
      </p:sp>
      <p:sp>
        <p:nvSpPr>
          <p:cNvPr id="1417" name="Google Shape;1417;g2e1b41c0976_0_166"/>
          <p:cNvSpPr txBox="1"/>
          <p:nvPr/>
        </p:nvSpPr>
        <p:spPr>
          <a:xfrm>
            <a:off x="2675981"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a:p>
        </p:txBody>
      </p:sp>
      <p:sp>
        <p:nvSpPr>
          <p:cNvPr id="1418" name="Google Shape;1418;g2e1b41c0976_0_166"/>
          <p:cNvSpPr txBox="1"/>
          <p:nvPr/>
        </p:nvSpPr>
        <p:spPr>
          <a:xfrm>
            <a:off x="6097722"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1419" name="Google Shape;1419;g2e1b41c0976_0_166"/>
          <p:cNvSpPr txBox="1"/>
          <p:nvPr/>
        </p:nvSpPr>
        <p:spPr>
          <a:xfrm>
            <a:off x="7806008"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1420" name="Google Shape;1420;g2e1b41c0976_0_166"/>
          <p:cNvSpPr txBox="1"/>
          <p:nvPr/>
        </p:nvSpPr>
        <p:spPr>
          <a:xfrm>
            <a:off x="9514633"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2 weeks </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4" name="Shape 1424"/>
        <p:cNvGrpSpPr/>
        <p:nvPr/>
      </p:nvGrpSpPr>
      <p:grpSpPr>
        <a:xfrm>
          <a:off x="0" y="0"/>
          <a:ext cx="0" cy="0"/>
          <a:chOff x="0" y="0"/>
          <a:chExt cx="0" cy="0"/>
        </a:xfrm>
      </p:grpSpPr>
      <p:sp>
        <p:nvSpPr>
          <p:cNvPr id="1425" name="Google Shape;1425;g2e2e6547ac3_0_52"/>
          <p:cNvSpPr/>
          <p:nvPr/>
        </p:nvSpPr>
        <p:spPr>
          <a:xfrm>
            <a:off x="-22734" y="0"/>
            <a:ext cx="1221480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26" name="Google Shape;1426;g2e2e6547ac3_0_52"/>
          <p:cNvSpPr/>
          <p:nvPr/>
        </p:nvSpPr>
        <p:spPr>
          <a:xfrm>
            <a:off x="-6351" y="5724565"/>
            <a:ext cx="12202556" cy="718426"/>
          </a:xfrm>
          <a:custGeom>
            <a:rect b="b" l="l" r="r" t="t"/>
            <a:pathLst>
              <a:path extrusionOk="0" h="816393" w="11118502">
                <a:moveTo>
                  <a:pt x="0" y="166465"/>
                </a:moveTo>
                <a:cubicBezTo>
                  <a:pt x="13207536" y="2058733"/>
                  <a:pt x="-1035558" y="-904709"/>
                  <a:pt x="11118502" y="296436"/>
                </a:cubicBezTo>
              </a:path>
            </a:pathLst>
          </a:custGeom>
          <a:noFill/>
          <a:ln cap="flat" cmpd="sng" w="127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27" name="Google Shape;1427;g2e2e6547ac3_0_52"/>
          <p:cNvSpPr/>
          <p:nvPr/>
        </p:nvSpPr>
        <p:spPr>
          <a:xfrm>
            <a:off x="492698" y="5013176"/>
            <a:ext cx="1532700" cy="1532700"/>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28" name="Google Shape;1428;g2e2e6547ac3_0_52"/>
          <p:cNvSpPr txBox="1"/>
          <p:nvPr/>
        </p:nvSpPr>
        <p:spPr>
          <a:xfrm>
            <a:off x="757080" y="1000350"/>
            <a:ext cx="3462600" cy="498600"/>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38656D"/>
              </a:buClr>
              <a:buSzPts val="3600"/>
              <a:buFont typeface="Arial"/>
              <a:buNone/>
            </a:pPr>
            <a:r>
              <a:rPr b="0" i="0" lang="en-GB" sz="3600" u="none" cap="none" strike="noStrike">
                <a:solidFill>
                  <a:srgbClr val="38656D"/>
                </a:solidFill>
                <a:latin typeface="Calibri"/>
                <a:ea typeface="Calibri"/>
                <a:cs typeface="Calibri"/>
                <a:sym typeface="Calibri"/>
                <a:extLst>
                  <a:ext uri="http://customooxmlschemas.google.com/">
                    <go:slidesCustomData xmlns:go="http://customooxmlschemas.google.com/" textRoundtripDataId="2"/>
                  </a:ext>
                </a:extLst>
              </a:rPr>
              <a:t>Next steps</a:t>
            </a:r>
            <a:endParaRPr b="0" i="0" sz="1400" u="none" cap="none" strike="noStrike">
              <a:solidFill>
                <a:srgbClr val="000000"/>
              </a:solidFill>
              <a:latin typeface="Arial"/>
              <a:ea typeface="Arial"/>
              <a:cs typeface="Arial"/>
              <a:sym typeface="Arial"/>
            </a:endParaRPr>
          </a:p>
        </p:txBody>
      </p:sp>
      <p:sp>
        <p:nvSpPr>
          <p:cNvPr id="1429" name="Google Shape;1429;g2e2e6547ac3_0_52"/>
          <p:cNvSpPr/>
          <p:nvPr/>
        </p:nvSpPr>
        <p:spPr>
          <a:xfrm>
            <a:off x="8209384" y="0"/>
            <a:ext cx="531300" cy="6858000"/>
          </a:xfrm>
          <a:prstGeom prst="rect">
            <a:avLst/>
          </a:prstGeom>
          <a:gradFill>
            <a:gsLst>
              <a:gs pos="0">
                <a:srgbClr val="272728">
                  <a:alpha val="21960"/>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30" name="Google Shape;1430;g2e2e6547ac3_0_52"/>
          <p:cNvSpPr txBox="1"/>
          <p:nvPr/>
        </p:nvSpPr>
        <p:spPr>
          <a:xfrm>
            <a:off x="1252750" y="1972825"/>
            <a:ext cx="6336600" cy="2154436"/>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accent1"/>
                </a:solidFill>
                <a:latin typeface="Calibri"/>
                <a:ea typeface="Calibri"/>
                <a:cs typeface="Calibri"/>
                <a:sym typeface="Calibri"/>
              </a:rPr>
              <a:t>Informeren van personeel en bewoners &amp; verzamelen van de verplichte Informed Consent: </a:t>
            </a:r>
            <a:r>
              <a:rPr b="0" i="0" lang="en-GB" sz="1700" u="none" cap="none" strike="noStrike">
                <a:solidFill>
                  <a:schemeClr val="accent1"/>
                </a:solidFill>
                <a:latin typeface="Calibri"/>
                <a:ea typeface="Calibri"/>
                <a:cs typeface="Calibri"/>
                <a:sym typeface="Calibri"/>
              </a:rPr>
              <a:t>Benodigde informatiepakketten verstrekt </a:t>
            </a:r>
            <a:r>
              <a:rPr b="0" i="0" lang="en-GB" sz="2000" u="none" cap="none" strike="noStrike">
                <a:solidFill>
                  <a:schemeClr val="accent1"/>
                </a:solidFill>
                <a:latin typeface="Calibri"/>
                <a:ea typeface="Calibri"/>
                <a:cs typeface="Calibri"/>
                <a:sym typeface="Calibri"/>
              </a:rPr>
              <a:t> </a:t>
            </a:r>
            <a:endParaRPr b="0" i="0" sz="2000" u="none" cap="none" strike="noStrike">
              <a:solidFill>
                <a:schemeClr val="accent1"/>
              </a:solidFill>
              <a:latin typeface="Calibri"/>
              <a:ea typeface="Calibri"/>
              <a:cs typeface="Calibri"/>
              <a:sym typeface="Calibri"/>
            </a:endParaRPr>
          </a:p>
          <a:p>
            <a:pPr indent="0" lvl="0" marL="0" marR="0" rtl="0" algn="l">
              <a:lnSpc>
                <a:spcPct val="100000"/>
              </a:lnSpc>
              <a:spcBef>
                <a:spcPts val="600"/>
              </a:spcBef>
              <a:spcAft>
                <a:spcPts val="0"/>
              </a:spcAft>
              <a:buClr>
                <a:srgbClr val="000000"/>
              </a:buClr>
              <a:buSzPts val="2000"/>
              <a:buFont typeface="Arial"/>
              <a:buNone/>
            </a:pPr>
            <a:r>
              <a:t/>
            </a:r>
            <a:endParaRPr b="0" i="0" sz="2000" u="none" cap="none" strike="noStrike">
              <a:solidFill>
                <a:schemeClr val="accent1"/>
              </a:solidFill>
              <a:latin typeface="Calibri"/>
              <a:ea typeface="Calibri"/>
              <a:cs typeface="Calibri"/>
              <a:sym typeface="Calibri"/>
            </a:endParaRPr>
          </a:p>
          <a:p>
            <a:pPr indent="0" lvl="0" marL="0" marR="0" rtl="0" algn="l">
              <a:lnSpc>
                <a:spcPct val="100000"/>
              </a:lnSpc>
              <a:spcBef>
                <a:spcPts val="600"/>
              </a:spcBef>
              <a:spcAft>
                <a:spcPts val="0"/>
              </a:spcAft>
              <a:buClr>
                <a:srgbClr val="000000"/>
              </a:buClr>
              <a:buSzPts val="2000"/>
              <a:buFont typeface="Arial"/>
              <a:buNone/>
            </a:pPr>
            <a:r>
              <a:rPr b="0" i="0" lang="en-GB" sz="2000" u="none" cap="none" strike="noStrike">
                <a:solidFill>
                  <a:schemeClr val="accent1"/>
                </a:solidFill>
                <a:latin typeface="Calibri"/>
                <a:ea typeface="Calibri"/>
                <a:cs typeface="Calibri"/>
                <a:sym typeface="Calibri"/>
              </a:rPr>
              <a:t>Voorbereiding en installatie van Nobi-lampen</a:t>
            </a:r>
            <a:endParaRPr b="0" i="0" sz="2000" u="none" cap="none" strike="noStrike">
              <a:solidFill>
                <a:schemeClr val="accent1"/>
              </a:solidFill>
              <a:latin typeface="Calibri"/>
              <a:ea typeface="Calibri"/>
              <a:cs typeface="Calibri"/>
              <a:sym typeface="Calibri"/>
            </a:endParaRPr>
          </a:p>
          <a:p>
            <a:pPr indent="0" lvl="0" marL="0" marR="0" rtl="0" algn="l">
              <a:lnSpc>
                <a:spcPct val="100000"/>
              </a:lnSpc>
              <a:spcBef>
                <a:spcPts val="600"/>
              </a:spcBef>
              <a:spcAft>
                <a:spcPts val="600"/>
              </a:spcAft>
              <a:buClr>
                <a:srgbClr val="000000"/>
              </a:buClr>
              <a:buSzPts val="2000"/>
              <a:buFont typeface="Arial"/>
              <a:buNone/>
            </a:pPr>
            <a:r>
              <a:t/>
            </a:r>
            <a:endParaRPr b="0" i="0" sz="2000" u="none" cap="none" strike="noStrike">
              <a:solidFill>
                <a:schemeClr val="accent1"/>
              </a:solidFill>
              <a:latin typeface="Calibri"/>
              <a:ea typeface="Calibri"/>
              <a:cs typeface="Calibri"/>
              <a:sym typeface="Calibri"/>
            </a:endParaRPr>
          </a:p>
        </p:txBody>
      </p:sp>
      <p:sp>
        <p:nvSpPr>
          <p:cNvPr id="1431" name="Google Shape;1431;g2e2e6547ac3_0_52"/>
          <p:cNvSpPr/>
          <p:nvPr/>
        </p:nvSpPr>
        <p:spPr>
          <a:xfrm>
            <a:off x="722670" y="1971685"/>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1432" name="Google Shape;1432;g2e2e6547ac3_0_52"/>
          <p:cNvSpPr/>
          <p:nvPr/>
        </p:nvSpPr>
        <p:spPr>
          <a:xfrm>
            <a:off x="722670" y="3317208"/>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sp>
        <p:nvSpPr>
          <p:cNvPr id="1433" name="Google Shape;1433;g2e2e6547ac3_0_52"/>
          <p:cNvSpPr txBox="1"/>
          <p:nvPr/>
        </p:nvSpPr>
        <p:spPr>
          <a:xfrm>
            <a:off x="722675" y="4910375"/>
            <a:ext cx="5715900" cy="658612"/>
          </a:xfrm>
          <a:prstGeom prst="rect">
            <a:avLst/>
          </a:prstGeom>
          <a:noFill/>
          <a:ln>
            <a:noFill/>
          </a:ln>
        </p:spPr>
        <p:txBody>
          <a:bodyPr anchorCtr="0" anchor="t" bIns="91425" lIns="91425" spcFirstLastPara="1" rIns="91425" wrap="square" tIns="91425">
            <a:spAutoFit/>
          </a:bodyPr>
          <a:lstStyle/>
          <a:p>
            <a:pPr indent="0" lvl="0" marL="0" marR="0" rtl="0" algn="l">
              <a:lnSpc>
                <a:spcPct val="154000"/>
              </a:lnSpc>
              <a:spcBef>
                <a:spcPts val="0"/>
              </a:spcBef>
              <a:spcAft>
                <a:spcPts val="0"/>
              </a:spcAft>
              <a:buClr>
                <a:srgbClr val="000000"/>
              </a:buClr>
              <a:buSzPts val="2000"/>
              <a:buFont typeface="Arial"/>
              <a:buNone/>
            </a:pPr>
            <a:r>
              <a:rPr b="1" i="0" lang="en-GB" sz="2000" u="none" cap="none" strike="noStrike">
                <a:solidFill>
                  <a:schemeClr val="accent1"/>
                </a:solidFill>
                <a:latin typeface="Calibri"/>
                <a:ea typeface="Calibri"/>
                <a:cs typeface="Calibri"/>
                <a:sym typeface="Calibri"/>
              </a:rPr>
              <a:t>Volgende team meeting : Configuration Meeting</a:t>
            </a:r>
            <a:endParaRPr b="1" i="0" sz="2000" u="none" cap="none" strike="noStrike">
              <a:solidFill>
                <a:schemeClr val="accent1"/>
              </a:solidFill>
              <a:latin typeface="Calibri"/>
              <a:ea typeface="Calibri"/>
              <a:cs typeface="Calibri"/>
              <a:sym typeface="Calibri"/>
            </a:endParaRPr>
          </a:p>
        </p:txBody>
      </p:sp>
      <p:pic>
        <p:nvPicPr>
          <p:cNvPr descr="A bed with a white headboard and black lamps&#10;&#10;Description automatically generated" id="1434" name="Google Shape;1434;g2e2e6547ac3_0_52"/>
          <p:cNvPicPr preferRelativeResize="0"/>
          <p:nvPr/>
        </p:nvPicPr>
        <p:blipFill rotWithShape="1">
          <a:blip r:embed="rId3">
            <a:alphaModFix/>
          </a:blip>
          <a:srcRect b="0" l="0" r="10425" t="0"/>
          <a:stretch/>
        </p:blipFill>
        <p:spPr>
          <a:xfrm>
            <a:off x="8143084" y="-1660"/>
            <a:ext cx="4064420" cy="6858000"/>
          </a:xfrm>
          <a:prstGeom prst="rect">
            <a:avLst/>
          </a:prstGeom>
          <a:noFill/>
          <a:ln>
            <a:noFill/>
          </a:ln>
        </p:spPr>
      </p:pic>
      <p:sp>
        <p:nvSpPr>
          <p:cNvPr id="1435" name="Google Shape;1435;g2e2e6547ac3_0_52"/>
          <p:cNvSpPr/>
          <p:nvPr/>
        </p:nvSpPr>
        <p:spPr>
          <a:xfrm>
            <a:off x="8139412" y="1660"/>
            <a:ext cx="176100" cy="6858000"/>
          </a:xfrm>
          <a:prstGeom prst="rect">
            <a:avLst/>
          </a:prstGeom>
          <a:gradFill>
            <a:gsLst>
              <a:gs pos="0">
                <a:srgbClr val="272728">
                  <a:alpha val="21960"/>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9" name="Shape 1439"/>
        <p:cNvGrpSpPr/>
        <p:nvPr/>
      </p:nvGrpSpPr>
      <p:grpSpPr>
        <a:xfrm>
          <a:off x="0" y="0"/>
          <a:ext cx="0" cy="0"/>
          <a:chOff x="0" y="0"/>
          <a:chExt cx="0" cy="0"/>
        </a:xfrm>
      </p:grpSpPr>
      <p:sp>
        <p:nvSpPr>
          <p:cNvPr id="1440" name="Google Shape;1440;p68"/>
          <p:cNvSpPr txBox="1"/>
          <p:nvPr>
            <p:ph type="title"/>
          </p:nvPr>
        </p:nvSpPr>
        <p:spPr>
          <a:xfrm>
            <a:off x="597671" y="5421952"/>
            <a:ext cx="6625507" cy="656526"/>
          </a:xfrm>
          <a:prstGeom prst="rect">
            <a:avLst/>
          </a:prstGeom>
          <a:noFill/>
          <a:ln>
            <a:noFill/>
          </a:ln>
        </p:spPr>
        <p:txBody>
          <a:bodyPr anchorCtr="0" anchor="t" bIns="0" lIns="0" spcFirstLastPara="1" rIns="0" wrap="square" tIns="0">
            <a:spAutoFit/>
          </a:bodyPr>
          <a:lstStyle/>
          <a:p>
            <a:pPr indent="0" lvl="0" marL="0" rtl="0" algn="l">
              <a:lnSpc>
                <a:spcPct val="80000"/>
              </a:lnSpc>
              <a:spcBef>
                <a:spcPts val="0"/>
              </a:spcBef>
              <a:spcAft>
                <a:spcPts val="0"/>
              </a:spcAft>
              <a:buClr>
                <a:schemeClr val="accent1"/>
              </a:buClr>
              <a:buSzPts val="4700"/>
              <a:buFont typeface="Calibri"/>
              <a:buNone/>
            </a:pPr>
            <a:r>
              <a:rPr lang="en-GB" sz="5333"/>
              <a:t>Hulp nodig?</a:t>
            </a:r>
            <a:endParaRPr sz="5333"/>
          </a:p>
        </p:txBody>
      </p:sp>
      <p:pic>
        <p:nvPicPr>
          <p:cNvPr id="1441" name="Google Shape;1441;p68"/>
          <p:cNvPicPr preferRelativeResize="0"/>
          <p:nvPr/>
        </p:nvPicPr>
        <p:blipFill rotWithShape="1">
          <a:blip r:embed="rId3">
            <a:alphaModFix/>
          </a:blip>
          <a:srcRect b="0" l="23628" r="29645" t="0"/>
          <a:stretch/>
        </p:blipFill>
        <p:spPr>
          <a:xfrm>
            <a:off x="7387525" y="0"/>
            <a:ext cx="4804475" cy="6858000"/>
          </a:xfrm>
          <a:prstGeom prst="rect">
            <a:avLst/>
          </a:prstGeom>
          <a:noFill/>
          <a:ln>
            <a:noFill/>
          </a:ln>
        </p:spPr>
      </p:pic>
      <p:sp>
        <p:nvSpPr>
          <p:cNvPr id="1442" name="Google Shape;1442;p68"/>
          <p:cNvSpPr/>
          <p:nvPr/>
        </p:nvSpPr>
        <p:spPr>
          <a:xfrm>
            <a:off x="7387526" y="0"/>
            <a:ext cx="271503" cy="6858000"/>
          </a:xfrm>
          <a:prstGeom prst="rect">
            <a:avLst/>
          </a:prstGeom>
          <a:gradFill>
            <a:gsLst>
              <a:gs pos="0">
                <a:srgbClr val="272728">
                  <a:alpha val="23921"/>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867" u="none" cap="none" strike="noStrike">
              <a:solidFill>
                <a:schemeClr val="lt1"/>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6" name="Shape 1446"/>
        <p:cNvGrpSpPr/>
        <p:nvPr/>
      </p:nvGrpSpPr>
      <p:grpSpPr>
        <a:xfrm>
          <a:off x="0" y="0"/>
          <a:ext cx="0" cy="0"/>
          <a:chOff x="0" y="0"/>
          <a:chExt cx="0" cy="0"/>
        </a:xfrm>
      </p:grpSpPr>
      <p:sp>
        <p:nvSpPr>
          <p:cNvPr id="1447" name="Google Shape;1447;p69"/>
          <p:cNvSpPr/>
          <p:nvPr/>
        </p:nvSpPr>
        <p:spPr>
          <a:xfrm>
            <a:off x="791600" y="2174235"/>
            <a:ext cx="3323201" cy="4287524"/>
          </a:xfrm>
          <a:prstGeom prst="roundRect">
            <a:avLst>
              <a:gd fmla="val 3344" name="adj"/>
            </a:avLst>
          </a:prstGeom>
          <a:solidFill>
            <a:schemeClr val="lt2">
              <a:alpha val="41176"/>
            </a:schemeClr>
          </a:solidFill>
          <a:ln>
            <a:noFill/>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None/>
            </a:pPr>
            <a:r>
              <a:t/>
            </a:r>
            <a:endParaRPr b="0" i="0" sz="1867" u="none" cap="none" strike="noStrike">
              <a:solidFill>
                <a:schemeClr val="lt1"/>
              </a:solidFill>
              <a:latin typeface="Arial"/>
              <a:ea typeface="Arial"/>
              <a:cs typeface="Arial"/>
              <a:sym typeface="Arial"/>
            </a:endParaRPr>
          </a:p>
        </p:txBody>
      </p:sp>
      <p:sp>
        <p:nvSpPr>
          <p:cNvPr id="1448" name="Google Shape;1448;p69"/>
          <p:cNvSpPr txBox="1"/>
          <p:nvPr/>
        </p:nvSpPr>
        <p:spPr>
          <a:xfrm>
            <a:off x="840001" y="1156800"/>
            <a:ext cx="8201951" cy="473976"/>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0" i="0" lang="en-GB" sz="1400" u="none" cap="none" strike="noStrike">
                <a:solidFill>
                  <a:srgbClr val="4E4F51"/>
                </a:solidFill>
                <a:latin typeface="Calibri"/>
                <a:ea typeface="Calibri"/>
                <a:cs typeface="Calibri"/>
                <a:sym typeface="Calibri"/>
              </a:rPr>
              <a:t>Of je vraag nu groot of klein is, het Nobi customer service team staat klaar om je te helpen. </a:t>
            </a:r>
            <a:br>
              <a:rPr b="0" i="0" lang="en-GB" sz="1400" u="none" cap="none" strike="noStrike">
                <a:solidFill>
                  <a:srgbClr val="4E4F51"/>
                </a:solidFill>
                <a:latin typeface="Calibri"/>
                <a:ea typeface="Calibri"/>
                <a:cs typeface="Calibri"/>
                <a:sym typeface="Calibri"/>
              </a:rPr>
            </a:br>
            <a:r>
              <a:rPr b="0" i="0" lang="en-GB" sz="1400" u="none" cap="none" strike="noStrike">
                <a:solidFill>
                  <a:srgbClr val="4E4F51"/>
                </a:solidFill>
                <a:latin typeface="Calibri"/>
                <a:ea typeface="Calibri"/>
                <a:cs typeface="Calibri"/>
                <a:sym typeface="Calibri"/>
              </a:rPr>
              <a:t>Je kunt contact met ons opnemen via een van deze kanalen:</a:t>
            </a:r>
            <a:endParaRPr b="0" i="0" sz="1867" u="none" cap="none" strike="noStrike">
              <a:solidFill>
                <a:srgbClr val="000000"/>
              </a:solidFill>
              <a:latin typeface="Arial"/>
              <a:ea typeface="Arial"/>
              <a:cs typeface="Arial"/>
              <a:sym typeface="Arial"/>
            </a:endParaRPr>
          </a:p>
        </p:txBody>
      </p:sp>
      <p:sp>
        <p:nvSpPr>
          <p:cNvPr id="1449" name="Google Shape;1449;p69"/>
          <p:cNvSpPr txBox="1"/>
          <p:nvPr/>
        </p:nvSpPr>
        <p:spPr>
          <a:xfrm>
            <a:off x="791598" y="582653"/>
            <a:ext cx="11003029" cy="376129"/>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b="0" i="0" lang="en-GB" sz="2700" u="none" cap="none" strike="noStrike">
                <a:solidFill>
                  <a:srgbClr val="38656D"/>
                </a:solidFill>
                <a:latin typeface="Calibri"/>
                <a:ea typeface="Calibri"/>
                <a:cs typeface="Calibri"/>
                <a:sym typeface="Calibri"/>
              </a:rPr>
              <a:t>Hulp nodig?</a:t>
            </a:r>
            <a:endParaRPr/>
          </a:p>
        </p:txBody>
      </p:sp>
      <p:sp>
        <p:nvSpPr>
          <p:cNvPr id="1450" name="Google Shape;1450;p69"/>
          <p:cNvSpPr/>
          <p:nvPr/>
        </p:nvSpPr>
        <p:spPr>
          <a:xfrm>
            <a:off x="2251290" y="1960735"/>
            <a:ext cx="403820" cy="403820"/>
          </a:xfrm>
          <a:prstGeom prst="ellipse">
            <a:avLst/>
          </a:prstGeom>
          <a:solidFill>
            <a:schemeClr val="lt1"/>
          </a:solidFill>
          <a:ln cap="flat" cmpd="sng" w="19050">
            <a:solidFill>
              <a:schemeClr val="l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1867" u="none" cap="none" strike="noStrike">
                <a:solidFill>
                  <a:srgbClr val="37928B"/>
                </a:solidFill>
                <a:latin typeface="Calibri"/>
                <a:ea typeface="Calibri"/>
                <a:cs typeface="Calibri"/>
                <a:sym typeface="Calibri"/>
              </a:rPr>
              <a:t>1</a:t>
            </a:r>
            <a:endParaRPr/>
          </a:p>
        </p:txBody>
      </p:sp>
      <p:sp>
        <p:nvSpPr>
          <p:cNvPr id="1451" name="Google Shape;1451;p69"/>
          <p:cNvSpPr/>
          <p:nvPr/>
        </p:nvSpPr>
        <p:spPr>
          <a:xfrm>
            <a:off x="1325439" y="2472649"/>
            <a:ext cx="2255520" cy="246221"/>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GB" sz="1600" u="none" cap="none" strike="noStrike">
                <a:solidFill>
                  <a:schemeClr val="dk2"/>
                </a:solidFill>
                <a:latin typeface="Calibri"/>
                <a:ea typeface="Calibri"/>
                <a:cs typeface="Calibri"/>
                <a:sym typeface="Calibri"/>
              </a:rPr>
              <a:t>Virtule helpdesk</a:t>
            </a:r>
            <a:endParaRPr b="0" i="0" sz="1200" u="none" cap="none" strike="noStrike">
              <a:solidFill>
                <a:schemeClr val="dk2"/>
              </a:solidFill>
              <a:latin typeface="Calibri"/>
              <a:ea typeface="Calibri"/>
              <a:cs typeface="Calibri"/>
              <a:sym typeface="Calibri"/>
            </a:endParaRPr>
          </a:p>
        </p:txBody>
      </p:sp>
      <p:sp>
        <p:nvSpPr>
          <p:cNvPr id="1452" name="Google Shape;1452;p69"/>
          <p:cNvSpPr/>
          <p:nvPr/>
        </p:nvSpPr>
        <p:spPr>
          <a:xfrm>
            <a:off x="975361" y="3327888"/>
            <a:ext cx="2854960" cy="1477328"/>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en-GB" sz="1200" u="none" cap="none" strike="noStrike">
                <a:solidFill>
                  <a:schemeClr val="dk1"/>
                </a:solidFill>
                <a:latin typeface="Calibri"/>
                <a:ea typeface="Calibri"/>
                <a:cs typeface="Calibri"/>
                <a:sym typeface="Calibri"/>
              </a:rPr>
              <a:t>Hier vind je antwoorden op de meest gestelde vragen van onze gebruikers.</a:t>
            </a:r>
            <a:endParaRPr b="0" i="0" sz="12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None/>
            </a:pPr>
            <a:r>
              <a:rPr b="0" i="0" lang="en-GB" sz="1200" u="none" cap="none" strike="noStrike">
                <a:solidFill>
                  <a:schemeClr val="dk1"/>
                </a:solidFill>
                <a:latin typeface="Calibri"/>
                <a:ea typeface="Calibri"/>
                <a:cs typeface="Calibri"/>
                <a:sym typeface="Calibri"/>
              </a:rPr>
              <a:t>Kun je het antwoord dat je zoekt niet vinden? Klik rechtsboven op '</a:t>
            </a:r>
            <a:r>
              <a:rPr b="1" i="0" lang="en-GB" sz="1200" u="none" cap="none" strike="noStrike">
                <a:solidFill>
                  <a:srgbClr val="37928B"/>
                </a:solidFill>
                <a:latin typeface="Calibri"/>
                <a:ea typeface="Calibri"/>
                <a:cs typeface="Calibri"/>
                <a:sym typeface="Calibri"/>
              </a:rPr>
              <a:t>Dien een verzoek in</a:t>
            </a:r>
            <a:r>
              <a:rPr b="0" i="0" lang="en-GB" sz="1200" u="none" cap="none" strike="noStrike">
                <a:solidFill>
                  <a:schemeClr val="dk1"/>
                </a:solidFill>
                <a:latin typeface="Calibri"/>
                <a:ea typeface="Calibri"/>
                <a:cs typeface="Calibri"/>
                <a:sym typeface="Calibri"/>
              </a:rPr>
              <a:t>' en stel uw vraag aan een Nobi-vertegenwoordiger. Ons team neemt binnen 24 uur contact met u op.</a:t>
            </a:r>
            <a:endParaRPr b="0" i="0" sz="1200" u="none" cap="none" strike="noStrike">
              <a:solidFill>
                <a:schemeClr val="dk1"/>
              </a:solidFill>
              <a:latin typeface="Calibri"/>
              <a:ea typeface="Calibri"/>
              <a:cs typeface="Calibri"/>
              <a:sym typeface="Calibri"/>
            </a:endParaRPr>
          </a:p>
        </p:txBody>
      </p:sp>
      <p:sp>
        <p:nvSpPr>
          <p:cNvPr id="1453" name="Google Shape;1453;p69"/>
          <p:cNvSpPr/>
          <p:nvPr/>
        </p:nvSpPr>
        <p:spPr>
          <a:xfrm>
            <a:off x="1325439" y="2852895"/>
            <a:ext cx="2255520" cy="184666"/>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GB" sz="1200" u="none" cap="none" strike="noStrike">
                <a:solidFill>
                  <a:srgbClr val="37928B"/>
                </a:solidFill>
                <a:latin typeface="Calibri"/>
                <a:ea typeface="Calibri"/>
                <a:cs typeface="Calibri"/>
                <a:sym typeface="Calibri"/>
              </a:rPr>
              <a:t>https://support.nobi.cloud/</a:t>
            </a:r>
            <a:endParaRPr/>
          </a:p>
        </p:txBody>
      </p:sp>
      <p:sp>
        <p:nvSpPr>
          <p:cNvPr id="1454" name="Google Shape;1454;p69"/>
          <p:cNvSpPr/>
          <p:nvPr/>
        </p:nvSpPr>
        <p:spPr>
          <a:xfrm>
            <a:off x="4510160" y="2174235"/>
            <a:ext cx="3323201" cy="4287524"/>
          </a:xfrm>
          <a:prstGeom prst="roundRect">
            <a:avLst>
              <a:gd fmla="val 3344" name="adj"/>
            </a:avLst>
          </a:prstGeom>
          <a:solidFill>
            <a:schemeClr val="lt2">
              <a:alpha val="41176"/>
            </a:schemeClr>
          </a:solidFill>
          <a:ln>
            <a:noFill/>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None/>
            </a:pPr>
            <a:r>
              <a:t/>
            </a:r>
            <a:endParaRPr b="0" i="0" sz="1867" u="none" cap="none" strike="noStrike">
              <a:solidFill>
                <a:schemeClr val="lt1"/>
              </a:solidFill>
              <a:latin typeface="Arial"/>
              <a:ea typeface="Arial"/>
              <a:cs typeface="Arial"/>
              <a:sym typeface="Arial"/>
            </a:endParaRPr>
          </a:p>
        </p:txBody>
      </p:sp>
      <p:sp>
        <p:nvSpPr>
          <p:cNvPr id="1455" name="Google Shape;1455;p69"/>
          <p:cNvSpPr/>
          <p:nvPr/>
        </p:nvSpPr>
        <p:spPr>
          <a:xfrm>
            <a:off x="5969850" y="1960735"/>
            <a:ext cx="403820" cy="403820"/>
          </a:xfrm>
          <a:prstGeom prst="ellipse">
            <a:avLst/>
          </a:prstGeom>
          <a:solidFill>
            <a:schemeClr val="lt1"/>
          </a:solidFill>
          <a:ln cap="flat" cmpd="sng" w="19050">
            <a:solidFill>
              <a:schemeClr val="l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1867" u="none" cap="none" strike="noStrike">
                <a:solidFill>
                  <a:srgbClr val="37928B"/>
                </a:solidFill>
                <a:latin typeface="Calibri"/>
                <a:ea typeface="Calibri"/>
                <a:cs typeface="Calibri"/>
                <a:sym typeface="Calibri"/>
              </a:rPr>
              <a:t>2</a:t>
            </a:r>
            <a:endParaRPr/>
          </a:p>
        </p:txBody>
      </p:sp>
      <p:sp>
        <p:nvSpPr>
          <p:cNvPr id="1456" name="Google Shape;1456;p69"/>
          <p:cNvSpPr/>
          <p:nvPr/>
        </p:nvSpPr>
        <p:spPr>
          <a:xfrm>
            <a:off x="5043999" y="2472649"/>
            <a:ext cx="2255520" cy="246221"/>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GB" sz="1600" u="none" cap="none" strike="noStrike">
                <a:solidFill>
                  <a:schemeClr val="dk2"/>
                </a:solidFill>
                <a:latin typeface="Calibri"/>
                <a:ea typeface="Calibri"/>
                <a:cs typeface="Calibri"/>
                <a:sym typeface="Calibri"/>
              </a:rPr>
              <a:t>Hulplijn</a:t>
            </a:r>
            <a:endParaRPr b="0" i="0" sz="1200" u="none" cap="none" strike="noStrike">
              <a:solidFill>
                <a:schemeClr val="dk2"/>
              </a:solidFill>
              <a:latin typeface="Calibri"/>
              <a:ea typeface="Calibri"/>
              <a:cs typeface="Calibri"/>
              <a:sym typeface="Calibri"/>
            </a:endParaRPr>
          </a:p>
        </p:txBody>
      </p:sp>
      <p:sp>
        <p:nvSpPr>
          <p:cNvPr id="1457" name="Google Shape;1457;p69"/>
          <p:cNvSpPr/>
          <p:nvPr/>
        </p:nvSpPr>
        <p:spPr>
          <a:xfrm>
            <a:off x="4693921" y="3327887"/>
            <a:ext cx="2854960" cy="1107996"/>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en-GB" sz="1200" u="none" cap="none" strike="noStrike">
                <a:solidFill>
                  <a:schemeClr val="dk1"/>
                </a:solidFill>
                <a:latin typeface="Calibri"/>
                <a:ea typeface="Calibri"/>
                <a:cs typeface="Calibri"/>
                <a:sym typeface="Calibri"/>
              </a:rPr>
              <a:t>Als u niet direct een antwoord vindt op onze virtuele helpdesk, ga dan naar de Nobi App en klik linksonder op '</a:t>
            </a:r>
            <a:r>
              <a:rPr b="1" i="0" lang="en-GB" sz="1200" u="none" cap="none" strike="noStrike">
                <a:solidFill>
                  <a:srgbClr val="37928B"/>
                </a:solidFill>
                <a:latin typeface="Calibri"/>
                <a:ea typeface="Calibri"/>
                <a:cs typeface="Calibri"/>
                <a:sym typeface="Calibri"/>
              </a:rPr>
              <a:t>Contact support</a:t>
            </a:r>
            <a:r>
              <a:rPr b="0" i="0" lang="en-GB" sz="1200" u="none" cap="none" strike="noStrike">
                <a:solidFill>
                  <a:schemeClr val="dk1"/>
                </a:solidFill>
                <a:latin typeface="Calibri"/>
                <a:ea typeface="Calibri"/>
                <a:cs typeface="Calibri"/>
                <a:sym typeface="Calibri"/>
              </a:rPr>
              <a:t>'. </a:t>
            </a:r>
            <a:endParaRPr/>
          </a:p>
          <a:p>
            <a:pPr indent="0" lvl="0" marL="0" marR="0" rtl="0" algn="ctr">
              <a:lnSpc>
                <a:spcPct val="100000"/>
              </a:lnSpc>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None/>
            </a:pPr>
            <a:r>
              <a:rPr b="0" i="0" lang="en-GB" sz="1200" u="none" cap="none" strike="noStrike">
                <a:solidFill>
                  <a:schemeClr val="dk1"/>
                </a:solidFill>
                <a:latin typeface="Calibri"/>
                <a:ea typeface="Calibri"/>
                <a:cs typeface="Calibri"/>
                <a:sym typeface="Calibri"/>
              </a:rPr>
              <a:t>De pop-up toont het </a:t>
            </a: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telefoonnummer van de hulplijn</a:t>
            </a:r>
            <a:endParaRPr b="0" i="0" sz="1200" u="none" cap="none" strike="noStrike">
              <a:solidFill>
                <a:schemeClr val="dk1"/>
              </a:solidFill>
              <a:latin typeface="Calibri"/>
              <a:ea typeface="Calibri"/>
              <a:cs typeface="Calibri"/>
              <a:sym typeface="Calibri"/>
            </a:endParaRPr>
          </a:p>
        </p:txBody>
      </p:sp>
      <p:sp>
        <p:nvSpPr>
          <p:cNvPr id="1458" name="Google Shape;1458;p69"/>
          <p:cNvSpPr/>
          <p:nvPr/>
        </p:nvSpPr>
        <p:spPr>
          <a:xfrm>
            <a:off x="5043999" y="2852895"/>
            <a:ext cx="2255520" cy="369332"/>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GB" sz="1200" u="none" cap="none" strike="noStrike">
                <a:solidFill>
                  <a:srgbClr val="37928B"/>
                </a:solidFill>
                <a:latin typeface="Calibri"/>
                <a:ea typeface="Calibri"/>
                <a:cs typeface="Calibri"/>
                <a:sym typeface="Calibri"/>
              </a:rPr>
              <a:t>Maandag tot vrijdag </a:t>
            </a:r>
            <a:br>
              <a:rPr b="1" i="0" lang="en-GB" sz="1200" u="none" cap="none" strike="noStrike">
                <a:solidFill>
                  <a:srgbClr val="37928B"/>
                </a:solidFill>
                <a:latin typeface="Calibri"/>
                <a:ea typeface="Calibri"/>
                <a:cs typeface="Calibri"/>
                <a:sym typeface="Calibri"/>
              </a:rPr>
            </a:br>
            <a:r>
              <a:rPr b="1" i="0" lang="en-GB" sz="1200" u="none" cap="none" strike="noStrike">
                <a:solidFill>
                  <a:srgbClr val="37928B"/>
                </a:solidFill>
                <a:latin typeface="Calibri"/>
                <a:ea typeface="Calibri"/>
                <a:cs typeface="Calibri"/>
                <a:sym typeface="Calibri"/>
              </a:rPr>
              <a:t>van 9 tot 17 uur. </a:t>
            </a:r>
            <a:endParaRPr b="1" i="0" sz="1200" u="none" cap="none" strike="noStrike">
              <a:solidFill>
                <a:srgbClr val="37928B"/>
              </a:solidFill>
              <a:latin typeface="Calibri"/>
              <a:ea typeface="Calibri"/>
              <a:cs typeface="Calibri"/>
              <a:sym typeface="Calibri"/>
            </a:endParaRPr>
          </a:p>
        </p:txBody>
      </p:sp>
      <p:sp>
        <p:nvSpPr>
          <p:cNvPr id="1459" name="Google Shape;1459;p69"/>
          <p:cNvSpPr/>
          <p:nvPr/>
        </p:nvSpPr>
        <p:spPr>
          <a:xfrm>
            <a:off x="8167760" y="2174235"/>
            <a:ext cx="3323201" cy="4287524"/>
          </a:xfrm>
          <a:prstGeom prst="roundRect">
            <a:avLst>
              <a:gd fmla="val 3344" name="adj"/>
            </a:avLst>
          </a:prstGeom>
          <a:solidFill>
            <a:schemeClr val="lt2">
              <a:alpha val="41176"/>
            </a:schemeClr>
          </a:solidFill>
          <a:ln>
            <a:noFill/>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None/>
            </a:pPr>
            <a:r>
              <a:t/>
            </a:r>
            <a:endParaRPr b="0" i="0" sz="1867" u="none" cap="none" strike="noStrike">
              <a:solidFill>
                <a:schemeClr val="lt1"/>
              </a:solidFill>
              <a:latin typeface="Arial"/>
              <a:ea typeface="Arial"/>
              <a:cs typeface="Arial"/>
              <a:sym typeface="Arial"/>
            </a:endParaRPr>
          </a:p>
        </p:txBody>
      </p:sp>
      <p:sp>
        <p:nvSpPr>
          <p:cNvPr id="1460" name="Google Shape;1460;p69"/>
          <p:cNvSpPr/>
          <p:nvPr/>
        </p:nvSpPr>
        <p:spPr>
          <a:xfrm>
            <a:off x="9627450" y="1960735"/>
            <a:ext cx="403820" cy="403820"/>
          </a:xfrm>
          <a:prstGeom prst="ellipse">
            <a:avLst/>
          </a:prstGeom>
          <a:solidFill>
            <a:schemeClr val="lt1"/>
          </a:solidFill>
          <a:ln cap="flat" cmpd="sng" w="19050">
            <a:solidFill>
              <a:schemeClr val="l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1867" u="none" cap="none" strike="noStrike">
                <a:solidFill>
                  <a:srgbClr val="37928B"/>
                </a:solidFill>
                <a:latin typeface="Calibri"/>
                <a:ea typeface="Calibri"/>
                <a:cs typeface="Calibri"/>
                <a:sym typeface="Calibri"/>
              </a:rPr>
              <a:t>3</a:t>
            </a:r>
            <a:endParaRPr/>
          </a:p>
        </p:txBody>
      </p:sp>
      <p:sp>
        <p:nvSpPr>
          <p:cNvPr id="1461" name="Google Shape;1461;p69"/>
          <p:cNvSpPr/>
          <p:nvPr/>
        </p:nvSpPr>
        <p:spPr>
          <a:xfrm>
            <a:off x="8701599" y="2472649"/>
            <a:ext cx="2255520" cy="246221"/>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GB" sz="1600" u="none" cap="none" strike="noStrike">
                <a:solidFill>
                  <a:schemeClr val="dk2"/>
                </a:solidFill>
                <a:latin typeface="Calibri"/>
                <a:ea typeface="Calibri"/>
                <a:cs typeface="Calibri"/>
                <a:sym typeface="Calibri"/>
              </a:rPr>
              <a:t>E-mail</a:t>
            </a:r>
            <a:endParaRPr b="0" i="0" sz="1200" u="none" cap="none" strike="noStrike">
              <a:solidFill>
                <a:schemeClr val="dk2"/>
              </a:solidFill>
              <a:latin typeface="Calibri"/>
              <a:ea typeface="Calibri"/>
              <a:cs typeface="Calibri"/>
              <a:sym typeface="Calibri"/>
            </a:endParaRPr>
          </a:p>
        </p:txBody>
      </p:sp>
      <p:sp>
        <p:nvSpPr>
          <p:cNvPr id="1462" name="Google Shape;1462;p69"/>
          <p:cNvSpPr/>
          <p:nvPr/>
        </p:nvSpPr>
        <p:spPr>
          <a:xfrm>
            <a:off x="8351521" y="3327887"/>
            <a:ext cx="2854960" cy="92333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en-GB" sz="1200" u="none" cap="none" strike="noStrike">
                <a:solidFill>
                  <a:schemeClr val="dk1"/>
                </a:solidFill>
                <a:latin typeface="Calibri"/>
                <a:ea typeface="Calibri"/>
                <a:cs typeface="Calibri"/>
                <a:sym typeface="Calibri"/>
              </a:rPr>
              <a:t>Stuur ons ook gerust een e-mail via </a:t>
            </a:r>
            <a:r>
              <a:rPr b="1" i="0" lang="en-GB" sz="1200" u="none" cap="none" strike="noStrike">
                <a:solidFill>
                  <a:srgbClr val="37928B"/>
                </a:solidFill>
                <a:latin typeface="Calibri"/>
                <a:ea typeface="Calibri"/>
                <a:cs typeface="Calibri"/>
                <a:sym typeface="Calibri"/>
              </a:rPr>
              <a:t>support@nobi.life. </a:t>
            </a:r>
            <a:br>
              <a:rPr b="0" i="0" lang="en-GB" sz="1200" u="none" cap="none" strike="noStrike">
                <a:solidFill>
                  <a:schemeClr val="dk1"/>
                </a:solidFill>
                <a:latin typeface="Calibri"/>
                <a:ea typeface="Calibri"/>
                <a:cs typeface="Calibri"/>
                <a:sym typeface="Calibri"/>
              </a:rPr>
            </a:b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Ons team neemt binnen </a:t>
            </a: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24 uur contact met je op.</a:t>
            </a:r>
            <a:endParaRPr b="0" i="0" sz="1200" u="none" cap="none" strike="noStrike">
              <a:solidFill>
                <a:schemeClr val="dk1"/>
              </a:solidFill>
              <a:latin typeface="Calibri"/>
              <a:ea typeface="Calibri"/>
              <a:cs typeface="Calibri"/>
              <a:sym typeface="Calibri"/>
            </a:endParaRPr>
          </a:p>
        </p:txBody>
      </p:sp>
      <p:sp>
        <p:nvSpPr>
          <p:cNvPr id="1463" name="Google Shape;1463;p69"/>
          <p:cNvSpPr/>
          <p:nvPr/>
        </p:nvSpPr>
        <p:spPr>
          <a:xfrm>
            <a:off x="8701599" y="2852895"/>
            <a:ext cx="2255520" cy="184666"/>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GB" sz="1200" u="none" cap="none" strike="noStrike">
                <a:solidFill>
                  <a:srgbClr val="37928B"/>
                </a:solidFill>
                <a:latin typeface="Calibri"/>
                <a:ea typeface="Calibri"/>
                <a:cs typeface="Calibri"/>
                <a:sym typeface="Calibri"/>
              </a:rPr>
              <a:t>Support@nobi.life</a:t>
            </a:r>
            <a:endParaRPr/>
          </a:p>
        </p:txBody>
      </p:sp>
      <p:pic>
        <p:nvPicPr>
          <p:cNvPr id="1464" name="Google Shape;1464;p69"/>
          <p:cNvPicPr preferRelativeResize="0"/>
          <p:nvPr/>
        </p:nvPicPr>
        <p:blipFill rotWithShape="1">
          <a:blip r:embed="rId3">
            <a:alphaModFix/>
          </a:blip>
          <a:srcRect b="14058" l="20031" r="22842" t="225"/>
          <a:stretch/>
        </p:blipFill>
        <p:spPr>
          <a:xfrm>
            <a:off x="5705179" y="4923614"/>
            <a:ext cx="933160" cy="933913"/>
          </a:xfrm>
          <a:prstGeom prst="ellipse">
            <a:avLst/>
          </a:prstGeom>
          <a:noFill/>
          <a:ln>
            <a:noFill/>
          </a:ln>
        </p:spPr>
      </p:pic>
      <p:pic>
        <p:nvPicPr>
          <p:cNvPr id="1465" name="Google Shape;1465;p69"/>
          <p:cNvPicPr preferRelativeResize="0"/>
          <p:nvPr/>
        </p:nvPicPr>
        <p:blipFill rotWithShape="1">
          <a:blip r:embed="rId4">
            <a:alphaModFix/>
          </a:blip>
          <a:srcRect b="0" l="0" r="0" t="0"/>
          <a:stretch/>
        </p:blipFill>
        <p:spPr>
          <a:xfrm>
            <a:off x="9162752" y="4984730"/>
            <a:ext cx="1333213" cy="1333213"/>
          </a:xfrm>
          <a:prstGeom prst="rect">
            <a:avLst/>
          </a:prstGeom>
          <a:noFill/>
          <a:ln>
            <a:noFill/>
          </a:ln>
        </p:spPr>
      </p:pic>
      <p:pic>
        <p:nvPicPr>
          <p:cNvPr id="1466" name="Google Shape;1466;p69"/>
          <p:cNvPicPr preferRelativeResize="0"/>
          <p:nvPr/>
        </p:nvPicPr>
        <p:blipFill rotWithShape="1">
          <a:blip r:embed="rId5">
            <a:alphaModFix/>
          </a:blip>
          <a:srcRect b="0" l="0" r="0" t="0"/>
          <a:stretch/>
        </p:blipFill>
        <p:spPr>
          <a:xfrm>
            <a:off x="1026501" y="5018715"/>
            <a:ext cx="2787455" cy="1172293"/>
          </a:xfrm>
          <a:prstGeom prst="rect">
            <a:avLst/>
          </a:prstGeom>
          <a:noFill/>
          <a:ln>
            <a:noFill/>
          </a:ln>
          <a:effectLst>
            <a:outerShdw blurRad="292100" rotWithShape="0" algn="tl" dir="2700000" dist="139700">
              <a:srgbClr val="333333">
                <a:alpha val="64705"/>
              </a:srgbClr>
            </a:outerShdw>
          </a:effectLst>
        </p:spPr>
      </p:pic>
      <p:pic>
        <p:nvPicPr>
          <p:cNvPr id="1467" name="Google Shape;1467;p69"/>
          <p:cNvPicPr preferRelativeResize="0"/>
          <p:nvPr/>
        </p:nvPicPr>
        <p:blipFill rotWithShape="1">
          <a:blip r:embed="rId6">
            <a:alphaModFix/>
          </a:blip>
          <a:srcRect b="0" l="0" r="0" t="0"/>
          <a:stretch/>
        </p:blipFill>
        <p:spPr>
          <a:xfrm>
            <a:off x="5313238" y="6011183"/>
            <a:ext cx="1565524" cy="262069"/>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1" name="Shape 1471"/>
        <p:cNvGrpSpPr/>
        <p:nvPr/>
      </p:nvGrpSpPr>
      <p:grpSpPr>
        <a:xfrm>
          <a:off x="0" y="0"/>
          <a:ext cx="0" cy="0"/>
          <a:chOff x="0" y="0"/>
          <a:chExt cx="0" cy="0"/>
        </a:xfrm>
      </p:grpSpPr>
      <p:sp>
        <p:nvSpPr>
          <p:cNvPr id="1472" name="Google Shape;1472;p70"/>
          <p:cNvSpPr txBox="1"/>
          <p:nvPr/>
        </p:nvSpPr>
        <p:spPr>
          <a:xfrm>
            <a:off x="719999" y="839893"/>
            <a:ext cx="11003029" cy="376129"/>
          </a:xfrm>
          <a:prstGeom prst="rect">
            <a:avLst/>
          </a:prstGeom>
          <a:noFill/>
          <a:ln>
            <a:noFill/>
          </a:ln>
        </p:spPr>
        <p:txBody>
          <a:bodyPr anchorCtr="0" anchor="t" bIns="45700" lIns="91400" spcFirstLastPara="1" rIns="91400" wrap="square" tIns="45700">
            <a:noAutofit/>
          </a:bodyPr>
          <a:lstStyle/>
          <a:p>
            <a:pPr indent="0" lvl="0" marL="0" marR="0" rtl="0" algn="l">
              <a:lnSpc>
                <a:spcPct val="90000"/>
              </a:lnSpc>
              <a:spcBef>
                <a:spcPts val="0"/>
              </a:spcBef>
              <a:spcAft>
                <a:spcPts val="0"/>
              </a:spcAft>
              <a:buNone/>
            </a:pPr>
            <a:r>
              <a:rPr b="0" i="0" lang="en-GB" sz="2700" u="none" cap="none" strike="noStrike">
                <a:solidFill>
                  <a:srgbClr val="38656D"/>
                </a:solidFill>
                <a:latin typeface="Calibri"/>
                <a:ea typeface="Calibri"/>
                <a:cs typeface="Calibri"/>
                <a:sym typeface="Calibri"/>
              </a:rPr>
              <a:t>Virtueel onboarding portaal</a:t>
            </a:r>
            <a:endParaRPr b="0" i="0" sz="2700" u="none" cap="none" strike="noStrike">
              <a:solidFill>
                <a:srgbClr val="FFFFFF"/>
              </a:solidFill>
              <a:latin typeface="Calibri"/>
              <a:ea typeface="Calibri"/>
              <a:cs typeface="Calibri"/>
              <a:sym typeface="Calibri"/>
            </a:endParaRPr>
          </a:p>
        </p:txBody>
      </p:sp>
      <p:sp>
        <p:nvSpPr>
          <p:cNvPr id="1473" name="Google Shape;1473;p70"/>
          <p:cNvSpPr/>
          <p:nvPr/>
        </p:nvSpPr>
        <p:spPr>
          <a:xfrm>
            <a:off x="114147" y="4701260"/>
            <a:ext cx="12214735" cy="1639400"/>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274"/>
              </a:srgbClr>
            </a:solidFill>
            <a:prstDash val="solid"/>
            <a:miter lim="800000"/>
            <a:headEnd len="sm" w="sm" type="none"/>
            <a:tailEnd len="sm" w="sm" type="none"/>
          </a:ln>
        </p:spPr>
        <p:txBody>
          <a:bodyPr anchorCtr="0" anchor="ctr" bIns="45700" lIns="91400" spcFirstLastPara="1" rIns="91400" wrap="square" tIns="45700">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474" name="Google Shape;1474;p70"/>
          <p:cNvSpPr/>
          <p:nvPr/>
        </p:nvSpPr>
        <p:spPr>
          <a:xfrm>
            <a:off x="9408369" y="1660"/>
            <a:ext cx="2800015" cy="6858000"/>
          </a:xfrm>
          <a:prstGeom prst="rect">
            <a:avLst/>
          </a:prstGeom>
          <a:solidFill>
            <a:schemeClr val="lt2">
              <a:alpha val="69019"/>
            </a:schemeClr>
          </a:solidFill>
          <a:ln>
            <a:noFill/>
          </a:ln>
        </p:spPr>
        <p:txBody>
          <a:bodyPr anchorCtr="0" anchor="ctr" bIns="45700" lIns="91400" spcFirstLastPara="1" rIns="91400" wrap="square" tIns="45700">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475" name="Google Shape;1475;p70"/>
          <p:cNvSpPr txBox="1"/>
          <p:nvPr/>
        </p:nvSpPr>
        <p:spPr>
          <a:xfrm>
            <a:off x="807391" y="1359171"/>
            <a:ext cx="7141052" cy="676917"/>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000000"/>
              </a:buClr>
              <a:buSzPts val="1333"/>
              <a:buFont typeface="Arial"/>
              <a:buNone/>
            </a:pPr>
            <a:r>
              <a:rPr b="0" i="0" lang="en-GB" sz="1333" u="none" cap="none" strike="noStrike">
                <a:solidFill>
                  <a:srgbClr val="4E4F51"/>
                </a:solidFill>
                <a:latin typeface="Calibri"/>
                <a:ea typeface="Calibri"/>
                <a:cs typeface="Calibri"/>
                <a:sym typeface="Calibri"/>
              </a:rPr>
              <a:t>Om het onboardingproces bij onze klanten zo soepel mogelijk te laten verlopen, verzamelt Nobi alle trainingsmodules, nuttige referentiedocumenten en ondersteunende tools in een centraal klantenportaal. </a:t>
            </a:r>
            <a:endParaRPr b="0" i="0" sz="1333" u="none" cap="none" strike="noStrike">
              <a:solidFill>
                <a:srgbClr val="4E4F51"/>
              </a:solidFill>
              <a:latin typeface="Calibri"/>
              <a:ea typeface="Calibri"/>
              <a:cs typeface="Calibri"/>
              <a:sym typeface="Calibri"/>
            </a:endParaRPr>
          </a:p>
        </p:txBody>
      </p:sp>
      <p:sp>
        <p:nvSpPr>
          <p:cNvPr id="1476" name="Google Shape;1476;p70"/>
          <p:cNvSpPr txBox="1"/>
          <p:nvPr/>
        </p:nvSpPr>
        <p:spPr>
          <a:xfrm>
            <a:off x="720001" y="533009"/>
            <a:ext cx="11003027" cy="235449"/>
          </a:xfrm>
          <a:prstGeom prst="rect">
            <a:avLst/>
          </a:prstGeom>
          <a:noFill/>
          <a:ln>
            <a:noFill/>
          </a:ln>
        </p:spPr>
        <p:txBody>
          <a:bodyPr anchorCtr="0" anchor="t" bIns="45700" lIns="91400" spcFirstLastPara="1" rIns="91400" wrap="square" tIns="45700">
            <a:noAutofit/>
          </a:bodyPr>
          <a:lstStyle/>
          <a:p>
            <a:pPr indent="0" lvl="0" marL="0" marR="0" rtl="0" algn="l">
              <a:lnSpc>
                <a:spcPct val="90000"/>
              </a:lnSpc>
              <a:spcBef>
                <a:spcPts val="0"/>
              </a:spcBef>
              <a:spcAft>
                <a:spcPts val="0"/>
              </a:spcAft>
              <a:buNone/>
            </a:pPr>
            <a:r>
              <a:rPr b="0" i="0" lang="en-GB" sz="1600" u="none" cap="none" strike="noStrike">
                <a:solidFill>
                  <a:srgbClr val="4E4F51"/>
                </a:solidFill>
                <a:latin typeface="Calibri"/>
                <a:ea typeface="Calibri"/>
                <a:cs typeface="Calibri"/>
                <a:sym typeface="Calibri"/>
              </a:rPr>
              <a:t>Training &amp; onboarding</a:t>
            </a:r>
            <a:endParaRPr b="0" i="0" sz="1400" u="none" cap="none" strike="noStrike">
              <a:solidFill>
                <a:srgbClr val="000000"/>
              </a:solidFill>
              <a:latin typeface="Arial"/>
              <a:ea typeface="Arial"/>
              <a:cs typeface="Arial"/>
              <a:sym typeface="Arial"/>
            </a:endParaRPr>
          </a:p>
        </p:txBody>
      </p:sp>
      <p:sp>
        <p:nvSpPr>
          <p:cNvPr id="1477" name="Google Shape;1477;p70"/>
          <p:cNvSpPr/>
          <p:nvPr/>
        </p:nvSpPr>
        <p:spPr>
          <a:xfrm>
            <a:off x="2859270" y="3007467"/>
            <a:ext cx="3453863" cy="465235"/>
          </a:xfrm>
          <a:prstGeom prst="roundRect">
            <a:avLst>
              <a:gd fmla="val 50000" name="adj"/>
            </a:avLst>
          </a:prstGeom>
          <a:solidFill>
            <a:srgbClr val="37928B"/>
          </a:solidFill>
          <a:ln>
            <a:noFill/>
          </a:ln>
        </p:spPr>
        <p:txBody>
          <a:bodyPr anchorCtr="0" anchor="ctr" bIns="48000" lIns="144000" spcFirstLastPara="1" rIns="144000" wrap="square" tIns="48000">
            <a:spAutoFit/>
          </a:bodyPr>
          <a:lstStyle/>
          <a:p>
            <a:pPr indent="0" lvl="0" marL="0" marR="0" rtl="0" algn="ctr">
              <a:lnSpc>
                <a:spcPct val="95000"/>
              </a:lnSpc>
              <a:spcBef>
                <a:spcPts val="0"/>
              </a:spcBef>
              <a:spcAft>
                <a:spcPts val="0"/>
              </a:spcAft>
              <a:buNone/>
            </a:pPr>
            <a:r>
              <a:rPr b="1" i="0" lang="en-GB" sz="1600" u="none" cap="none" strike="noStrike">
                <a:solidFill>
                  <a:schemeClr val="lt1"/>
                </a:solidFill>
                <a:latin typeface="Calibri"/>
                <a:ea typeface="Calibri"/>
                <a:cs typeface="Calibri"/>
                <a:sym typeface="Calibri"/>
              </a:rPr>
              <a:t>https://clientportal.nobi.life</a:t>
            </a:r>
            <a:endParaRPr b="0" i="0" sz="1600" u="none" cap="none" strike="noStrike">
              <a:solidFill>
                <a:srgbClr val="000000"/>
              </a:solidFill>
              <a:latin typeface="Arial"/>
              <a:ea typeface="Arial"/>
              <a:cs typeface="Arial"/>
              <a:sym typeface="Arial"/>
            </a:endParaRPr>
          </a:p>
        </p:txBody>
      </p:sp>
      <p:sp>
        <p:nvSpPr>
          <p:cNvPr id="1478" name="Google Shape;1478;p70"/>
          <p:cNvSpPr txBox="1"/>
          <p:nvPr/>
        </p:nvSpPr>
        <p:spPr>
          <a:xfrm>
            <a:off x="3133612" y="2212402"/>
            <a:ext cx="2880545" cy="609398"/>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1200"/>
              <a:buFont typeface="Arial"/>
              <a:buNone/>
            </a:pPr>
            <a:r>
              <a:rPr b="0" i="0" lang="en-GB" sz="1200" u="none" cap="none" strike="noStrike">
                <a:solidFill>
                  <a:srgbClr val="4E4F51"/>
                </a:solidFill>
                <a:latin typeface="Calibri"/>
                <a:ea typeface="Calibri"/>
                <a:cs typeface="Calibri"/>
                <a:sym typeface="Calibri"/>
              </a:rPr>
              <a:t>Wil je deze presentatie downloaden voor een collega of zelf herlezen? Surf dan als de bliksem naar:</a:t>
            </a:r>
            <a:endParaRPr b="0" i="0" sz="1200" u="none" cap="none" strike="noStrike">
              <a:solidFill>
                <a:srgbClr val="4E4F51"/>
              </a:solidFill>
              <a:latin typeface="Calibri"/>
              <a:ea typeface="Calibri"/>
              <a:cs typeface="Calibri"/>
              <a:sym typeface="Calibri"/>
            </a:endParaRPr>
          </a:p>
        </p:txBody>
      </p:sp>
      <p:pic>
        <p:nvPicPr>
          <p:cNvPr id="1479" name="Google Shape;1479;p70"/>
          <p:cNvPicPr preferRelativeResize="0"/>
          <p:nvPr/>
        </p:nvPicPr>
        <p:blipFill rotWithShape="1">
          <a:blip r:embed="rId3">
            <a:alphaModFix/>
          </a:blip>
          <a:srcRect b="0" l="0" r="0" t="0"/>
          <a:stretch/>
        </p:blipFill>
        <p:spPr>
          <a:xfrm>
            <a:off x="2859270" y="3735148"/>
            <a:ext cx="3453863" cy="2624810"/>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5"/>
          <p:cNvSpPr/>
          <p:nvPr/>
        </p:nvSpPr>
        <p:spPr>
          <a:xfrm>
            <a:off x="-22734" y="0"/>
            <a:ext cx="12214734"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9" name="Google Shape;309;p5"/>
          <p:cNvSpPr/>
          <p:nvPr/>
        </p:nvSpPr>
        <p:spPr>
          <a:xfrm>
            <a:off x="3040598" y="2303974"/>
            <a:ext cx="1566000" cy="1566000"/>
          </a:xfrm>
          <a:prstGeom prst="roundRect">
            <a:avLst>
              <a:gd fmla="val 7453" name="adj"/>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0" name="Google Shape;310;p5"/>
          <p:cNvSpPr/>
          <p:nvPr/>
        </p:nvSpPr>
        <p:spPr>
          <a:xfrm>
            <a:off x="5317890" y="2303974"/>
            <a:ext cx="1566000" cy="1566000"/>
          </a:xfrm>
          <a:prstGeom prst="roundRect">
            <a:avLst>
              <a:gd fmla="val 7453" name="adj"/>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1" name="Google Shape;311;p5"/>
          <p:cNvSpPr/>
          <p:nvPr/>
        </p:nvSpPr>
        <p:spPr>
          <a:xfrm>
            <a:off x="7595182" y="2303974"/>
            <a:ext cx="1566000" cy="1566000"/>
          </a:xfrm>
          <a:prstGeom prst="roundRect">
            <a:avLst>
              <a:gd fmla="val 7453" name="adj"/>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2" name="Google Shape;312;p5"/>
          <p:cNvSpPr/>
          <p:nvPr/>
        </p:nvSpPr>
        <p:spPr>
          <a:xfrm>
            <a:off x="9872472" y="2303974"/>
            <a:ext cx="1566000" cy="1566000"/>
          </a:xfrm>
          <a:prstGeom prst="roundRect">
            <a:avLst>
              <a:gd fmla="val 7453" name="adj"/>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3" name="Google Shape;313;p5"/>
          <p:cNvSpPr/>
          <p:nvPr/>
        </p:nvSpPr>
        <p:spPr>
          <a:xfrm>
            <a:off x="763306" y="2303974"/>
            <a:ext cx="1566000" cy="1566000"/>
          </a:xfrm>
          <a:prstGeom prst="roundRect">
            <a:avLst>
              <a:gd fmla="val 7453" name="adj"/>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4" name="Google Shape;314;p5"/>
          <p:cNvSpPr/>
          <p:nvPr/>
        </p:nvSpPr>
        <p:spPr>
          <a:xfrm>
            <a:off x="-6351" y="5911552"/>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5875">
            <a:solidFill>
              <a:srgbClr val="F2F2F2">
                <a:alpha val="65490"/>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5" name="Google Shape;315;p5"/>
          <p:cNvSpPr/>
          <p:nvPr/>
        </p:nvSpPr>
        <p:spPr>
          <a:xfrm>
            <a:off x="7490948" y="5013176"/>
            <a:ext cx="1532834" cy="1532834"/>
          </a:xfrm>
          <a:prstGeom prst="roundRect">
            <a:avLst>
              <a:gd fmla="val 10613" name="adj"/>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6" name="Google Shape;316;p5"/>
          <p:cNvSpPr/>
          <p:nvPr/>
        </p:nvSpPr>
        <p:spPr>
          <a:xfrm>
            <a:off x="492698"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7" name="Google Shape;317;p5"/>
          <p:cNvSpPr/>
          <p:nvPr/>
        </p:nvSpPr>
        <p:spPr>
          <a:xfrm>
            <a:off x="2873521"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8" name="Google Shape;318;p5"/>
          <p:cNvSpPr txBox="1"/>
          <p:nvPr/>
        </p:nvSpPr>
        <p:spPr>
          <a:xfrm>
            <a:off x="639697" y="4155289"/>
            <a:ext cx="1756024" cy="1938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Nobi detecteert een val</a:t>
            </a:r>
            <a:endParaRPr b="0" i="0" sz="1400" u="none" cap="none" strike="noStrike">
              <a:solidFill>
                <a:srgbClr val="000000"/>
              </a:solidFill>
              <a:latin typeface="Arial"/>
              <a:ea typeface="Arial"/>
              <a:cs typeface="Arial"/>
              <a:sym typeface="Arial"/>
            </a:endParaRPr>
          </a:p>
        </p:txBody>
      </p:sp>
      <p:sp>
        <p:nvSpPr>
          <p:cNvPr id="319" name="Google Shape;319;p5"/>
          <p:cNvSpPr txBox="1"/>
          <p:nvPr/>
        </p:nvSpPr>
        <p:spPr>
          <a:xfrm>
            <a:off x="2964398" y="4122206"/>
            <a:ext cx="1703400" cy="5817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0"/>
                  </a:ext>
                </a:extLst>
              </a:rPr>
              <a:t>Alarm via telefoon of zorgoproepsysteem en via dashboard </a:t>
            </a:r>
            <a:endParaRPr b="0" i="0" sz="1400" u="none" cap="none" strike="noStrike">
              <a:solidFill>
                <a:srgbClr val="000000"/>
              </a:solidFill>
              <a:latin typeface="Arial"/>
              <a:ea typeface="Arial"/>
              <a:cs typeface="Arial"/>
              <a:sym typeface="Arial"/>
            </a:endParaRPr>
          </a:p>
        </p:txBody>
      </p:sp>
      <p:sp>
        <p:nvSpPr>
          <p:cNvPr id="320" name="Google Shape;320;p5"/>
          <p:cNvSpPr txBox="1"/>
          <p:nvPr/>
        </p:nvSpPr>
        <p:spPr>
          <a:xfrm>
            <a:off x="5236324" y="4122206"/>
            <a:ext cx="1703249" cy="3877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Onmiddellijke hulp door zorgverleners</a:t>
            </a:r>
            <a:endParaRPr b="0" i="0" sz="1400" u="none" cap="none" strike="noStrike">
              <a:solidFill>
                <a:srgbClr val="000000"/>
              </a:solidFill>
              <a:latin typeface="Arial"/>
              <a:ea typeface="Arial"/>
              <a:cs typeface="Arial"/>
              <a:sym typeface="Arial"/>
            </a:endParaRPr>
          </a:p>
        </p:txBody>
      </p:sp>
      <p:sp>
        <p:nvSpPr>
          <p:cNvPr id="321" name="Google Shape;321;p5"/>
          <p:cNvSpPr txBox="1"/>
          <p:nvPr/>
        </p:nvSpPr>
        <p:spPr>
          <a:xfrm>
            <a:off x="7518982" y="4122206"/>
            <a:ext cx="1703248" cy="3877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Onze dierbaren worden geholpen</a:t>
            </a:r>
            <a:endParaRPr b="0" i="0" sz="1400" u="none" cap="none" strike="noStrike">
              <a:solidFill>
                <a:srgbClr val="000000"/>
              </a:solidFill>
              <a:latin typeface="Arial"/>
              <a:ea typeface="Arial"/>
              <a:cs typeface="Arial"/>
              <a:sym typeface="Arial"/>
            </a:endParaRPr>
          </a:p>
        </p:txBody>
      </p:sp>
      <p:pic>
        <p:nvPicPr>
          <p:cNvPr id="322" name="Google Shape;322;p5"/>
          <p:cNvPicPr preferRelativeResize="0"/>
          <p:nvPr/>
        </p:nvPicPr>
        <p:blipFill rotWithShape="1">
          <a:blip r:embed="rId3">
            <a:alphaModFix/>
          </a:blip>
          <a:srcRect b="0" l="0" r="0" t="0"/>
          <a:stretch/>
        </p:blipFill>
        <p:spPr>
          <a:xfrm>
            <a:off x="1033763" y="2787725"/>
            <a:ext cx="933537" cy="663300"/>
          </a:xfrm>
          <a:prstGeom prst="rect">
            <a:avLst/>
          </a:prstGeom>
          <a:noFill/>
          <a:ln>
            <a:noFill/>
          </a:ln>
        </p:spPr>
      </p:pic>
      <p:pic>
        <p:nvPicPr>
          <p:cNvPr id="323" name="Google Shape;323;p5"/>
          <p:cNvPicPr preferRelativeResize="0"/>
          <p:nvPr/>
        </p:nvPicPr>
        <p:blipFill rotWithShape="1">
          <a:blip r:embed="rId4">
            <a:alphaModFix/>
          </a:blip>
          <a:srcRect b="0" l="0" r="0" t="0"/>
          <a:stretch/>
        </p:blipFill>
        <p:spPr>
          <a:xfrm>
            <a:off x="7767610" y="2686100"/>
            <a:ext cx="1175890" cy="835500"/>
          </a:xfrm>
          <a:prstGeom prst="rect">
            <a:avLst/>
          </a:prstGeom>
          <a:noFill/>
          <a:ln>
            <a:noFill/>
          </a:ln>
        </p:spPr>
      </p:pic>
      <p:pic>
        <p:nvPicPr>
          <p:cNvPr id="324" name="Google Shape;324;p5"/>
          <p:cNvPicPr preferRelativeResize="0"/>
          <p:nvPr/>
        </p:nvPicPr>
        <p:blipFill rotWithShape="1">
          <a:blip r:embed="rId5">
            <a:alphaModFix/>
          </a:blip>
          <a:srcRect b="0" l="0" r="0" t="0"/>
          <a:stretch/>
        </p:blipFill>
        <p:spPr>
          <a:xfrm>
            <a:off x="5486037" y="2717250"/>
            <a:ext cx="1175913" cy="835500"/>
          </a:xfrm>
          <a:prstGeom prst="rect">
            <a:avLst/>
          </a:prstGeom>
          <a:noFill/>
          <a:ln>
            <a:noFill/>
          </a:ln>
        </p:spPr>
      </p:pic>
      <p:pic>
        <p:nvPicPr>
          <p:cNvPr id="325" name="Google Shape;325;p5"/>
          <p:cNvPicPr preferRelativeResize="0"/>
          <p:nvPr/>
        </p:nvPicPr>
        <p:blipFill rotWithShape="1">
          <a:blip r:embed="rId6">
            <a:alphaModFix/>
          </a:blip>
          <a:srcRect b="0" l="0" r="0" t="0"/>
          <a:stretch/>
        </p:blipFill>
        <p:spPr>
          <a:xfrm>
            <a:off x="3331373" y="2716049"/>
            <a:ext cx="1012003" cy="719050"/>
          </a:xfrm>
          <a:prstGeom prst="rect">
            <a:avLst/>
          </a:prstGeom>
          <a:noFill/>
          <a:ln>
            <a:noFill/>
          </a:ln>
        </p:spPr>
      </p:pic>
      <p:sp>
        <p:nvSpPr>
          <p:cNvPr id="326" name="Google Shape;326;p5"/>
          <p:cNvSpPr/>
          <p:nvPr/>
        </p:nvSpPr>
        <p:spPr>
          <a:xfrm>
            <a:off x="5167275"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7" name="Google Shape;327;p5"/>
          <p:cNvSpPr/>
          <p:nvPr/>
        </p:nvSpPr>
        <p:spPr>
          <a:xfrm rot="5400000">
            <a:off x="2596838" y="2986271"/>
            <a:ext cx="222286" cy="191626"/>
          </a:xfrm>
          <a:prstGeom prst="triangl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8" name="Google Shape;328;p5"/>
          <p:cNvSpPr txBox="1"/>
          <p:nvPr/>
        </p:nvSpPr>
        <p:spPr>
          <a:xfrm>
            <a:off x="9796272" y="4122206"/>
            <a:ext cx="1703100" cy="193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De escalatie afsluiten</a:t>
            </a:r>
            <a:endParaRPr b="0" i="0" sz="1400" u="none" cap="none" strike="noStrike">
              <a:solidFill>
                <a:srgbClr val="000000"/>
              </a:solidFill>
              <a:latin typeface="Arial"/>
              <a:ea typeface="Arial"/>
              <a:cs typeface="Arial"/>
              <a:sym typeface="Arial"/>
            </a:endParaRPr>
          </a:p>
        </p:txBody>
      </p:sp>
      <p:pic>
        <p:nvPicPr>
          <p:cNvPr id="329" name="Google Shape;329;p5"/>
          <p:cNvPicPr preferRelativeResize="0"/>
          <p:nvPr/>
        </p:nvPicPr>
        <p:blipFill rotWithShape="1">
          <a:blip r:embed="rId7">
            <a:alphaModFix/>
          </a:blip>
          <a:srcRect b="0" l="0" r="0" t="0"/>
          <a:stretch/>
        </p:blipFill>
        <p:spPr>
          <a:xfrm>
            <a:off x="10324325" y="2813726"/>
            <a:ext cx="581700" cy="581700"/>
          </a:xfrm>
          <a:prstGeom prst="rect">
            <a:avLst/>
          </a:prstGeom>
          <a:noFill/>
          <a:ln>
            <a:noFill/>
          </a:ln>
        </p:spPr>
      </p:pic>
      <p:sp>
        <p:nvSpPr>
          <p:cNvPr id="330" name="Google Shape;330;p5"/>
          <p:cNvSpPr/>
          <p:nvPr/>
        </p:nvSpPr>
        <p:spPr>
          <a:xfrm rot="5400000">
            <a:off x="4895900" y="2986271"/>
            <a:ext cx="222286" cy="191626"/>
          </a:xfrm>
          <a:prstGeom prst="triangl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1" name="Google Shape;331;p5"/>
          <p:cNvSpPr/>
          <p:nvPr/>
        </p:nvSpPr>
        <p:spPr>
          <a:xfrm rot="5400000">
            <a:off x="7177546" y="2986271"/>
            <a:ext cx="222286" cy="191626"/>
          </a:xfrm>
          <a:prstGeom prst="triangl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2" name="Google Shape;332;p5"/>
          <p:cNvSpPr/>
          <p:nvPr/>
        </p:nvSpPr>
        <p:spPr>
          <a:xfrm rot="5400000">
            <a:off x="9433066" y="2986271"/>
            <a:ext cx="222286" cy="191626"/>
          </a:xfrm>
          <a:prstGeom prst="triangl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3" name="Google Shape;333;p5"/>
          <p:cNvSpPr txBox="1"/>
          <p:nvPr/>
        </p:nvSpPr>
        <p:spPr>
          <a:xfrm>
            <a:off x="4871877" y="784225"/>
            <a:ext cx="3087600" cy="484800"/>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Valdetectie</a:t>
            </a:r>
            <a:endParaRPr b="0" i="0" sz="1300" u="none" cap="none" strike="noStrike">
              <a:solidFill>
                <a:srgbClr val="000000"/>
              </a:solidFill>
              <a:latin typeface="Calibri"/>
              <a:ea typeface="Calibri"/>
              <a:cs typeface="Calibri"/>
              <a:sym typeface="Calibri"/>
            </a:endParaRPr>
          </a:p>
        </p:txBody>
      </p:sp>
      <p:sp>
        <p:nvSpPr>
          <p:cNvPr id="334" name="Google Shape;334;p5"/>
          <p:cNvSpPr/>
          <p:nvPr/>
        </p:nvSpPr>
        <p:spPr>
          <a:xfrm>
            <a:off x="3896812" y="756289"/>
            <a:ext cx="514200" cy="5142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5" name="Google Shape;335;p5"/>
          <p:cNvSpPr txBox="1"/>
          <p:nvPr/>
        </p:nvSpPr>
        <p:spPr>
          <a:xfrm>
            <a:off x="4072933" y="847163"/>
            <a:ext cx="162000" cy="3324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cxnSp>
        <p:nvCxnSpPr>
          <p:cNvPr id="336" name="Google Shape;336;p5"/>
          <p:cNvCxnSpPr/>
          <p:nvPr/>
        </p:nvCxnSpPr>
        <p:spPr>
          <a:xfrm>
            <a:off x="5375916" y="1863650"/>
            <a:ext cx="1440300" cy="0"/>
          </a:xfrm>
          <a:prstGeom prst="straightConnector1">
            <a:avLst/>
          </a:prstGeom>
          <a:noFill/>
          <a:ln cap="flat" cmpd="sng" w="19050">
            <a:solidFill>
              <a:schemeClr val="accent1"/>
            </a:solidFill>
            <a:prstDash val="solid"/>
            <a:miter lim="800000"/>
            <a:headEnd len="sm" w="sm" type="none"/>
            <a:tailEnd len="sm" w="sm"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6"/>
          <p:cNvSpPr/>
          <p:nvPr/>
        </p:nvSpPr>
        <p:spPr>
          <a:xfrm>
            <a:off x="-6351" y="0"/>
            <a:ext cx="817744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2" name="Google Shape;342;p6"/>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Valdetectie</a:t>
            </a:r>
            <a:endParaRPr b="0" i="0" sz="1400" u="none" cap="none" strike="noStrike">
              <a:solidFill>
                <a:srgbClr val="000000"/>
              </a:solidFill>
              <a:latin typeface="Arial"/>
              <a:ea typeface="Arial"/>
              <a:cs typeface="Arial"/>
              <a:sym typeface="Arial"/>
            </a:endParaRPr>
          </a:p>
        </p:txBody>
      </p:sp>
      <p:sp>
        <p:nvSpPr>
          <p:cNvPr id="343" name="Google Shape;343;p6"/>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Wat is een val volgens Nobi?</a:t>
            </a:r>
            <a:endParaRPr b="0" i="0" sz="1400" u="none" cap="none" strike="noStrike">
              <a:solidFill>
                <a:srgbClr val="000000"/>
              </a:solidFill>
              <a:latin typeface="Arial"/>
              <a:ea typeface="Arial"/>
              <a:cs typeface="Arial"/>
              <a:sym typeface="Arial"/>
            </a:endParaRPr>
          </a:p>
        </p:txBody>
      </p:sp>
      <p:sp>
        <p:nvSpPr>
          <p:cNvPr id="344" name="Google Shape;344;p6"/>
          <p:cNvSpPr/>
          <p:nvPr/>
        </p:nvSpPr>
        <p:spPr>
          <a:xfrm>
            <a:off x="492698"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5" name="Google Shape;345;p6"/>
          <p:cNvSpPr/>
          <p:nvPr/>
        </p:nvSpPr>
        <p:spPr>
          <a:xfrm>
            <a:off x="2873521"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6" name="Google Shape;346;p6"/>
          <p:cNvSpPr/>
          <p:nvPr/>
        </p:nvSpPr>
        <p:spPr>
          <a:xfrm>
            <a:off x="5167275"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7" name="Google Shape;347;p6"/>
          <p:cNvSpPr txBox="1"/>
          <p:nvPr/>
        </p:nvSpPr>
        <p:spPr>
          <a:xfrm>
            <a:off x="1059949" y="2396032"/>
            <a:ext cx="5159977" cy="2332329"/>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Op basis van de coördinaten van het menselijk lichaam kan Nobi detecteren of een persoon zit of op de grond ligt.</a:t>
            </a:r>
            <a:br>
              <a:rPr b="0" i="0" lang="en-GB" sz="2000" u="none" cap="none" strike="noStrike">
                <a:solidFill>
                  <a:schemeClr val="accent1"/>
                </a:solidFill>
                <a:latin typeface="Calibri"/>
                <a:ea typeface="Calibri"/>
                <a:cs typeface="Calibri"/>
                <a:sym typeface="Calibri"/>
              </a:rPr>
            </a:br>
            <a:br>
              <a:rPr b="0" i="0" lang="en-GB" sz="24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Als dat het geval is, zal Nobi een valalarm uitsturen.</a:t>
            </a:r>
            <a:br>
              <a:rPr b="0" i="0" lang="en-GB" sz="18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(maximaal 90 seconden na het incident)</a:t>
            </a:r>
            <a:endParaRPr b="0" i="0" sz="1400" u="none" cap="none" strike="noStrike">
              <a:solidFill>
                <a:srgbClr val="000000"/>
              </a:solidFill>
              <a:latin typeface="Arial"/>
              <a:ea typeface="Arial"/>
              <a:cs typeface="Arial"/>
              <a:sym typeface="Arial"/>
            </a:endParaRPr>
          </a:p>
        </p:txBody>
      </p:sp>
      <p:sp>
        <p:nvSpPr>
          <p:cNvPr id="348" name="Google Shape;348;p6"/>
          <p:cNvSpPr/>
          <p:nvPr/>
        </p:nvSpPr>
        <p:spPr>
          <a:xfrm>
            <a:off x="8171091" y="1660"/>
            <a:ext cx="4037292"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349" name="Google Shape;349;p6"/>
          <p:cNvPicPr preferRelativeResize="0"/>
          <p:nvPr/>
        </p:nvPicPr>
        <p:blipFill rotWithShape="1">
          <a:blip r:embed="rId3">
            <a:alphaModFix/>
          </a:blip>
          <a:srcRect b="0" l="0" r="0" t="0"/>
          <a:stretch/>
        </p:blipFill>
        <p:spPr>
          <a:xfrm>
            <a:off x="7752184" y="0"/>
            <a:ext cx="4446166" cy="6858000"/>
          </a:xfrm>
          <a:prstGeom prst="rect">
            <a:avLst/>
          </a:prstGeom>
          <a:noFill/>
          <a:ln>
            <a:noFill/>
          </a:ln>
        </p:spPr>
      </p:pic>
      <p:sp>
        <p:nvSpPr>
          <p:cNvPr id="350" name="Google Shape;350;p6"/>
          <p:cNvSpPr/>
          <p:nvPr/>
        </p:nvSpPr>
        <p:spPr>
          <a:xfrm>
            <a:off x="-6351" y="5911552"/>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5875">
            <a:solidFill>
              <a:srgbClr val="F2F2F2">
                <a:alpha val="65490"/>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1" name="Google Shape;351;p6"/>
          <p:cNvSpPr/>
          <p:nvPr/>
        </p:nvSpPr>
        <p:spPr>
          <a:xfrm>
            <a:off x="7752184" y="0"/>
            <a:ext cx="176100" cy="6858000"/>
          </a:xfrm>
          <a:prstGeom prst="rect">
            <a:avLst/>
          </a:prstGeom>
          <a:gradFill>
            <a:gsLst>
              <a:gs pos="0">
                <a:srgbClr val="272728">
                  <a:alpha val="21960"/>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7"/>
          <p:cNvSpPr/>
          <p:nvPr/>
        </p:nvSpPr>
        <p:spPr>
          <a:xfrm>
            <a:off x="-22734" y="1660"/>
            <a:ext cx="817744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7" name="Google Shape;357;p7"/>
          <p:cNvSpPr/>
          <p:nvPr/>
        </p:nvSpPr>
        <p:spPr>
          <a:xfrm>
            <a:off x="959727" y="1818981"/>
            <a:ext cx="5328592" cy="3050179"/>
          </a:xfrm>
          <a:prstGeom prst="roundRect">
            <a:avLst>
              <a:gd fmla="val 3551" name="adj"/>
            </a:avLst>
          </a:prstGeom>
          <a:solidFill>
            <a:schemeClr val="lt1">
              <a:alpha val="4784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8" name="Google Shape;358;p7"/>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Valdetectie</a:t>
            </a:r>
            <a:endParaRPr b="0" i="0" sz="1400" u="none" cap="none" strike="noStrike">
              <a:solidFill>
                <a:srgbClr val="000000"/>
              </a:solidFill>
              <a:latin typeface="Arial"/>
              <a:ea typeface="Arial"/>
              <a:cs typeface="Arial"/>
              <a:sym typeface="Arial"/>
            </a:endParaRPr>
          </a:p>
        </p:txBody>
      </p:sp>
      <p:sp>
        <p:nvSpPr>
          <p:cNvPr id="359" name="Google Shape;359;p7"/>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Wat is een val volgens Nobi?</a:t>
            </a:r>
            <a:endParaRPr b="0" i="0" sz="1400" u="none" cap="none" strike="noStrike">
              <a:solidFill>
                <a:srgbClr val="000000"/>
              </a:solidFill>
              <a:latin typeface="Arial"/>
              <a:ea typeface="Arial"/>
              <a:cs typeface="Arial"/>
              <a:sym typeface="Arial"/>
            </a:endParaRPr>
          </a:p>
        </p:txBody>
      </p:sp>
      <p:sp>
        <p:nvSpPr>
          <p:cNvPr id="360" name="Google Shape;360;p7"/>
          <p:cNvSpPr/>
          <p:nvPr/>
        </p:nvSpPr>
        <p:spPr>
          <a:xfrm>
            <a:off x="492698"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1" name="Google Shape;361;p7"/>
          <p:cNvSpPr/>
          <p:nvPr/>
        </p:nvSpPr>
        <p:spPr>
          <a:xfrm>
            <a:off x="2873521"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2" name="Google Shape;362;p7"/>
          <p:cNvSpPr/>
          <p:nvPr/>
        </p:nvSpPr>
        <p:spPr>
          <a:xfrm>
            <a:off x="5167275"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3" name="Google Shape;363;p7"/>
          <p:cNvSpPr txBox="1"/>
          <p:nvPr/>
        </p:nvSpPr>
        <p:spPr>
          <a:xfrm>
            <a:off x="719999" y="2116736"/>
            <a:ext cx="5808049" cy="1927545"/>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De snelheid van een val spelt geen rol</a:t>
            </a:r>
            <a:br>
              <a:rPr b="0" i="0" lang="en-GB" sz="1800" u="none" cap="none" strike="noStrike">
                <a:solidFill>
                  <a:schemeClr val="accent1"/>
                </a:solidFill>
                <a:latin typeface="Calibri"/>
                <a:ea typeface="Calibri"/>
                <a:cs typeface="Calibri"/>
                <a:sym typeface="Calibri"/>
              </a:rPr>
            </a:br>
            <a:r>
              <a:rPr b="1" i="0" lang="en-GB" sz="1800" u="none" cap="none" strike="noStrike">
                <a:solidFill>
                  <a:schemeClr val="accent1"/>
                </a:solidFill>
                <a:latin typeface="Calibri"/>
                <a:ea typeface="Calibri"/>
                <a:cs typeface="Calibri"/>
                <a:sym typeface="Calibri"/>
              </a:rPr>
              <a:t>Nobi registeert ook trage vallen</a:t>
            </a:r>
            <a:endParaRPr b="0" i="0" sz="1800" u="none" cap="none" strike="noStrike">
              <a:solidFill>
                <a:schemeClr val="accent1"/>
              </a:solidFill>
              <a:latin typeface="Calibri"/>
              <a:ea typeface="Calibri"/>
              <a:cs typeface="Calibri"/>
              <a:sym typeface="Calibri"/>
            </a:endParaRPr>
          </a:p>
        </p:txBody>
      </p:sp>
      <p:sp>
        <p:nvSpPr>
          <p:cNvPr id="364" name="Google Shape;364;p7"/>
          <p:cNvSpPr/>
          <p:nvPr/>
        </p:nvSpPr>
        <p:spPr>
          <a:xfrm>
            <a:off x="-6351" y="5911552"/>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5875">
            <a:solidFill>
              <a:srgbClr val="F2F2F2">
                <a:alpha val="65490"/>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5" name="Google Shape;365;p7"/>
          <p:cNvSpPr txBox="1"/>
          <p:nvPr/>
        </p:nvSpPr>
        <p:spPr>
          <a:xfrm>
            <a:off x="719999" y="5155506"/>
            <a:ext cx="5808049" cy="937789"/>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Clr>
                <a:schemeClr val="accent1"/>
              </a:buClr>
              <a:buSzPts val="1600"/>
              <a:buFont typeface="Calibri"/>
              <a:buNone/>
            </a:pPr>
            <a:r>
              <a:rPr b="1" i="0" lang="en-GB" sz="1600" u="none" cap="none" strike="noStrike">
                <a:solidFill>
                  <a:schemeClr val="accent1"/>
                </a:solidFill>
                <a:latin typeface="Calibri"/>
                <a:ea typeface="Calibri"/>
                <a:cs typeface="Calibri"/>
                <a:sym typeface="Calibri"/>
              </a:rPr>
              <a:t>Belangrijk: </a:t>
            </a:r>
            <a:br>
              <a:rPr b="1"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Nobi is </a:t>
            </a:r>
            <a:r>
              <a:rPr b="1" i="0" lang="en-GB" sz="1600" u="none" cap="none" strike="noStrike">
                <a:solidFill>
                  <a:schemeClr val="accent1"/>
                </a:solidFill>
                <a:latin typeface="Calibri"/>
                <a:ea typeface="Calibri"/>
                <a:cs typeface="Calibri"/>
                <a:sym typeface="Calibri"/>
              </a:rPr>
              <a:t>geen</a:t>
            </a:r>
            <a:r>
              <a:rPr b="0" i="0" lang="en-GB" sz="1600" u="none" cap="none" strike="noStrike">
                <a:solidFill>
                  <a:schemeClr val="accent1"/>
                </a:solidFill>
                <a:latin typeface="Calibri"/>
                <a:ea typeface="Calibri"/>
                <a:cs typeface="Calibri"/>
                <a:sym typeface="Calibri"/>
              </a:rPr>
              <a:t> bewegingsdetector. </a:t>
            </a:r>
            <a:endParaRPr b="0" i="0" sz="1400" u="none" cap="none" strike="noStrike">
              <a:solidFill>
                <a:srgbClr val="000000"/>
              </a:solidFill>
              <a:latin typeface="Arial"/>
              <a:ea typeface="Arial"/>
              <a:cs typeface="Arial"/>
              <a:sym typeface="Arial"/>
            </a:endParaRPr>
          </a:p>
        </p:txBody>
      </p:sp>
      <p:grpSp>
        <p:nvGrpSpPr>
          <p:cNvPr id="366" name="Google Shape;366;p7"/>
          <p:cNvGrpSpPr/>
          <p:nvPr/>
        </p:nvGrpSpPr>
        <p:grpSpPr>
          <a:xfrm>
            <a:off x="3031029" y="3377785"/>
            <a:ext cx="1185988" cy="1185988"/>
            <a:chOff x="5814494" y="1825169"/>
            <a:chExt cx="1185988" cy="1185988"/>
          </a:xfrm>
        </p:grpSpPr>
        <p:grpSp>
          <p:nvGrpSpPr>
            <p:cNvPr id="367" name="Google Shape;367;p7"/>
            <p:cNvGrpSpPr/>
            <p:nvPr/>
          </p:nvGrpSpPr>
          <p:grpSpPr>
            <a:xfrm>
              <a:off x="6112463" y="1878044"/>
              <a:ext cx="586440" cy="1077732"/>
              <a:chOff x="1109848" y="4107533"/>
              <a:chExt cx="864096" cy="1587995"/>
            </a:xfrm>
          </p:grpSpPr>
          <p:sp>
            <p:nvSpPr>
              <p:cNvPr id="368" name="Google Shape;368;p7"/>
              <p:cNvSpPr/>
              <p:nvPr/>
            </p:nvSpPr>
            <p:spPr>
              <a:xfrm>
                <a:off x="1325872" y="4107533"/>
                <a:ext cx="432048" cy="1587995"/>
              </a:xfrm>
              <a:prstGeom prst="rect">
                <a:avLst/>
              </a:prstGeom>
              <a:no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9" name="Google Shape;369;p7"/>
              <p:cNvSpPr/>
              <p:nvPr/>
            </p:nvSpPr>
            <p:spPr>
              <a:xfrm>
                <a:off x="1109848" y="4469483"/>
                <a:ext cx="864096" cy="864096"/>
              </a:xfrm>
              <a:prstGeom prst="ellipse">
                <a:avLst/>
              </a:prstGeom>
              <a:solidFill>
                <a:srgbClr val="D2DAC8"/>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70" name="Google Shape;370;p7"/>
            <p:cNvSpPr/>
            <p:nvPr/>
          </p:nvSpPr>
          <p:spPr>
            <a:xfrm rot="2700000">
              <a:off x="5988178" y="1998853"/>
              <a:ext cx="838620" cy="838620"/>
            </a:xfrm>
            <a:prstGeom prst="plus">
              <a:avLst>
                <a:gd fmla="val 48998"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cxnSp>
        <p:nvCxnSpPr>
          <p:cNvPr id="371" name="Google Shape;371;p7"/>
          <p:cNvCxnSpPr/>
          <p:nvPr/>
        </p:nvCxnSpPr>
        <p:spPr>
          <a:xfrm>
            <a:off x="4008120" y="2806513"/>
            <a:ext cx="1104900" cy="0"/>
          </a:xfrm>
          <a:prstGeom prst="straightConnector1">
            <a:avLst/>
          </a:prstGeom>
          <a:noFill/>
          <a:ln cap="flat" cmpd="sng" w="19050">
            <a:solidFill>
              <a:schemeClr val="accent1"/>
            </a:solidFill>
            <a:prstDash val="solid"/>
            <a:miter lim="800000"/>
            <a:headEnd len="sm" w="sm" type="none"/>
            <a:tailEnd len="sm" w="sm" type="none"/>
          </a:ln>
        </p:spPr>
      </p:cxnSp>
      <p:sp>
        <p:nvSpPr>
          <p:cNvPr id="372" name="Google Shape;372;p7"/>
          <p:cNvSpPr txBox="1"/>
          <p:nvPr/>
        </p:nvSpPr>
        <p:spPr>
          <a:xfrm>
            <a:off x="719999" y="2935843"/>
            <a:ext cx="5808049" cy="487530"/>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(in tegenstelling tot een smartwatch)</a:t>
            </a:r>
            <a:endParaRPr b="0" i="0" sz="1400" u="none" cap="none" strike="noStrike">
              <a:solidFill>
                <a:srgbClr val="000000"/>
              </a:solidFill>
              <a:latin typeface="Arial"/>
              <a:ea typeface="Arial"/>
              <a:cs typeface="Arial"/>
              <a:sym typeface="Arial"/>
            </a:endParaRPr>
          </a:p>
        </p:txBody>
      </p:sp>
      <p:sp>
        <p:nvSpPr>
          <p:cNvPr id="373" name="Google Shape;373;p7"/>
          <p:cNvSpPr/>
          <p:nvPr/>
        </p:nvSpPr>
        <p:spPr>
          <a:xfrm>
            <a:off x="3356361" y="1550466"/>
            <a:ext cx="535325" cy="535325"/>
          </a:xfrm>
          <a:prstGeom prst="ellipse">
            <a:avLst/>
          </a:prstGeom>
          <a:solidFill>
            <a:schemeClr val="lt1">
              <a:alpha val="75686"/>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374" name="Google Shape;374;p7"/>
          <p:cNvPicPr preferRelativeResize="0"/>
          <p:nvPr/>
        </p:nvPicPr>
        <p:blipFill rotWithShape="1">
          <a:blip r:embed="rId3">
            <a:alphaModFix/>
          </a:blip>
          <a:srcRect b="0" l="0" r="0" t="0"/>
          <a:stretch/>
        </p:blipFill>
        <p:spPr>
          <a:xfrm>
            <a:off x="3426520" y="1618206"/>
            <a:ext cx="395006" cy="395006"/>
          </a:xfrm>
          <a:prstGeom prst="rect">
            <a:avLst/>
          </a:prstGeom>
          <a:noFill/>
          <a:ln>
            <a:noFill/>
          </a:ln>
        </p:spPr>
      </p:pic>
      <p:cxnSp>
        <p:nvCxnSpPr>
          <p:cNvPr id="375" name="Google Shape;375;p7"/>
          <p:cNvCxnSpPr/>
          <p:nvPr/>
        </p:nvCxnSpPr>
        <p:spPr>
          <a:xfrm>
            <a:off x="2871405" y="5760729"/>
            <a:ext cx="457593" cy="0"/>
          </a:xfrm>
          <a:prstGeom prst="straightConnector1">
            <a:avLst/>
          </a:prstGeom>
          <a:noFill/>
          <a:ln cap="flat" cmpd="sng" w="9525">
            <a:solidFill>
              <a:schemeClr val="accent1"/>
            </a:solidFill>
            <a:prstDash val="solid"/>
            <a:miter lim="800000"/>
            <a:headEnd len="sm" w="sm" type="none"/>
            <a:tailEnd len="sm" w="sm" type="none"/>
          </a:ln>
        </p:spPr>
      </p:cxnSp>
      <p:pic>
        <p:nvPicPr>
          <p:cNvPr id="376" name="Google Shape;376;p7"/>
          <p:cNvPicPr preferRelativeResize="0"/>
          <p:nvPr/>
        </p:nvPicPr>
        <p:blipFill rotWithShape="1">
          <a:blip r:embed="rId4">
            <a:alphaModFix/>
          </a:blip>
          <a:srcRect b="0" l="44974" r="21052" t="0"/>
          <a:stretch/>
        </p:blipFill>
        <p:spPr>
          <a:xfrm>
            <a:off x="8171091" y="-5627"/>
            <a:ext cx="4137886" cy="6858000"/>
          </a:xfrm>
          <a:prstGeom prst="rect">
            <a:avLst/>
          </a:prstGeom>
          <a:noFill/>
          <a:ln>
            <a:noFill/>
          </a:ln>
        </p:spPr>
      </p:pic>
      <p:sp>
        <p:nvSpPr>
          <p:cNvPr id="377" name="Google Shape;377;p7"/>
          <p:cNvSpPr/>
          <p:nvPr/>
        </p:nvSpPr>
        <p:spPr>
          <a:xfrm>
            <a:off x="8164812" y="1660"/>
            <a:ext cx="176100" cy="6858000"/>
          </a:xfrm>
          <a:prstGeom prst="rect">
            <a:avLst/>
          </a:prstGeom>
          <a:gradFill>
            <a:gsLst>
              <a:gs pos="0">
                <a:srgbClr val="272728">
                  <a:alpha val="21960"/>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8" name="Google Shape;378;p7"/>
          <p:cNvSpPr/>
          <p:nvPr/>
        </p:nvSpPr>
        <p:spPr>
          <a:xfrm>
            <a:off x="8189788" y="0"/>
            <a:ext cx="4037292"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9" name="Google Shape;379;p7"/>
          <p:cNvSpPr/>
          <p:nvPr/>
        </p:nvSpPr>
        <p:spPr>
          <a:xfrm>
            <a:off x="7654838" y="-5627"/>
            <a:ext cx="4655840" cy="6858000"/>
          </a:xfrm>
          <a:prstGeom prst="rect">
            <a:avLst/>
          </a:prstGeom>
          <a:blipFill rotWithShape="1">
            <a:blip r:embed="rId5">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8"/>
          <p:cNvSpPr/>
          <p:nvPr/>
        </p:nvSpPr>
        <p:spPr>
          <a:xfrm>
            <a:off x="-6604" y="0"/>
            <a:ext cx="12190620"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5" name="Google Shape;385;p8"/>
          <p:cNvSpPr/>
          <p:nvPr/>
        </p:nvSpPr>
        <p:spPr>
          <a:xfrm>
            <a:off x="-25343" y="1742533"/>
            <a:ext cx="12209359" cy="5157191"/>
          </a:xfrm>
          <a:prstGeom prst="rect">
            <a:avLst/>
          </a:prstGeom>
          <a:solidFill>
            <a:schemeClr val="lt2">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6" name="Google Shape;386;p8"/>
          <p:cNvSpPr/>
          <p:nvPr/>
        </p:nvSpPr>
        <p:spPr>
          <a:xfrm>
            <a:off x="0" y="1710494"/>
            <a:ext cx="12209359" cy="878165"/>
          </a:xfrm>
          <a:prstGeom prst="rect">
            <a:avLst/>
          </a:prstGeom>
          <a:solidFill>
            <a:schemeClr val="lt2">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7" name="Google Shape;387;p8"/>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0" i="0" lang="en-GB" sz="1600" u="none" cap="none" strike="noStrike">
                <a:solidFill>
                  <a:schemeClr val="dk1"/>
                </a:solidFill>
                <a:latin typeface="Calibri"/>
                <a:ea typeface="Calibri"/>
                <a:cs typeface="Calibri"/>
                <a:sym typeface="Calibri"/>
              </a:rPr>
              <a:t>2. Valdetectie</a:t>
            </a:r>
            <a:r>
              <a:rPr b="0" i="0" lang="en-GB" sz="1400" u="none" cap="none" strike="noStrike">
                <a:solidFill>
                  <a:srgbClr val="000000"/>
                </a:solidFill>
                <a:latin typeface="Arial"/>
                <a:ea typeface="Arial"/>
                <a:cs typeface="Arial"/>
                <a:sym typeface="Arial"/>
              </a:rPr>
              <a:t> </a:t>
            </a:r>
            <a:r>
              <a:rPr b="0" i="0" lang="en-GB" sz="1600" u="none" cap="none" strike="noStrike">
                <a:solidFill>
                  <a:schemeClr val="dk1"/>
                </a:solidFill>
                <a:latin typeface="Calibri"/>
                <a:ea typeface="Calibri"/>
                <a:cs typeface="Calibri"/>
                <a:sym typeface="Calibri"/>
              </a:rPr>
              <a:t>- Nobi detecteert een val</a:t>
            </a:r>
            <a:endParaRPr b="0" i="0" sz="1400" u="none" cap="none" strike="noStrike">
              <a:solidFill>
                <a:srgbClr val="000000"/>
              </a:solidFill>
              <a:latin typeface="Arial"/>
              <a:ea typeface="Arial"/>
              <a:cs typeface="Arial"/>
              <a:sym typeface="Arial"/>
            </a:endParaRPr>
          </a:p>
        </p:txBody>
      </p:sp>
      <p:sp>
        <p:nvSpPr>
          <p:cNvPr id="388" name="Google Shape;388;p8"/>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Een val met of zonder geluid verifiëren</a:t>
            </a:r>
            <a:endParaRPr b="0" i="0" sz="1400" u="none" cap="none" strike="noStrike">
              <a:solidFill>
                <a:srgbClr val="000000"/>
              </a:solidFill>
              <a:latin typeface="Arial"/>
              <a:ea typeface="Arial"/>
              <a:cs typeface="Arial"/>
              <a:sym typeface="Arial"/>
            </a:endParaRPr>
          </a:p>
        </p:txBody>
      </p:sp>
      <p:sp>
        <p:nvSpPr>
          <p:cNvPr id="389" name="Google Shape;389;p8"/>
          <p:cNvSpPr txBox="1"/>
          <p:nvPr/>
        </p:nvSpPr>
        <p:spPr>
          <a:xfrm>
            <a:off x="-17360" y="2890761"/>
            <a:ext cx="9195104" cy="71657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Als Nobi een val detecteert, vraagt de stem in de lamp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aan de persoon in de kamer: </a:t>
            </a:r>
            <a:r>
              <a:rPr b="0" i="0" lang="en-GB" sz="1800" u="none" cap="none" strike="noStrike">
                <a:solidFill>
                  <a:schemeClr val="accent2"/>
                </a:solidFill>
                <a:latin typeface="Calibri"/>
                <a:ea typeface="Calibri"/>
                <a:cs typeface="Calibri"/>
                <a:sym typeface="Calibri"/>
              </a:rPr>
              <a:t>“Ben je gevallen?”</a:t>
            </a:r>
            <a:endParaRPr b="0" i="0" sz="1800" u="none" cap="none" strike="noStrike">
              <a:solidFill>
                <a:schemeClr val="accent2"/>
              </a:solidFill>
              <a:latin typeface="Calibri"/>
              <a:ea typeface="Calibri"/>
              <a:cs typeface="Calibri"/>
              <a:sym typeface="Calibri"/>
            </a:endParaRPr>
          </a:p>
        </p:txBody>
      </p:sp>
      <p:sp>
        <p:nvSpPr>
          <p:cNvPr id="390" name="Google Shape;390;p8"/>
          <p:cNvSpPr txBox="1"/>
          <p:nvPr/>
        </p:nvSpPr>
        <p:spPr>
          <a:xfrm>
            <a:off x="2697712" y="4797152"/>
            <a:ext cx="1944715" cy="71820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400"/>
              <a:buFont typeface="Calibri"/>
              <a:buNone/>
            </a:pPr>
            <a:r>
              <a:rPr b="0" i="0" lang="en-GB" sz="1400" u="none" cap="none" strike="noStrike">
                <a:solidFill>
                  <a:schemeClr val="dk2"/>
                </a:solidFill>
                <a:latin typeface="Calibri"/>
                <a:ea typeface="Calibri"/>
                <a:cs typeface="Calibri"/>
                <a:sym typeface="Calibri"/>
              </a:rPr>
              <a:t>Als het antwoord </a:t>
            </a:r>
            <a:br>
              <a:rPr b="0" i="0" lang="en-GB" sz="1400" u="none" cap="none" strike="noStrike">
                <a:solidFill>
                  <a:schemeClr val="dk2"/>
                </a:solidFill>
                <a:latin typeface="Calibri"/>
                <a:ea typeface="Calibri"/>
                <a:cs typeface="Calibri"/>
                <a:sym typeface="Calibri"/>
              </a:rPr>
            </a:br>
            <a:r>
              <a:rPr b="0" i="0" lang="en-GB" sz="1400" u="none" cap="none" strike="noStrike">
                <a:solidFill>
                  <a:schemeClr val="dk2"/>
                </a:solidFill>
                <a:latin typeface="Calibri"/>
                <a:ea typeface="Calibri"/>
                <a:cs typeface="Calibri"/>
                <a:sym typeface="Calibri"/>
              </a:rPr>
              <a:t>‘</a:t>
            </a:r>
            <a:r>
              <a:rPr b="1" i="0" lang="en-GB" sz="1400" u="none" cap="none" strike="noStrike">
                <a:solidFill>
                  <a:schemeClr val="dk2"/>
                </a:solidFill>
                <a:latin typeface="Calibri"/>
                <a:ea typeface="Calibri"/>
                <a:cs typeface="Calibri"/>
                <a:sym typeface="Calibri"/>
              </a:rPr>
              <a:t>ja</a:t>
            </a:r>
            <a:r>
              <a:rPr b="0" i="0" lang="en-GB" sz="1400" u="none" cap="none" strike="noStrike">
                <a:solidFill>
                  <a:schemeClr val="dk2"/>
                </a:solidFill>
                <a:latin typeface="Calibri"/>
                <a:ea typeface="Calibri"/>
                <a:cs typeface="Calibri"/>
                <a:sym typeface="Calibri"/>
              </a:rPr>
              <a:t>’ is</a:t>
            </a:r>
            <a:endParaRPr b="1" i="0" sz="1400" u="none" cap="none" strike="noStrike">
              <a:solidFill>
                <a:schemeClr val="dk2"/>
              </a:solidFill>
              <a:latin typeface="Calibri"/>
              <a:ea typeface="Calibri"/>
              <a:cs typeface="Calibri"/>
              <a:sym typeface="Calibri"/>
            </a:endParaRPr>
          </a:p>
        </p:txBody>
      </p:sp>
      <p:sp>
        <p:nvSpPr>
          <p:cNvPr id="391" name="Google Shape;391;p8"/>
          <p:cNvSpPr/>
          <p:nvPr/>
        </p:nvSpPr>
        <p:spPr>
          <a:xfrm>
            <a:off x="3184134" y="4105168"/>
            <a:ext cx="991290" cy="431922"/>
          </a:xfrm>
          <a:prstGeom prst="wedgeRoundRectCallout">
            <a:avLst>
              <a:gd fmla="val -11017" name="adj1"/>
              <a:gd fmla="val 85696" name="adj2"/>
              <a:gd fmla="val 16667" name="adj3"/>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accent1"/>
                </a:solidFill>
                <a:latin typeface="Calibri"/>
                <a:ea typeface="Calibri"/>
                <a:cs typeface="Calibri"/>
                <a:sym typeface="Calibri"/>
              </a:rPr>
              <a:t>JA</a:t>
            </a:r>
            <a:endParaRPr b="0" i="0" sz="1200" u="none" cap="none" strike="noStrike">
              <a:solidFill>
                <a:schemeClr val="lt1"/>
              </a:solidFill>
              <a:latin typeface="Calibri"/>
              <a:ea typeface="Calibri"/>
              <a:cs typeface="Calibri"/>
              <a:sym typeface="Calibri"/>
            </a:endParaRPr>
          </a:p>
        </p:txBody>
      </p:sp>
      <p:sp>
        <p:nvSpPr>
          <p:cNvPr id="392" name="Google Shape;392;p8"/>
          <p:cNvSpPr/>
          <p:nvPr/>
        </p:nvSpPr>
        <p:spPr>
          <a:xfrm>
            <a:off x="5265257" y="4105168"/>
            <a:ext cx="991290" cy="431922"/>
          </a:xfrm>
          <a:prstGeom prst="wedgeRoundRectCallout">
            <a:avLst>
              <a:gd fmla="val -11017" name="adj1"/>
              <a:gd fmla="val 85696" name="adj2"/>
              <a:gd fmla="val 16667" name="adj3"/>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accent1"/>
                </a:solidFill>
                <a:latin typeface="Calibri"/>
                <a:ea typeface="Calibri"/>
                <a:cs typeface="Calibri"/>
                <a:sym typeface="Calibri"/>
              </a:rPr>
              <a:t>NEE</a:t>
            </a:r>
            <a:endParaRPr b="0" i="0" sz="1200" u="none" cap="none" strike="noStrike">
              <a:solidFill>
                <a:schemeClr val="lt1"/>
              </a:solidFill>
              <a:latin typeface="Calibri"/>
              <a:ea typeface="Calibri"/>
              <a:cs typeface="Calibri"/>
              <a:sym typeface="Calibri"/>
            </a:endParaRPr>
          </a:p>
        </p:txBody>
      </p:sp>
      <p:sp>
        <p:nvSpPr>
          <p:cNvPr id="393" name="Google Shape;393;p8"/>
          <p:cNvSpPr/>
          <p:nvPr/>
        </p:nvSpPr>
        <p:spPr>
          <a:xfrm>
            <a:off x="7461637" y="4105168"/>
            <a:ext cx="991290" cy="431922"/>
          </a:xfrm>
          <a:prstGeom prst="wedgeRoundRectCallout">
            <a:avLst>
              <a:gd fmla="val -11017" name="adj1"/>
              <a:gd fmla="val 85696" name="adj2"/>
              <a:gd fmla="val 16667" name="adj3"/>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accent1"/>
                </a:solidFill>
                <a:latin typeface="Calibri"/>
                <a:ea typeface="Calibri"/>
                <a:cs typeface="Calibri"/>
                <a:sym typeface="Calibri"/>
              </a:rPr>
              <a:t>…</a:t>
            </a:r>
            <a:endParaRPr b="0" i="0" sz="1200" u="none" cap="none" strike="noStrike">
              <a:solidFill>
                <a:schemeClr val="lt1"/>
              </a:solidFill>
              <a:latin typeface="Calibri"/>
              <a:ea typeface="Calibri"/>
              <a:cs typeface="Calibri"/>
              <a:sym typeface="Calibri"/>
            </a:endParaRPr>
          </a:p>
        </p:txBody>
      </p:sp>
      <p:sp>
        <p:nvSpPr>
          <p:cNvPr id="394" name="Google Shape;394;p8"/>
          <p:cNvSpPr txBox="1"/>
          <p:nvPr/>
        </p:nvSpPr>
        <p:spPr>
          <a:xfrm>
            <a:off x="4823735" y="4797152"/>
            <a:ext cx="1874334" cy="674448"/>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400"/>
              <a:buFont typeface="Calibri"/>
              <a:buNone/>
            </a:pPr>
            <a:r>
              <a:rPr b="0" i="0" lang="en-GB" sz="1400" u="none" cap="none" strike="noStrike">
                <a:solidFill>
                  <a:schemeClr val="dk2"/>
                </a:solidFill>
                <a:latin typeface="Calibri"/>
                <a:ea typeface="Calibri"/>
                <a:cs typeface="Calibri"/>
                <a:sym typeface="Calibri"/>
              </a:rPr>
              <a:t>Als het Antwoord duidelijk ‘</a:t>
            </a:r>
            <a:r>
              <a:rPr b="1" i="0" lang="en-GB" sz="1400" u="none" cap="none" strike="noStrike">
                <a:solidFill>
                  <a:schemeClr val="dk2"/>
                </a:solidFill>
                <a:latin typeface="Calibri"/>
                <a:ea typeface="Calibri"/>
                <a:cs typeface="Calibri"/>
                <a:sym typeface="Calibri"/>
              </a:rPr>
              <a:t>nee</a:t>
            </a:r>
            <a:r>
              <a:rPr b="0" i="0" lang="en-GB" sz="1400" u="none" cap="none" strike="noStrike">
                <a:solidFill>
                  <a:schemeClr val="dk2"/>
                </a:solidFill>
                <a:latin typeface="Calibri"/>
                <a:ea typeface="Calibri"/>
                <a:cs typeface="Calibri"/>
                <a:sym typeface="Calibri"/>
              </a:rPr>
              <a:t>’ is </a:t>
            </a:r>
            <a:br>
              <a:rPr b="0" i="0" lang="en-GB" sz="1400" u="none" cap="none" strike="noStrike">
                <a:solidFill>
                  <a:schemeClr val="dk2"/>
                </a:solidFill>
                <a:latin typeface="Calibri"/>
                <a:ea typeface="Calibri"/>
                <a:cs typeface="Calibri"/>
                <a:sym typeface="Calibri"/>
              </a:rPr>
            </a:br>
            <a:endParaRPr b="1" i="0" sz="1400" u="none" cap="none" strike="noStrike">
              <a:solidFill>
                <a:schemeClr val="dk2"/>
              </a:solidFill>
              <a:latin typeface="Calibri"/>
              <a:ea typeface="Calibri"/>
              <a:cs typeface="Calibri"/>
              <a:sym typeface="Calibri"/>
            </a:endParaRPr>
          </a:p>
        </p:txBody>
      </p:sp>
      <p:sp>
        <p:nvSpPr>
          <p:cNvPr id="395" name="Google Shape;395;p8"/>
          <p:cNvSpPr txBox="1"/>
          <p:nvPr/>
        </p:nvSpPr>
        <p:spPr>
          <a:xfrm>
            <a:off x="7047545" y="4797152"/>
            <a:ext cx="1819475" cy="90108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400"/>
              <a:buFont typeface="Calibri"/>
              <a:buNone/>
            </a:pPr>
            <a:r>
              <a:rPr b="0" i="0" lang="en-GB" sz="1400" u="none" cap="none" strike="noStrike">
                <a:solidFill>
                  <a:schemeClr val="dk2"/>
                </a:solidFill>
                <a:latin typeface="Calibri"/>
                <a:ea typeface="Calibri"/>
                <a:cs typeface="Calibri"/>
                <a:sym typeface="Calibri"/>
              </a:rPr>
              <a:t>Als er </a:t>
            </a:r>
            <a:br>
              <a:rPr b="0" i="0" lang="en-GB" sz="1400" u="none" cap="none" strike="noStrike">
                <a:solidFill>
                  <a:schemeClr val="dk2"/>
                </a:solidFill>
                <a:latin typeface="Calibri"/>
                <a:ea typeface="Calibri"/>
                <a:cs typeface="Calibri"/>
                <a:sym typeface="Calibri"/>
              </a:rPr>
            </a:br>
            <a:r>
              <a:rPr b="1" i="0" lang="en-GB" sz="1400" u="none" cap="none" strike="noStrike">
                <a:solidFill>
                  <a:schemeClr val="dk2"/>
                </a:solidFill>
                <a:latin typeface="Calibri"/>
                <a:ea typeface="Calibri"/>
                <a:cs typeface="Calibri"/>
                <a:sym typeface="Calibri"/>
              </a:rPr>
              <a:t>geen antwoord </a:t>
            </a:r>
            <a:r>
              <a:rPr b="0" i="0" lang="en-GB" sz="1400" u="none" cap="none" strike="noStrike">
                <a:solidFill>
                  <a:schemeClr val="dk2"/>
                </a:solidFill>
                <a:latin typeface="Calibri"/>
                <a:ea typeface="Calibri"/>
                <a:cs typeface="Calibri"/>
                <a:sym typeface="Calibri"/>
              </a:rPr>
              <a:t>is</a:t>
            </a:r>
            <a:endParaRPr b="1" i="0" sz="1400" u="none" cap="none" strike="noStrike">
              <a:solidFill>
                <a:schemeClr val="dk2"/>
              </a:solidFill>
              <a:latin typeface="Calibri"/>
              <a:ea typeface="Calibri"/>
              <a:cs typeface="Calibri"/>
              <a:sym typeface="Calibri"/>
            </a:endParaRPr>
          </a:p>
        </p:txBody>
      </p:sp>
      <p:sp>
        <p:nvSpPr>
          <p:cNvPr id="396" name="Google Shape;396;p8"/>
          <p:cNvSpPr txBox="1"/>
          <p:nvPr/>
        </p:nvSpPr>
        <p:spPr>
          <a:xfrm>
            <a:off x="2697712" y="5975229"/>
            <a:ext cx="1956061" cy="65548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300"/>
              <a:buFont typeface="Calibri"/>
              <a:buNone/>
            </a:pPr>
            <a:r>
              <a:rPr b="1" i="0" lang="en-GB" sz="1300" u="none" cap="none" strike="noStrike">
                <a:solidFill>
                  <a:schemeClr val="accent1"/>
                </a:solidFill>
                <a:latin typeface="Calibri"/>
                <a:ea typeface="Calibri"/>
                <a:cs typeface="Calibri"/>
                <a:sym typeface="Calibri"/>
              </a:rPr>
              <a:t>Nobi waarschuwt het zorgpersoneel onmiddellijk</a:t>
            </a:r>
            <a:endParaRPr b="0" i="0" sz="1400" u="none" cap="none" strike="noStrike">
              <a:solidFill>
                <a:srgbClr val="000000"/>
              </a:solidFill>
              <a:latin typeface="Arial"/>
              <a:ea typeface="Arial"/>
              <a:cs typeface="Arial"/>
              <a:sym typeface="Arial"/>
            </a:endParaRPr>
          </a:p>
        </p:txBody>
      </p:sp>
      <p:sp>
        <p:nvSpPr>
          <p:cNvPr id="397" name="Google Shape;397;p8"/>
          <p:cNvSpPr txBox="1"/>
          <p:nvPr/>
        </p:nvSpPr>
        <p:spPr>
          <a:xfrm>
            <a:off x="4835082" y="5975229"/>
            <a:ext cx="1819475" cy="65548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300"/>
              <a:buFont typeface="Calibri"/>
              <a:buNone/>
            </a:pPr>
            <a:r>
              <a:rPr b="1" i="0" lang="en-GB" sz="1300" u="none" cap="none" strike="noStrike">
                <a:solidFill>
                  <a:schemeClr val="accent1"/>
                </a:solidFill>
                <a:latin typeface="Calibri"/>
                <a:ea typeface="Calibri"/>
                <a:cs typeface="Calibri"/>
                <a:sym typeface="Calibri"/>
              </a:rPr>
              <a:t>Er gebeurt niets</a:t>
            </a:r>
            <a:endParaRPr b="0" i="0" sz="1400" u="none" cap="none" strike="noStrike">
              <a:solidFill>
                <a:srgbClr val="000000"/>
              </a:solidFill>
              <a:latin typeface="Arial"/>
              <a:ea typeface="Arial"/>
              <a:cs typeface="Arial"/>
              <a:sym typeface="Arial"/>
            </a:endParaRPr>
          </a:p>
        </p:txBody>
      </p:sp>
      <p:sp>
        <p:nvSpPr>
          <p:cNvPr id="398" name="Google Shape;398;p8"/>
          <p:cNvSpPr txBox="1"/>
          <p:nvPr/>
        </p:nvSpPr>
        <p:spPr>
          <a:xfrm>
            <a:off x="7047545" y="5975229"/>
            <a:ext cx="1819475" cy="65548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300"/>
              <a:buFont typeface="Calibri"/>
              <a:buNone/>
            </a:pPr>
            <a:r>
              <a:rPr b="1" i="0" lang="en-GB" sz="1300" u="none" cap="none" strike="noStrike">
                <a:solidFill>
                  <a:schemeClr val="accent1"/>
                </a:solidFill>
                <a:latin typeface="Calibri"/>
                <a:ea typeface="Calibri"/>
                <a:cs typeface="Calibri"/>
                <a:sym typeface="Calibri"/>
              </a:rPr>
              <a:t>Nobi waarschuwt het zorgpersoneel onmiddellijk</a:t>
            </a:r>
            <a:endParaRPr b="0" i="0" sz="1400" u="none" cap="none" strike="noStrike">
              <a:solidFill>
                <a:srgbClr val="000000"/>
              </a:solidFill>
              <a:latin typeface="Arial"/>
              <a:ea typeface="Arial"/>
              <a:cs typeface="Arial"/>
              <a:sym typeface="Arial"/>
            </a:endParaRPr>
          </a:p>
        </p:txBody>
      </p:sp>
      <p:cxnSp>
        <p:nvCxnSpPr>
          <p:cNvPr id="399" name="Google Shape;399;p8"/>
          <p:cNvCxnSpPr/>
          <p:nvPr/>
        </p:nvCxnSpPr>
        <p:spPr>
          <a:xfrm>
            <a:off x="4676447" y="4128088"/>
            <a:ext cx="0" cy="2174882"/>
          </a:xfrm>
          <a:prstGeom prst="straightConnector1">
            <a:avLst/>
          </a:prstGeom>
          <a:noFill/>
          <a:ln cap="flat" cmpd="sng" w="9525">
            <a:solidFill>
              <a:schemeClr val="accent1">
                <a:alpha val="29803"/>
              </a:schemeClr>
            </a:solidFill>
            <a:prstDash val="solid"/>
            <a:miter lim="800000"/>
            <a:headEnd len="sm" w="sm" type="none"/>
            <a:tailEnd len="sm" w="sm" type="none"/>
          </a:ln>
        </p:spPr>
      </p:cxnSp>
      <p:sp>
        <p:nvSpPr>
          <p:cNvPr id="400" name="Google Shape;400;p8"/>
          <p:cNvSpPr/>
          <p:nvPr/>
        </p:nvSpPr>
        <p:spPr>
          <a:xfrm rot="10800000">
            <a:off x="3600757" y="5728778"/>
            <a:ext cx="172251" cy="148493"/>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1" name="Google Shape;401;p8"/>
          <p:cNvSpPr/>
          <p:nvPr/>
        </p:nvSpPr>
        <p:spPr>
          <a:xfrm rot="10800000">
            <a:off x="5695087" y="5728778"/>
            <a:ext cx="172251" cy="148493"/>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2" name="Google Shape;402;p8"/>
          <p:cNvSpPr/>
          <p:nvPr/>
        </p:nvSpPr>
        <p:spPr>
          <a:xfrm rot="10800000">
            <a:off x="7891467" y="5728778"/>
            <a:ext cx="172251" cy="148493"/>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3" name="Google Shape;403;p8"/>
          <p:cNvSpPr txBox="1"/>
          <p:nvPr/>
        </p:nvSpPr>
        <p:spPr>
          <a:xfrm>
            <a:off x="9309356" y="2895431"/>
            <a:ext cx="2682783" cy="93905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Wanneer Nobi een val detecteert,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accent2"/>
              </a:buClr>
              <a:buSzPts val="1800"/>
              <a:buFont typeface="Calibri"/>
              <a:buNone/>
            </a:pPr>
            <a:r>
              <a:rPr b="0" i="0" lang="en-GB" sz="1800" u="none" cap="none" strike="noStrike">
                <a:solidFill>
                  <a:schemeClr val="accent2"/>
                </a:solidFill>
                <a:latin typeface="Calibri"/>
                <a:ea typeface="Calibri"/>
                <a:cs typeface="Calibri"/>
                <a:sym typeface="Calibri"/>
              </a:rPr>
              <a:t>waarschuwt Nobi het zorgpersoneel onmiddellijk.</a:t>
            </a:r>
            <a:endParaRPr b="0" i="0" sz="1800" u="none" cap="none" strike="noStrike">
              <a:solidFill>
                <a:schemeClr val="accent2"/>
              </a:solidFill>
              <a:latin typeface="Calibri"/>
              <a:ea typeface="Calibri"/>
              <a:cs typeface="Calibri"/>
              <a:sym typeface="Calibri"/>
            </a:endParaRPr>
          </a:p>
        </p:txBody>
      </p:sp>
      <p:cxnSp>
        <p:nvCxnSpPr>
          <p:cNvPr id="404" name="Google Shape;404;p8"/>
          <p:cNvCxnSpPr/>
          <p:nvPr/>
        </p:nvCxnSpPr>
        <p:spPr>
          <a:xfrm>
            <a:off x="6908695" y="4128088"/>
            <a:ext cx="0" cy="2174882"/>
          </a:xfrm>
          <a:prstGeom prst="straightConnector1">
            <a:avLst/>
          </a:prstGeom>
          <a:noFill/>
          <a:ln cap="flat" cmpd="sng" w="9525">
            <a:solidFill>
              <a:schemeClr val="accent1">
                <a:alpha val="29803"/>
              </a:schemeClr>
            </a:solidFill>
            <a:prstDash val="solid"/>
            <a:miter lim="800000"/>
            <a:headEnd len="sm" w="sm" type="none"/>
            <a:tailEnd len="sm" w="sm" type="none"/>
          </a:ln>
        </p:spPr>
      </p:cxnSp>
      <p:cxnSp>
        <p:nvCxnSpPr>
          <p:cNvPr id="405" name="Google Shape;405;p8"/>
          <p:cNvCxnSpPr/>
          <p:nvPr/>
        </p:nvCxnSpPr>
        <p:spPr>
          <a:xfrm>
            <a:off x="2629978" y="4128088"/>
            <a:ext cx="0" cy="2174882"/>
          </a:xfrm>
          <a:prstGeom prst="straightConnector1">
            <a:avLst/>
          </a:prstGeom>
          <a:noFill/>
          <a:ln cap="flat" cmpd="sng" w="9525">
            <a:solidFill>
              <a:schemeClr val="accent1">
                <a:alpha val="29803"/>
              </a:schemeClr>
            </a:solidFill>
            <a:prstDash val="solid"/>
            <a:miter lim="800000"/>
            <a:headEnd len="sm" w="sm" type="none"/>
            <a:tailEnd len="sm" w="sm" type="none"/>
          </a:ln>
        </p:spPr>
      </p:cxnSp>
      <p:sp>
        <p:nvSpPr>
          <p:cNvPr id="406" name="Google Shape;406;p8"/>
          <p:cNvSpPr txBox="1"/>
          <p:nvPr/>
        </p:nvSpPr>
        <p:spPr>
          <a:xfrm>
            <a:off x="70852" y="2049653"/>
            <a:ext cx="9121492" cy="19752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1800"/>
              <a:buFont typeface="Arial"/>
              <a:buNone/>
            </a:pPr>
            <a:r>
              <a:rPr b="0" i="0" lang="en-GB" sz="1800" u="none" cap="none" strike="noStrike">
                <a:solidFill>
                  <a:schemeClr val="accent1"/>
                </a:solidFill>
                <a:latin typeface="Calibri"/>
                <a:ea typeface="Calibri"/>
                <a:cs typeface="Calibri"/>
                <a:sym typeface="Calibri"/>
              </a:rPr>
              <a:t>Geluid in de kamer</a:t>
            </a:r>
            <a:endParaRPr b="0" i="0" sz="1400" u="none" cap="none" strike="noStrike">
              <a:solidFill>
                <a:srgbClr val="000000"/>
              </a:solidFill>
              <a:latin typeface="Arial"/>
              <a:ea typeface="Arial"/>
              <a:cs typeface="Arial"/>
              <a:sym typeface="Arial"/>
            </a:endParaRPr>
          </a:p>
        </p:txBody>
      </p:sp>
      <p:sp>
        <p:nvSpPr>
          <p:cNvPr id="407" name="Google Shape;407;p8"/>
          <p:cNvSpPr txBox="1"/>
          <p:nvPr/>
        </p:nvSpPr>
        <p:spPr>
          <a:xfrm>
            <a:off x="9054933" y="2043494"/>
            <a:ext cx="3129083" cy="377394"/>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1800"/>
              <a:buFont typeface="Arial"/>
              <a:buNone/>
            </a:pPr>
            <a:r>
              <a:rPr b="0" i="0" lang="en-GB" sz="1800" u="none" cap="none" strike="noStrike">
                <a:solidFill>
                  <a:schemeClr val="accent1"/>
                </a:solidFill>
                <a:latin typeface="Calibri"/>
                <a:ea typeface="Calibri"/>
                <a:cs typeface="Calibri"/>
                <a:sym typeface="Calibri"/>
              </a:rPr>
              <a:t>Geen geluid in de kamer</a:t>
            </a:r>
            <a:endParaRPr b="0" i="0" sz="1400" u="none" cap="none" strike="noStrike">
              <a:solidFill>
                <a:srgbClr val="000000"/>
              </a:solidFill>
              <a:latin typeface="Arial"/>
              <a:ea typeface="Arial"/>
              <a:cs typeface="Arial"/>
              <a:sym typeface="Arial"/>
            </a:endParaRPr>
          </a:p>
        </p:txBody>
      </p:sp>
      <p:cxnSp>
        <p:nvCxnSpPr>
          <p:cNvPr id="408" name="Google Shape;408;p8"/>
          <p:cNvCxnSpPr/>
          <p:nvPr/>
        </p:nvCxnSpPr>
        <p:spPr>
          <a:xfrm>
            <a:off x="9048328" y="1700807"/>
            <a:ext cx="0" cy="5157193"/>
          </a:xfrm>
          <a:prstGeom prst="straightConnector1">
            <a:avLst/>
          </a:prstGeom>
          <a:noFill/>
          <a:ln cap="flat" cmpd="sng" w="25400">
            <a:solidFill>
              <a:schemeClr val="lt1"/>
            </a:solidFill>
            <a:prstDash val="solid"/>
            <a:miter lim="800000"/>
            <a:headEnd len="sm" w="sm" type="none"/>
            <a:tailEnd len="sm" w="sm" type="none"/>
          </a:ln>
        </p:spPr>
      </p:cxnSp>
      <p:sp>
        <p:nvSpPr>
          <p:cNvPr id="409" name="Google Shape;409;p8"/>
          <p:cNvSpPr txBox="1"/>
          <p:nvPr/>
        </p:nvSpPr>
        <p:spPr>
          <a:xfrm>
            <a:off x="4727814" y="5271096"/>
            <a:ext cx="2109102" cy="60807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2"/>
              </a:buClr>
              <a:buSzPts val="900"/>
              <a:buFont typeface="Calibri"/>
              <a:buNone/>
            </a:pPr>
            <a:r>
              <a:rPr b="0" i="0" lang="en-GB" sz="900" u="none" cap="none" strike="noStrike">
                <a:solidFill>
                  <a:schemeClr val="dk2"/>
                </a:solidFill>
                <a:latin typeface="Calibri"/>
                <a:ea typeface="Calibri"/>
                <a:cs typeface="Calibri"/>
                <a:sym typeface="Calibri"/>
              </a:rPr>
              <a:t>(bijv. bewoner ligt op de grond om iets te zoeken dat hij heeft laten vallen)</a:t>
            </a:r>
            <a:endParaRPr b="1" i="0" sz="900" u="none" cap="none" strike="noStrike">
              <a:solidFill>
                <a:schemeClr val="dk2"/>
              </a:solidFill>
              <a:latin typeface="Calibri"/>
              <a:ea typeface="Calibri"/>
              <a:cs typeface="Calibri"/>
              <a:sym typeface="Calibri"/>
            </a:endParaRPr>
          </a:p>
        </p:txBody>
      </p:sp>
      <p:sp>
        <p:nvSpPr>
          <p:cNvPr id="410" name="Google Shape;410;p8"/>
          <p:cNvSpPr/>
          <p:nvPr/>
        </p:nvSpPr>
        <p:spPr>
          <a:xfrm>
            <a:off x="3981094" y="1556792"/>
            <a:ext cx="1322816" cy="322425"/>
          </a:xfrm>
          <a:prstGeom prst="roundRect">
            <a:avLst>
              <a:gd fmla="val 50000" name="adj"/>
            </a:avLst>
          </a:prstGeom>
          <a:solidFill>
            <a:schemeClr val="accent1"/>
          </a:solidFill>
          <a:ln>
            <a:noFill/>
          </a:ln>
        </p:spPr>
        <p:txBody>
          <a:bodyPr anchorCtr="0" anchor="ctr" bIns="45700" lIns="144000"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Optie 1</a:t>
            </a:r>
            <a:endParaRPr b="0" i="0" sz="1400" u="none" cap="none" strike="noStrike">
              <a:solidFill>
                <a:schemeClr val="lt1"/>
              </a:solidFill>
              <a:latin typeface="Calibri"/>
              <a:ea typeface="Calibri"/>
              <a:cs typeface="Calibri"/>
              <a:sym typeface="Calibri"/>
            </a:endParaRPr>
          </a:p>
        </p:txBody>
      </p:sp>
      <p:sp>
        <p:nvSpPr>
          <p:cNvPr id="411" name="Google Shape;411;p8"/>
          <p:cNvSpPr/>
          <p:nvPr/>
        </p:nvSpPr>
        <p:spPr>
          <a:xfrm>
            <a:off x="9602827" y="4537090"/>
            <a:ext cx="2264202" cy="1851524"/>
          </a:xfrm>
          <a:custGeom>
            <a:rect b="b" l="l" r="r" t="t"/>
            <a:pathLst>
              <a:path extrusionOk="0" h="1755314" w="2264202">
                <a:moveTo>
                  <a:pt x="1544818" y="0"/>
                </a:moveTo>
                <a:lnTo>
                  <a:pt x="2194411" y="0"/>
                </a:lnTo>
                <a:cubicBezTo>
                  <a:pt x="2232956" y="0"/>
                  <a:pt x="2264202" y="31246"/>
                  <a:pt x="2264202" y="69791"/>
                </a:cubicBezTo>
                <a:lnTo>
                  <a:pt x="2264202" y="1685523"/>
                </a:lnTo>
                <a:cubicBezTo>
                  <a:pt x="2264202" y="1724068"/>
                  <a:pt x="2232956" y="1755314"/>
                  <a:pt x="2194411" y="1755314"/>
                </a:cubicBezTo>
                <a:lnTo>
                  <a:pt x="69791" y="1755314"/>
                </a:lnTo>
                <a:cubicBezTo>
                  <a:pt x="31246" y="1755314"/>
                  <a:pt x="0" y="1724068"/>
                  <a:pt x="0" y="1685523"/>
                </a:cubicBezTo>
                <a:lnTo>
                  <a:pt x="0" y="69791"/>
                </a:lnTo>
                <a:cubicBezTo>
                  <a:pt x="0" y="31246"/>
                  <a:pt x="31246" y="0"/>
                  <a:pt x="69791" y="0"/>
                </a:cubicBezTo>
                <a:lnTo>
                  <a:pt x="730754" y="3133"/>
                </a:lnTo>
              </a:path>
            </a:pathLst>
          </a:custGeom>
          <a:noFill/>
          <a:ln cap="flat" cmpd="sng" w="9525">
            <a:solidFill>
              <a:schemeClr val="dk2">
                <a:alpha val="2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2" name="Google Shape;412;p8"/>
          <p:cNvSpPr txBox="1"/>
          <p:nvPr/>
        </p:nvSpPr>
        <p:spPr>
          <a:xfrm>
            <a:off x="9602827" y="4385694"/>
            <a:ext cx="2264202" cy="218274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1" i="0" lang="en-GB" sz="1200" u="none" cap="none" strike="noStrike">
                <a:solidFill>
                  <a:schemeClr val="accent1"/>
                </a:solidFill>
                <a:latin typeface="Calibri"/>
                <a:ea typeface="Calibri"/>
                <a:cs typeface="Calibri"/>
                <a:sym typeface="Calibri"/>
              </a:rPr>
              <a:t>WAAROM?</a:t>
            </a:r>
            <a:br>
              <a:rPr b="1" i="0" lang="en-GB" sz="1200" u="none" cap="none" strike="noStrike">
                <a:solidFill>
                  <a:schemeClr val="accent1"/>
                </a:solidFill>
                <a:latin typeface="Calibri"/>
                <a:ea typeface="Calibri"/>
                <a:cs typeface="Calibri"/>
                <a:sym typeface="Calibri"/>
              </a:rPr>
            </a:br>
            <a:endParaRPr b="0" i="0" sz="105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dk1"/>
              </a:buClr>
              <a:buSzPts val="1050"/>
              <a:buFont typeface="Calibri"/>
              <a:buNone/>
            </a:pPr>
            <a:r>
              <a:rPr b="0" i="0" lang="en-GB" sz="1050" u="none" cap="none" strike="noStrike">
                <a:solidFill>
                  <a:schemeClr val="dk1"/>
                </a:solidFill>
                <a:latin typeface="Calibri"/>
                <a:ea typeface="Calibri"/>
                <a:cs typeface="Calibri"/>
                <a:sym typeface="Calibri"/>
              </a:rPr>
              <a:t>In sommige situaties is het beter als de lamp niet tegen de bewoner praat.</a:t>
            </a:r>
            <a:endParaRPr/>
          </a:p>
          <a:p>
            <a:pPr indent="0" lvl="0" marL="0" marR="0" rtl="0" algn="ctr">
              <a:lnSpc>
                <a:spcPct val="100000"/>
              </a:lnSpc>
              <a:spcBef>
                <a:spcPts val="0"/>
              </a:spcBef>
              <a:spcAft>
                <a:spcPts val="0"/>
              </a:spcAft>
              <a:buClr>
                <a:schemeClr val="dk1"/>
              </a:buClr>
              <a:buSzPts val="1050"/>
              <a:buFont typeface="Calibri"/>
              <a:buNone/>
            </a:pPr>
            <a:r>
              <a:t/>
            </a:r>
            <a:endParaRPr b="0" i="0" sz="105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chemeClr val="dk1"/>
              </a:buClr>
              <a:buSzPts val="1050"/>
              <a:buFont typeface="Calibri"/>
              <a:buNone/>
            </a:pPr>
            <a:r>
              <a:rPr b="0" i="0" lang="en-GB" sz="1050" u="none" cap="none" strike="noStrike">
                <a:solidFill>
                  <a:schemeClr val="dk1"/>
                </a:solidFill>
                <a:latin typeface="Calibri"/>
                <a:ea typeface="Calibri"/>
                <a:cs typeface="Calibri"/>
                <a:sym typeface="Calibri"/>
              </a:rPr>
              <a:t>Mensen met dementie kunnen bijvoorbeeld desoriëntatie of angst ervaren wanneer de lamp uit het niets lijkt te spreken.</a:t>
            </a:r>
            <a:endParaRPr b="0" i="0" sz="1400" u="none" cap="none" strike="noStrike">
              <a:solidFill>
                <a:srgbClr val="000000"/>
              </a:solidFill>
              <a:latin typeface="Arial"/>
              <a:ea typeface="Arial"/>
              <a:cs typeface="Arial"/>
              <a:sym typeface="Arial"/>
            </a:endParaRPr>
          </a:p>
        </p:txBody>
      </p:sp>
      <p:grpSp>
        <p:nvGrpSpPr>
          <p:cNvPr id="413" name="Google Shape;413;p8"/>
          <p:cNvGrpSpPr/>
          <p:nvPr/>
        </p:nvGrpSpPr>
        <p:grpSpPr>
          <a:xfrm flipH="1" rot="10800000">
            <a:off x="4937367" y="1607308"/>
            <a:ext cx="222529" cy="228816"/>
            <a:chOff x="5477716" y="-355401"/>
            <a:chExt cx="3726737" cy="3832025"/>
          </a:xfrm>
        </p:grpSpPr>
        <p:pic>
          <p:nvPicPr>
            <p:cNvPr id="414" name="Google Shape;414;p8"/>
            <p:cNvPicPr preferRelativeResize="0"/>
            <p:nvPr/>
          </p:nvPicPr>
          <p:blipFill rotWithShape="1">
            <a:blip r:embed="rId3">
              <a:alphaModFix/>
            </a:blip>
            <a:srcRect b="0" l="50807" r="0" t="0"/>
            <a:stretch/>
          </p:blipFill>
          <p:spPr>
            <a:xfrm>
              <a:off x="7330289" y="-355401"/>
              <a:ext cx="1874164" cy="3810000"/>
            </a:xfrm>
            <a:prstGeom prst="rect">
              <a:avLst/>
            </a:prstGeom>
            <a:noFill/>
            <a:ln>
              <a:noFill/>
            </a:ln>
          </p:spPr>
        </p:pic>
        <p:pic>
          <p:nvPicPr>
            <p:cNvPr id="415" name="Google Shape;415;p8"/>
            <p:cNvPicPr preferRelativeResize="0"/>
            <p:nvPr/>
          </p:nvPicPr>
          <p:blipFill rotWithShape="1">
            <a:blip r:embed="rId4">
              <a:alphaModFix/>
            </a:blip>
            <a:srcRect b="0" l="0" r="52432" t="0"/>
            <a:stretch/>
          </p:blipFill>
          <p:spPr>
            <a:xfrm>
              <a:off x="5477716" y="-333376"/>
              <a:ext cx="1812311" cy="3810000"/>
            </a:xfrm>
            <a:prstGeom prst="rect">
              <a:avLst/>
            </a:prstGeom>
            <a:noFill/>
            <a:ln>
              <a:noFill/>
            </a:ln>
          </p:spPr>
        </p:pic>
      </p:grpSp>
      <p:sp>
        <p:nvSpPr>
          <p:cNvPr id="416" name="Google Shape;416;p8"/>
          <p:cNvSpPr/>
          <p:nvPr/>
        </p:nvSpPr>
        <p:spPr>
          <a:xfrm>
            <a:off x="10020613" y="1556792"/>
            <a:ext cx="1322816" cy="322425"/>
          </a:xfrm>
          <a:prstGeom prst="roundRect">
            <a:avLst>
              <a:gd fmla="val 50000" name="adj"/>
            </a:avLst>
          </a:prstGeom>
          <a:solidFill>
            <a:schemeClr val="accent1"/>
          </a:solidFill>
          <a:ln>
            <a:noFill/>
          </a:ln>
        </p:spPr>
        <p:txBody>
          <a:bodyPr anchorCtr="0" anchor="ctr" bIns="45700" lIns="144000"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Optie 2</a:t>
            </a:r>
            <a:endParaRPr b="0" i="0" sz="1400" u="none" cap="none" strike="noStrike">
              <a:solidFill>
                <a:schemeClr val="lt1"/>
              </a:solidFill>
              <a:latin typeface="Calibri"/>
              <a:ea typeface="Calibri"/>
              <a:cs typeface="Calibri"/>
              <a:sym typeface="Calibri"/>
            </a:endParaRPr>
          </a:p>
        </p:txBody>
      </p:sp>
      <p:pic>
        <p:nvPicPr>
          <p:cNvPr id="417" name="Google Shape;417;p8"/>
          <p:cNvPicPr preferRelativeResize="0"/>
          <p:nvPr/>
        </p:nvPicPr>
        <p:blipFill rotWithShape="1">
          <a:blip r:embed="rId4">
            <a:alphaModFix/>
          </a:blip>
          <a:srcRect b="0" l="0" r="0" t="0"/>
          <a:stretch/>
        </p:blipFill>
        <p:spPr>
          <a:xfrm flipH="1" rot="10800000">
            <a:off x="10972369" y="1617323"/>
            <a:ext cx="227501" cy="227501"/>
          </a:xfrm>
          <a:prstGeom prst="rect">
            <a:avLst/>
          </a:prstGeom>
          <a:noFill/>
          <a:ln>
            <a:noFill/>
          </a:ln>
        </p:spPr>
      </p:pic>
      <p:grpSp>
        <p:nvGrpSpPr>
          <p:cNvPr id="418" name="Google Shape;418;p8"/>
          <p:cNvGrpSpPr/>
          <p:nvPr/>
        </p:nvGrpSpPr>
        <p:grpSpPr>
          <a:xfrm>
            <a:off x="237474" y="3080057"/>
            <a:ext cx="2200818" cy="3787937"/>
            <a:chOff x="6916144" y="3693619"/>
            <a:chExt cx="1562415" cy="2689150"/>
          </a:xfrm>
        </p:grpSpPr>
        <p:grpSp>
          <p:nvGrpSpPr>
            <p:cNvPr id="419" name="Google Shape;419;p8"/>
            <p:cNvGrpSpPr/>
            <p:nvPr/>
          </p:nvGrpSpPr>
          <p:grpSpPr>
            <a:xfrm>
              <a:off x="6916144" y="3693619"/>
              <a:ext cx="611143" cy="611143"/>
              <a:chOff x="9374815" y="1600193"/>
              <a:chExt cx="1349400" cy="1349400"/>
            </a:xfrm>
          </p:grpSpPr>
          <p:grpSp>
            <p:nvGrpSpPr>
              <p:cNvPr id="420" name="Google Shape;420;p8"/>
              <p:cNvGrpSpPr/>
              <p:nvPr/>
            </p:nvGrpSpPr>
            <p:grpSpPr>
              <a:xfrm>
                <a:off x="9374815" y="1600193"/>
                <a:ext cx="1349400" cy="1349400"/>
                <a:chOff x="9427088" y="453902"/>
                <a:chExt cx="1349400" cy="1349400"/>
              </a:xfrm>
            </p:grpSpPr>
            <p:sp>
              <p:nvSpPr>
                <p:cNvPr id="421" name="Google Shape;421;p8"/>
                <p:cNvSpPr/>
                <p:nvPr/>
              </p:nvSpPr>
              <p:spPr>
                <a:xfrm>
                  <a:off x="9427088" y="453902"/>
                  <a:ext cx="1349400" cy="13494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2" name="Google Shape;422;p8"/>
                <p:cNvSpPr/>
                <p:nvPr/>
              </p:nvSpPr>
              <p:spPr>
                <a:xfrm>
                  <a:off x="9498729" y="525543"/>
                  <a:ext cx="1206300" cy="1206300"/>
                </a:xfrm>
                <a:prstGeom prst="ellipse">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23" name="Google Shape;423;p8"/>
              <p:cNvSpPr/>
              <p:nvPr/>
            </p:nvSpPr>
            <p:spPr>
              <a:xfrm>
                <a:off x="9945012" y="1965816"/>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4" name="Google Shape;424;p8"/>
              <p:cNvSpPr/>
              <p:nvPr/>
            </p:nvSpPr>
            <p:spPr>
              <a:xfrm>
                <a:off x="10068830" y="1965816"/>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5" name="Google Shape;425;p8"/>
              <p:cNvSpPr/>
              <p:nvPr/>
            </p:nvSpPr>
            <p:spPr>
              <a:xfrm>
                <a:off x="9821194" y="2109790"/>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6" name="Google Shape;426;p8"/>
              <p:cNvSpPr/>
              <p:nvPr/>
            </p:nvSpPr>
            <p:spPr>
              <a:xfrm>
                <a:off x="9945012" y="2109790"/>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7" name="Google Shape;427;p8"/>
              <p:cNvSpPr/>
              <p:nvPr/>
            </p:nvSpPr>
            <p:spPr>
              <a:xfrm>
                <a:off x="10068830" y="2109790"/>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8" name="Google Shape;428;p8"/>
              <p:cNvSpPr/>
              <p:nvPr/>
            </p:nvSpPr>
            <p:spPr>
              <a:xfrm>
                <a:off x="10192648" y="2109790"/>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9" name="Google Shape;429;p8"/>
              <p:cNvSpPr/>
              <p:nvPr/>
            </p:nvSpPr>
            <p:spPr>
              <a:xfrm>
                <a:off x="9697376"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0" name="Google Shape;430;p8"/>
              <p:cNvSpPr/>
              <p:nvPr/>
            </p:nvSpPr>
            <p:spPr>
              <a:xfrm>
                <a:off x="9821194"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1" name="Google Shape;431;p8"/>
              <p:cNvSpPr/>
              <p:nvPr/>
            </p:nvSpPr>
            <p:spPr>
              <a:xfrm>
                <a:off x="9945012"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2" name="Google Shape;432;p8"/>
              <p:cNvSpPr/>
              <p:nvPr/>
            </p:nvSpPr>
            <p:spPr>
              <a:xfrm>
                <a:off x="10068830"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3" name="Google Shape;433;p8"/>
              <p:cNvSpPr/>
              <p:nvPr/>
            </p:nvSpPr>
            <p:spPr>
              <a:xfrm>
                <a:off x="10192648"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4" name="Google Shape;434;p8"/>
              <p:cNvSpPr/>
              <p:nvPr/>
            </p:nvSpPr>
            <p:spPr>
              <a:xfrm>
                <a:off x="10316464"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5" name="Google Shape;435;p8"/>
              <p:cNvSpPr/>
              <p:nvPr/>
            </p:nvSpPr>
            <p:spPr>
              <a:xfrm>
                <a:off x="9821194" y="2397738"/>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6" name="Google Shape;436;p8"/>
              <p:cNvSpPr/>
              <p:nvPr/>
            </p:nvSpPr>
            <p:spPr>
              <a:xfrm>
                <a:off x="9945012" y="2397738"/>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7" name="Google Shape;437;p8"/>
              <p:cNvSpPr/>
              <p:nvPr/>
            </p:nvSpPr>
            <p:spPr>
              <a:xfrm>
                <a:off x="10068830" y="2397738"/>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8" name="Google Shape;438;p8"/>
              <p:cNvSpPr/>
              <p:nvPr/>
            </p:nvSpPr>
            <p:spPr>
              <a:xfrm>
                <a:off x="10192648" y="2397738"/>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9" name="Google Shape;439;p8"/>
              <p:cNvSpPr/>
              <p:nvPr/>
            </p:nvSpPr>
            <p:spPr>
              <a:xfrm>
                <a:off x="9945012" y="2541712"/>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40" name="Google Shape;440;p8"/>
              <p:cNvSpPr/>
              <p:nvPr/>
            </p:nvSpPr>
            <p:spPr>
              <a:xfrm>
                <a:off x="10068830" y="2541712"/>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41" name="Google Shape;441;p8"/>
            <p:cNvSpPr/>
            <p:nvPr/>
          </p:nvSpPr>
          <p:spPr>
            <a:xfrm>
              <a:off x="7303480" y="4556331"/>
              <a:ext cx="985500" cy="241500"/>
            </a:xfrm>
            <a:prstGeom prst="wedgeRoundRectCallout">
              <a:avLst>
                <a:gd fmla="val 8615" name="adj1"/>
                <a:gd fmla="val 94744" name="adj2"/>
                <a:gd fmla="val 16667" name="adj3"/>
              </a:avLst>
            </a:prstGeom>
            <a:solidFill>
              <a:schemeClr val="lt1">
                <a:alpha val="8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accent1"/>
                  </a:solidFill>
                  <a:latin typeface="Calibri"/>
                  <a:ea typeface="Calibri"/>
                  <a:cs typeface="Calibri"/>
                  <a:sym typeface="Calibri"/>
                </a:rPr>
                <a:t>“Ben je gevallen?”</a:t>
              </a:r>
              <a:endParaRPr b="0" i="0" sz="1050" u="none" cap="none" strike="noStrike">
                <a:solidFill>
                  <a:schemeClr val="lt1"/>
                </a:solidFill>
                <a:latin typeface="Calibri"/>
                <a:ea typeface="Calibri"/>
                <a:cs typeface="Calibri"/>
                <a:sym typeface="Calibri"/>
              </a:endParaRPr>
            </a:p>
          </p:txBody>
        </p:sp>
        <p:sp>
          <p:nvSpPr>
            <p:cNvPr id="442" name="Google Shape;442;p8"/>
            <p:cNvSpPr/>
            <p:nvPr/>
          </p:nvSpPr>
          <p:spPr>
            <a:xfrm>
              <a:off x="6918060" y="4875393"/>
              <a:ext cx="777900" cy="195600"/>
            </a:xfrm>
            <a:prstGeom prst="wedgeRoundRectCallout">
              <a:avLst>
                <a:gd fmla="val -8134" name="adj1"/>
                <a:gd fmla="val 103339" name="adj2"/>
                <a:gd fmla="val 16667" name="adj3"/>
              </a:avLst>
            </a:prstGeom>
            <a:solidFill>
              <a:schemeClr val="lt1">
                <a:alpha val="8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accent1"/>
                  </a:solidFill>
                  <a:latin typeface="Calibri"/>
                  <a:ea typeface="Calibri"/>
                  <a:cs typeface="Calibri"/>
                  <a:sym typeface="Calibri"/>
                </a:rPr>
                <a:t>. . .</a:t>
              </a:r>
              <a:endParaRPr b="0" i="0" sz="1050" u="none" cap="none" strike="noStrike">
                <a:solidFill>
                  <a:schemeClr val="lt1"/>
                </a:solidFill>
                <a:latin typeface="Calibri"/>
                <a:ea typeface="Calibri"/>
                <a:cs typeface="Calibri"/>
                <a:sym typeface="Calibri"/>
              </a:endParaRPr>
            </a:p>
          </p:txBody>
        </p:sp>
        <p:sp>
          <p:nvSpPr>
            <p:cNvPr id="443" name="Google Shape;443;p8"/>
            <p:cNvSpPr/>
            <p:nvPr/>
          </p:nvSpPr>
          <p:spPr>
            <a:xfrm>
              <a:off x="7240095" y="4082201"/>
              <a:ext cx="734700" cy="734700"/>
            </a:xfrm>
            <a:prstGeom prst="arc">
              <a:avLst>
                <a:gd fmla="val 16200000" name="adj1"/>
                <a:gd fmla="val 0" name="adj2"/>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444" name="Google Shape;444;p8"/>
            <p:cNvPicPr preferRelativeResize="0"/>
            <p:nvPr/>
          </p:nvPicPr>
          <p:blipFill rotWithShape="1">
            <a:blip r:embed="rId5">
              <a:alphaModFix/>
            </a:blip>
            <a:srcRect b="0" l="0" r="0" t="0"/>
            <a:stretch/>
          </p:blipFill>
          <p:spPr>
            <a:xfrm>
              <a:off x="7507247" y="5335487"/>
              <a:ext cx="971312" cy="1047282"/>
            </a:xfrm>
            <a:prstGeom prst="rect">
              <a:avLst/>
            </a:prstGeom>
            <a:noFill/>
            <a:ln>
              <a:noFill/>
            </a:ln>
          </p:spPr>
        </p:pic>
        <p:sp>
          <p:nvSpPr>
            <p:cNvPr id="445" name="Google Shape;445;p8"/>
            <p:cNvSpPr/>
            <p:nvPr/>
          </p:nvSpPr>
          <p:spPr>
            <a:xfrm rot="10800000">
              <a:off x="7003566" y="4842415"/>
              <a:ext cx="734700" cy="734700"/>
            </a:xfrm>
            <a:prstGeom prst="arc">
              <a:avLst>
                <a:gd fmla="val 16200000" name="adj1"/>
                <a:gd fmla="val 0" name="adj2"/>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Nobi">
      <a:dk1>
        <a:srgbClr val="4E4F51"/>
      </a:dk1>
      <a:lt1>
        <a:srgbClr val="FFFFFF"/>
      </a:lt1>
      <a:dk2>
        <a:srgbClr val="2B3C3F"/>
      </a:dk2>
      <a:lt2>
        <a:srgbClr val="D2D9C8"/>
      </a:lt2>
      <a:accent1>
        <a:srgbClr val="38656D"/>
      </a:accent1>
      <a:accent2>
        <a:srgbClr val="EF9C2C"/>
      </a:accent2>
      <a:accent3>
        <a:srgbClr val="C84444"/>
      </a:accent3>
      <a:accent4>
        <a:srgbClr val="E0D1C3"/>
      </a:accent4>
      <a:accent5>
        <a:srgbClr val="DCA773"/>
      </a:accent5>
      <a:accent6>
        <a:srgbClr val="FFF2C7"/>
      </a:accent6>
      <a:hlink>
        <a:srgbClr val="38656D"/>
      </a:hlink>
      <a:folHlink>
        <a:srgbClr val="2F9E7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Nobi">
      <a:dk1>
        <a:srgbClr val="4E4F51"/>
      </a:dk1>
      <a:lt1>
        <a:srgbClr val="FFFFFF"/>
      </a:lt1>
      <a:dk2>
        <a:srgbClr val="2B3C3F"/>
      </a:dk2>
      <a:lt2>
        <a:srgbClr val="D2D9C8"/>
      </a:lt2>
      <a:accent1>
        <a:srgbClr val="38656D"/>
      </a:accent1>
      <a:accent2>
        <a:srgbClr val="EF9C2C"/>
      </a:accent2>
      <a:accent3>
        <a:srgbClr val="C84444"/>
      </a:accent3>
      <a:accent4>
        <a:srgbClr val="E0D1C3"/>
      </a:accent4>
      <a:accent5>
        <a:srgbClr val="DCA773"/>
      </a:accent5>
      <a:accent6>
        <a:srgbClr val="FFF2C7"/>
      </a:accent6>
      <a:hlink>
        <a:srgbClr val="38656D"/>
      </a:hlink>
      <a:folHlink>
        <a:srgbClr val="2F9E7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2023-10-06T13:43:30Z</dcterms:created>
  <dc:creator>Power Presentaties</dc:creator>
</cp:coreProperties>
</file>